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419" r:id="rId2"/>
    <p:sldId id="380" r:id="rId3"/>
    <p:sldId id="376" r:id="rId4"/>
    <p:sldId id="421" r:id="rId5"/>
    <p:sldId id="420" r:id="rId6"/>
    <p:sldId id="426" r:id="rId7"/>
    <p:sldId id="427" r:id="rId8"/>
    <p:sldId id="428" r:id="rId9"/>
    <p:sldId id="429" r:id="rId10"/>
    <p:sldId id="431" r:id="rId11"/>
    <p:sldId id="430" r:id="rId12"/>
    <p:sldId id="432" r:id="rId13"/>
    <p:sldId id="433" r:id="rId14"/>
    <p:sldId id="424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25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23" r:id="rId33"/>
    <p:sldId id="450" r:id="rId34"/>
    <p:sldId id="395" r:id="rId35"/>
    <p:sldId id="400" r:id="rId36"/>
    <p:sldId id="392" r:id="rId37"/>
    <p:sldId id="416" r:id="rId38"/>
    <p:sldId id="417" r:id="rId39"/>
    <p:sldId id="414" r:id="rId40"/>
    <p:sldId id="452" r:id="rId41"/>
    <p:sldId id="453" r:id="rId42"/>
    <p:sldId id="454" r:id="rId43"/>
    <p:sldId id="455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</p:sldIdLst>
  <p:sldSz cx="9144000" cy="6858000" type="screen4x3"/>
  <p:notesSz cx="6807200" cy="9939338"/>
  <p:embeddedFontLst>
    <p:embeddedFont>
      <p:font typeface="ＭＳ Ｐゴシック" panose="020B0600070205080204" pitchFamily="34" charset="-128"/>
      <p:regular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  <p:embeddedFont>
      <p:font typeface="나눔고딕" panose="020B0600000101010101" charset="-127"/>
      <p:regular r:id="rId66"/>
      <p:bold r:id="rId67"/>
    </p:embeddedFont>
    <p:embeddedFont>
      <p:font typeface="Lucida Console" panose="020B0609040504020204" pitchFamily="49" charset="0"/>
      <p:regular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휴먼명조" panose="02010504000101010101" pitchFamily="2" charset="-127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7" userDrawn="1">
          <p15:clr>
            <a:srgbClr val="A4A3A4"/>
          </p15:clr>
        </p15:guide>
        <p15:guide id="2" pos="2053" userDrawn="1">
          <p15:clr>
            <a:srgbClr val="A4A3A4"/>
          </p15:clr>
        </p15:guide>
        <p15:guide id="3" orient="horz" pos="3131" userDrawn="1">
          <p15:clr>
            <a:srgbClr val="A4A3A4"/>
          </p15:clr>
        </p15:guide>
        <p15:guide id="4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50F"/>
    <a:srgbClr val="FF9900"/>
    <a:srgbClr val="CC9900"/>
    <a:srgbClr val="F6530A"/>
    <a:srgbClr val="484848"/>
    <a:srgbClr val="C0D6FA"/>
    <a:srgbClr val="2999FF"/>
    <a:srgbClr val="43A5FF"/>
    <a:srgbClr val="2195FF"/>
    <a:srgbClr val="69B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94332" autoAdjust="0"/>
  </p:normalViewPr>
  <p:slideViewPr>
    <p:cSldViewPr showGuides="1">
      <p:cViewPr varScale="1">
        <p:scale>
          <a:sx n="97" d="100"/>
          <a:sy n="97" d="100"/>
        </p:scale>
        <p:origin x="32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100" d="100"/>
          <a:sy n="100" d="100"/>
        </p:scale>
        <p:origin x="-3396" y="216"/>
      </p:cViewPr>
      <p:guideLst>
        <p:guide orient="horz" pos="3037"/>
        <p:guide pos="2053"/>
        <p:guide orient="horz" pos="3131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2949786" cy="496968"/>
          </a:xfrm>
          <a:prstGeom prst="rect">
            <a:avLst/>
          </a:prstGeom>
        </p:spPr>
        <p:txBody>
          <a:bodyPr vert="horz" lIns="91555" tIns="45778" rIns="91555" bIns="4577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43" y="1"/>
            <a:ext cx="2949786" cy="496968"/>
          </a:xfrm>
          <a:prstGeom prst="rect">
            <a:avLst/>
          </a:prstGeom>
        </p:spPr>
        <p:txBody>
          <a:bodyPr vert="horz" lIns="91555" tIns="45778" rIns="91555" bIns="45778" rtlCol="0"/>
          <a:lstStyle>
            <a:lvl1pPr algn="r">
              <a:defRPr sz="1200"/>
            </a:lvl1pPr>
          </a:lstStyle>
          <a:p>
            <a:fld id="{9EC129B5-08F0-4BB2-A021-CF42C91C60CC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5" y="9440645"/>
            <a:ext cx="2949786" cy="496968"/>
          </a:xfrm>
          <a:prstGeom prst="rect">
            <a:avLst/>
          </a:prstGeom>
        </p:spPr>
        <p:txBody>
          <a:bodyPr vert="horz" lIns="91555" tIns="45778" rIns="91555" bIns="4577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43" y="9440645"/>
            <a:ext cx="2949786" cy="496968"/>
          </a:xfrm>
          <a:prstGeom prst="rect">
            <a:avLst/>
          </a:prstGeom>
        </p:spPr>
        <p:txBody>
          <a:bodyPr vert="horz" lIns="91555" tIns="45778" rIns="91555" bIns="45778" rtlCol="0" anchor="b"/>
          <a:lstStyle>
            <a:lvl1pPr algn="r">
              <a:defRPr sz="1200"/>
            </a:lvl1pPr>
          </a:lstStyle>
          <a:p>
            <a:fld id="{8804F983-373E-4F5A-8DB5-D9618DE04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55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2949786" cy="496968"/>
          </a:xfrm>
          <a:prstGeom prst="rect">
            <a:avLst/>
          </a:prstGeom>
        </p:spPr>
        <p:txBody>
          <a:bodyPr vert="horz" lIns="91555" tIns="45778" rIns="91555" bIns="4577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3" y="1"/>
            <a:ext cx="2949786" cy="496968"/>
          </a:xfrm>
          <a:prstGeom prst="rect">
            <a:avLst/>
          </a:prstGeom>
        </p:spPr>
        <p:txBody>
          <a:bodyPr vert="horz" lIns="91555" tIns="45778" rIns="91555" bIns="45778" rtlCol="0"/>
          <a:lstStyle>
            <a:lvl1pPr algn="r">
              <a:defRPr sz="1200"/>
            </a:lvl1pPr>
          </a:lstStyle>
          <a:p>
            <a:fld id="{5CCBAA1B-0937-43DD-BF0A-B0BCE8D016E0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5" tIns="45778" rIns="91555" bIns="4577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2" y="4721186"/>
            <a:ext cx="5445760" cy="4472703"/>
          </a:xfrm>
          <a:prstGeom prst="rect">
            <a:avLst/>
          </a:prstGeom>
        </p:spPr>
        <p:txBody>
          <a:bodyPr vert="horz" lIns="91555" tIns="45778" rIns="91555" bIns="4577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9440645"/>
            <a:ext cx="2949786" cy="496968"/>
          </a:xfrm>
          <a:prstGeom prst="rect">
            <a:avLst/>
          </a:prstGeom>
        </p:spPr>
        <p:txBody>
          <a:bodyPr vert="horz" lIns="91555" tIns="45778" rIns="91555" bIns="4577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3" y="9440645"/>
            <a:ext cx="2949786" cy="496968"/>
          </a:xfrm>
          <a:prstGeom prst="rect">
            <a:avLst/>
          </a:prstGeom>
        </p:spPr>
        <p:txBody>
          <a:bodyPr vert="horz" lIns="91555" tIns="45778" rIns="91555" bIns="45778" rtlCol="0" anchor="b"/>
          <a:lstStyle>
            <a:lvl1pPr algn="r">
              <a:defRPr sz="1200"/>
            </a:lvl1pPr>
          </a:lstStyle>
          <a:p>
            <a:fld id="{4B8D80C9-6035-4CB7-9396-DF0E0D100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411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550E9-6961-49F0-8D54-DD88156A625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0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ts val="1642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pc="-145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676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638" indent="-165638" fontAlgn="base">
              <a:lnSpc>
                <a:spcPts val="164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380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ts val="1642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36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41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ts val="1599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40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969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398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75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300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28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787400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88872"/>
              </p:ext>
            </p:extLst>
          </p:nvPr>
        </p:nvGraphicFramePr>
        <p:xfrm>
          <a:off x="735497" y="5402213"/>
          <a:ext cx="5148516" cy="865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564"/>
                <a:gridCol w="643564"/>
                <a:gridCol w="643564"/>
                <a:gridCol w="643564"/>
                <a:gridCol w="643564"/>
                <a:gridCol w="643564"/>
                <a:gridCol w="643564"/>
                <a:gridCol w="643564"/>
              </a:tblGrid>
              <a:tr h="2792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2009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2011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2013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합계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</a:tr>
              <a:tr h="2929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중국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1,342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1,875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2,220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2,837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4,326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6,125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18,728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</a:tr>
              <a:tr h="2929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증가율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14.9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39.7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18.4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52.5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32.4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727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76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456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347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83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0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767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88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980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700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42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3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018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15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787400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88872"/>
              </p:ext>
            </p:extLst>
          </p:nvPr>
        </p:nvGraphicFramePr>
        <p:xfrm>
          <a:off x="735497" y="5402213"/>
          <a:ext cx="5148516" cy="865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564"/>
                <a:gridCol w="643564"/>
                <a:gridCol w="643564"/>
                <a:gridCol w="643564"/>
                <a:gridCol w="643564"/>
                <a:gridCol w="643564"/>
                <a:gridCol w="643564"/>
                <a:gridCol w="643564"/>
              </a:tblGrid>
              <a:tr h="2792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2009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2011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2013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합계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</a:tr>
              <a:tr h="2929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중국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1,342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1,875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2,220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2,837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4,326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6,125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18,728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</a:tr>
              <a:tr h="2929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증가율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14.9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39.7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18.4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52.5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32.4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1681" marR="61681" marT="14622" marB="14622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73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925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16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1675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7" y="6093370"/>
            <a:ext cx="1152123" cy="551579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58"/>
          <a:stretch/>
        </p:blipFill>
        <p:spPr bwMode="auto">
          <a:xfrm>
            <a:off x="-3497" y="0"/>
            <a:ext cx="4228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79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2060810"/>
            <a:ext cx="9144000" cy="1152160"/>
          </a:xfrm>
          <a:prstGeom prst="rect">
            <a:avLst/>
          </a:pr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 algn="ctr">
              <a:defRPr sz="5400" b="0" cap="all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013233" y="1691478"/>
            <a:ext cx="38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0A660"/>
              </a:buClr>
              <a:buSzPct val="100000"/>
              <a:buFontTx/>
              <a:buNone/>
              <a:tabLst/>
              <a:defRPr/>
            </a:pPr>
            <a:r>
              <a:rPr lang="ko-KR" altLang="en-US" sz="1800" kern="12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6B6C6E"/>
                </a:solidFill>
                <a:latin typeface="+mj-ea"/>
                <a:ea typeface="+mj-ea"/>
                <a:cs typeface="+mn-cs"/>
              </a:rPr>
              <a:t>세계 최고의 </a:t>
            </a:r>
            <a:r>
              <a:rPr lang="en-US" altLang="ko-KR" sz="1800" kern="12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6B6C6E"/>
                </a:solidFill>
                <a:latin typeface="+mj-ea"/>
                <a:ea typeface="+mj-ea"/>
                <a:cs typeface="+mn-cs"/>
              </a:rPr>
              <a:t>ICT </a:t>
            </a:r>
            <a:r>
              <a:rPr lang="ko-KR" altLang="en-US" sz="1800" kern="12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6B6C6E"/>
                </a:solidFill>
                <a:latin typeface="+mj-ea"/>
                <a:ea typeface="+mj-ea"/>
                <a:cs typeface="+mn-cs"/>
              </a:rPr>
              <a:t>정책</a:t>
            </a:r>
            <a:r>
              <a:rPr lang="en-US" altLang="ko-KR" sz="1800" kern="12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6B6C6E"/>
                </a:solidFill>
                <a:latin typeface="+mj-ea"/>
                <a:ea typeface="+mj-ea"/>
                <a:cs typeface="+mn-cs"/>
              </a:rPr>
              <a:t>·</a:t>
            </a:r>
            <a:r>
              <a:rPr lang="ko-KR" altLang="en-US" sz="1800" kern="12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6B6C6E"/>
                </a:solidFill>
                <a:latin typeface="+mj-ea"/>
                <a:ea typeface="+mj-ea"/>
                <a:cs typeface="+mn-cs"/>
              </a:rPr>
              <a:t>기술 전문기관</a:t>
            </a:r>
            <a:endParaRPr lang="en-US" altLang="ko-KR" sz="1800" kern="120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6B6C6E"/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00" y="1457313"/>
            <a:ext cx="1424073" cy="569629"/>
          </a:xfrm>
          <a:prstGeom prst="rect">
            <a:avLst/>
          </a:prstGeom>
          <a:effectLst>
            <a:glow rad="25400">
              <a:schemeClr val="bg1">
                <a:lumMod val="85000"/>
                <a:alpha val="86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12148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48330" y="6520355"/>
            <a:ext cx="2133600" cy="365125"/>
          </a:xfrm>
        </p:spPr>
        <p:txBody>
          <a:bodyPr/>
          <a:lstStyle>
            <a:lvl1pPr>
              <a:defRPr lang="ko-KR" altLang="en-US" sz="1200" kern="1200" spc="-5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fld id="{30775A1A-91FD-41EB-90C5-020A738C7BFD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1" name="직사각형 7"/>
          <p:cNvSpPr/>
          <p:nvPr userDrawn="1"/>
        </p:nvSpPr>
        <p:spPr>
          <a:xfrm>
            <a:off x="0" y="253037"/>
            <a:ext cx="7812450" cy="511593"/>
          </a:xfrm>
          <a:custGeom>
            <a:avLst/>
            <a:gdLst>
              <a:gd name="connsiteX0" fmla="*/ 0 w 7812450"/>
              <a:gd name="connsiteY0" fmla="*/ 0 h 576080"/>
              <a:gd name="connsiteX1" fmla="*/ 7812450 w 7812450"/>
              <a:gd name="connsiteY1" fmla="*/ 0 h 576080"/>
              <a:gd name="connsiteX2" fmla="*/ 7812450 w 7812450"/>
              <a:gd name="connsiteY2" fmla="*/ 576080 h 576080"/>
              <a:gd name="connsiteX3" fmla="*/ 0 w 7812450"/>
              <a:gd name="connsiteY3" fmla="*/ 576080 h 576080"/>
              <a:gd name="connsiteX4" fmla="*/ 0 w 7812450"/>
              <a:gd name="connsiteY4" fmla="*/ 0 h 576080"/>
              <a:gd name="connsiteX0" fmla="*/ 0 w 7812450"/>
              <a:gd name="connsiteY0" fmla="*/ 0 h 576080"/>
              <a:gd name="connsiteX1" fmla="*/ 7812450 w 7812450"/>
              <a:gd name="connsiteY1" fmla="*/ 0 h 576080"/>
              <a:gd name="connsiteX2" fmla="*/ 7643116 w 7812450"/>
              <a:gd name="connsiteY2" fmla="*/ 576080 h 576080"/>
              <a:gd name="connsiteX3" fmla="*/ 0 w 7812450"/>
              <a:gd name="connsiteY3" fmla="*/ 576080 h 576080"/>
              <a:gd name="connsiteX4" fmla="*/ 0 w 7812450"/>
              <a:gd name="connsiteY4" fmla="*/ 0 h 57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2450" h="576080">
                <a:moveTo>
                  <a:pt x="0" y="0"/>
                </a:moveTo>
                <a:lnTo>
                  <a:pt x="7812450" y="0"/>
                </a:lnTo>
                <a:lnTo>
                  <a:pt x="7643116" y="576080"/>
                </a:lnTo>
                <a:lnTo>
                  <a:pt x="0" y="5760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9525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253037"/>
            <a:ext cx="8028480" cy="511593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marL="719138" indent="0" algn="l">
              <a:defRPr sz="2400" spc="-15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19440" y="11606"/>
            <a:ext cx="392010" cy="10156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직사각형 8"/>
          <p:cNvSpPr/>
          <p:nvPr userDrawn="1"/>
        </p:nvSpPr>
        <p:spPr>
          <a:xfrm>
            <a:off x="6084210" y="114633"/>
            <a:ext cx="3059790" cy="290590"/>
          </a:xfrm>
          <a:custGeom>
            <a:avLst/>
            <a:gdLst>
              <a:gd name="connsiteX0" fmla="*/ 0 w 3275820"/>
              <a:gd name="connsiteY0" fmla="*/ 0 h 288040"/>
              <a:gd name="connsiteX1" fmla="*/ 3275820 w 3275820"/>
              <a:gd name="connsiteY1" fmla="*/ 0 h 288040"/>
              <a:gd name="connsiteX2" fmla="*/ 3275820 w 3275820"/>
              <a:gd name="connsiteY2" fmla="*/ 288040 h 288040"/>
              <a:gd name="connsiteX3" fmla="*/ 0 w 3275820"/>
              <a:gd name="connsiteY3" fmla="*/ 288040 h 288040"/>
              <a:gd name="connsiteX4" fmla="*/ 0 w 3275820"/>
              <a:gd name="connsiteY4" fmla="*/ 0 h 288040"/>
              <a:gd name="connsiteX0" fmla="*/ 0 w 3275820"/>
              <a:gd name="connsiteY0" fmla="*/ 0 h 288040"/>
              <a:gd name="connsiteX1" fmla="*/ 3275820 w 3275820"/>
              <a:gd name="connsiteY1" fmla="*/ 0 h 288040"/>
              <a:gd name="connsiteX2" fmla="*/ 3275820 w 3275820"/>
              <a:gd name="connsiteY2" fmla="*/ 288040 h 288040"/>
              <a:gd name="connsiteX3" fmla="*/ 169333 w 3275820"/>
              <a:gd name="connsiteY3" fmla="*/ 279573 h 288040"/>
              <a:gd name="connsiteX4" fmla="*/ 0 w 3275820"/>
              <a:gd name="connsiteY4" fmla="*/ 0 h 288040"/>
              <a:gd name="connsiteX0" fmla="*/ 0 w 3275820"/>
              <a:gd name="connsiteY0" fmla="*/ 0 h 290590"/>
              <a:gd name="connsiteX1" fmla="*/ 3275820 w 3275820"/>
              <a:gd name="connsiteY1" fmla="*/ 0 h 290590"/>
              <a:gd name="connsiteX2" fmla="*/ 3275820 w 3275820"/>
              <a:gd name="connsiteY2" fmla="*/ 288040 h 290590"/>
              <a:gd name="connsiteX3" fmla="*/ 169333 w 3275820"/>
              <a:gd name="connsiteY3" fmla="*/ 290590 h 290590"/>
              <a:gd name="connsiteX4" fmla="*/ 0 w 3275820"/>
              <a:gd name="connsiteY4" fmla="*/ 0 h 29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5820" h="290590">
                <a:moveTo>
                  <a:pt x="0" y="0"/>
                </a:moveTo>
                <a:lnTo>
                  <a:pt x="3275820" y="0"/>
                </a:lnTo>
                <a:lnTo>
                  <a:pt x="3275820" y="288040"/>
                </a:lnTo>
                <a:lnTo>
                  <a:pt x="169333" y="29059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0" algn="l" defTabSz="914400" rtl="0" eaLnBrk="1" latinLnBrk="1" hangingPunct="1">
              <a:spcBef>
                <a:spcPct val="0"/>
              </a:spcBef>
              <a:buNone/>
            </a:pPr>
            <a:endParaRPr lang="ko-KR" altLang="en-US" sz="1100" kern="1200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084210" y="125007"/>
            <a:ext cx="3059790" cy="276999"/>
          </a:xfrm>
          <a:prstGeom prst="rect">
            <a:avLst/>
          </a:prstGeom>
        </p:spPr>
        <p:txBody>
          <a:bodyPr wrap="square" rIns="216000">
            <a:spAutoFit/>
          </a:bodyPr>
          <a:lstStyle>
            <a:lvl1pPr marL="0" indent="0" algn="r">
              <a:buNone/>
              <a:defRPr sz="1200" spc="-100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0" indent="0" algn="r">
              <a:buNone/>
              <a:defRPr lang="ko-KR" altLang="en-US" sz="1200" spc="-150" dirty="0">
                <a:solidFill>
                  <a:schemeClr val="bg1"/>
                </a:solidFill>
              </a:defRPr>
            </a:lvl2pPr>
          </a:lstStyle>
          <a:p>
            <a:pPr marL="0" lvl="1" indent="0" algn="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Ⅰ. </a:t>
            </a:r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387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65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" y="1"/>
            <a:ext cx="9143718" cy="68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6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75A1A-91FD-41EB-90C5-020A738C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56" r:id="rId4"/>
    <p:sldLayoutId id="2147483673" r:id="rId5"/>
    <p:sldLayoutId id="2147483674" r:id="rId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0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8.emf"/><Relationship Id="rId18" Type="http://schemas.openxmlformats.org/officeDocument/2006/relationships/image" Target="../media/image62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eg"/><Relationship Id="rId11" Type="http://schemas.openxmlformats.org/officeDocument/2006/relationships/image" Target="../media/image56.gif"/><Relationship Id="rId24" Type="http://schemas.openxmlformats.org/officeDocument/2006/relationships/image" Target="../media/image68.png"/><Relationship Id="rId5" Type="http://schemas.openxmlformats.org/officeDocument/2006/relationships/image" Target="../media/image51.gif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jpeg"/><Relationship Id="rId9" Type="http://schemas.microsoft.com/office/2007/relationships/hdphoto" Target="../media/hdphoto2.wdp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5.png"/><Relationship Id="rId3" Type="http://schemas.openxmlformats.org/officeDocument/2006/relationships/image" Target="../media/image49.png"/><Relationship Id="rId7" Type="http://schemas.microsoft.com/office/2007/relationships/hdphoto" Target="../media/hdphoto2.wdp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83.png"/><Relationship Id="rId5" Type="http://schemas.openxmlformats.org/officeDocument/2006/relationships/image" Target="../media/image53.png"/><Relationship Id="rId10" Type="http://schemas.openxmlformats.org/officeDocument/2006/relationships/image" Target="../media/image82.png"/><Relationship Id="rId4" Type="http://schemas.openxmlformats.org/officeDocument/2006/relationships/image" Target="../media/image50.jpe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wmf"/><Relationship Id="rId5" Type="http://schemas.openxmlformats.org/officeDocument/2006/relationships/image" Target="../media/image30.png"/><Relationship Id="rId4" Type="http://schemas.openxmlformats.org/officeDocument/2006/relationships/image" Target="../media/image9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3.png"/><Relationship Id="rId3" Type="http://schemas.openxmlformats.org/officeDocument/2006/relationships/image" Target="../media/image51.gif"/><Relationship Id="rId7" Type="http://schemas.openxmlformats.org/officeDocument/2006/relationships/image" Target="../media/image54.png"/><Relationship Id="rId12" Type="http://schemas.openxmlformats.org/officeDocument/2006/relationships/image" Target="../media/image102.png"/><Relationship Id="rId2" Type="http://schemas.openxmlformats.org/officeDocument/2006/relationships/image" Target="../media/image50.jpe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jpeg"/><Relationship Id="rId11" Type="http://schemas.openxmlformats.org/officeDocument/2006/relationships/image" Target="../media/image101.png"/><Relationship Id="rId5" Type="http://schemas.openxmlformats.org/officeDocument/2006/relationships/image" Target="../media/image52.jpeg"/><Relationship Id="rId15" Type="http://schemas.openxmlformats.org/officeDocument/2006/relationships/image" Target="../media/image105.jpeg"/><Relationship Id="rId10" Type="http://schemas.openxmlformats.org/officeDocument/2006/relationships/image" Target="../media/image49.png"/><Relationship Id="rId4" Type="http://schemas.openxmlformats.org/officeDocument/2006/relationships/image" Target="../media/image99.jpeg"/><Relationship Id="rId9" Type="http://schemas.openxmlformats.org/officeDocument/2006/relationships/image" Target="../media/image55.png"/><Relationship Id="rId1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118.png"/><Relationship Id="rId4" Type="http://schemas.openxmlformats.org/officeDocument/2006/relationships/image" Target="../media/image117.emf"/><Relationship Id="rId9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6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55.pn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6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jpe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7.png"/><Relationship Id="rId4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8.png"/><Relationship Id="rId3" Type="http://schemas.openxmlformats.org/officeDocument/2006/relationships/image" Target="../media/image149.jpeg"/><Relationship Id="rId7" Type="http://schemas.openxmlformats.org/officeDocument/2006/relationships/image" Target="../media/image153.png"/><Relationship Id="rId12" Type="http://schemas.openxmlformats.org/officeDocument/2006/relationships/image" Target="../media/image1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11" Type="http://schemas.openxmlformats.org/officeDocument/2006/relationships/hyperlink" Target="https://www.koroad.or.kr/kp_web/visitGuide3.do" TargetMode="External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jpeg"/><Relationship Id="rId3" Type="http://schemas.openxmlformats.org/officeDocument/2006/relationships/image" Target="../media/image174.jpeg"/><Relationship Id="rId7" Type="http://schemas.openxmlformats.org/officeDocument/2006/relationships/image" Target="../media/image178.jpeg"/><Relationship Id="rId12" Type="http://schemas.openxmlformats.org/officeDocument/2006/relationships/image" Target="../media/image1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3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54666" y="4275699"/>
            <a:ext cx="3311784" cy="674073"/>
            <a:chOff x="992560" y="5594134"/>
            <a:chExt cx="3955678" cy="805129"/>
          </a:xfrm>
        </p:grpSpPr>
        <p:sp>
          <p:nvSpPr>
            <p:cNvPr id="4" name="Text Box 7"/>
            <p:cNvSpPr txBox="1">
              <a:spLocks noChangeArrowheads="1"/>
            </p:cNvSpPr>
            <p:nvPr/>
          </p:nvSpPr>
          <p:spPr bwMode="gray">
            <a:xfrm>
              <a:off x="992560" y="6202817"/>
              <a:ext cx="2243138" cy="196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5070">
              <a:spAutoFit/>
            </a:bodyPr>
            <a:lstStyle/>
            <a:p>
              <a:pPr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en-US" altLang="ko-KR" sz="586" dirty="0">
                  <a:solidFill>
                    <a:prstClr val="white">
                      <a:lumMod val="75000"/>
                    </a:prstClr>
                  </a:solidFill>
                  <a:latin typeface="맑은 고딕"/>
                  <a:ea typeface="맑은 고딕"/>
                </a:rPr>
                <a:t>Copyright by </a:t>
              </a:r>
              <a:r>
                <a:rPr lang="en-US" altLang="ko-KR" sz="586" dirty="0">
                  <a:solidFill>
                    <a:prstClr val="white">
                      <a:lumMod val="75000"/>
                    </a:prstClr>
                  </a:solidFill>
                  <a:cs typeface="Arial" pitchFamily="34" charset="0"/>
                </a:rPr>
                <a:t>NTELS</a:t>
              </a:r>
              <a:r>
                <a:rPr lang="en-US" altLang="ko-KR" sz="586" dirty="0">
                  <a:solidFill>
                    <a:prstClr val="white">
                      <a:lumMod val="75000"/>
                    </a:prstClr>
                  </a:solidFill>
                  <a:latin typeface="맑은 고딕"/>
                  <a:ea typeface="맑은 고딕"/>
                </a:rPr>
                <a:t>. All rights reserved.</a:t>
              </a:r>
            </a:p>
          </p:txBody>
        </p:sp>
        <p:sp>
          <p:nvSpPr>
            <p:cNvPr id="5" name="TextBox 3"/>
            <p:cNvSpPr txBox="1">
              <a:spLocks noChangeArrowheads="1"/>
            </p:cNvSpPr>
            <p:nvPr/>
          </p:nvSpPr>
          <p:spPr bwMode="gray">
            <a:xfrm>
              <a:off x="992560" y="5800376"/>
              <a:ext cx="3955678" cy="433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5070">
              <a:spAutoFit/>
            </a:bodyPr>
            <a:lstStyle/>
            <a:p>
              <a:pPr>
                <a:spcBef>
                  <a:spcPct val="45000"/>
                </a:spcBef>
                <a:defRPr/>
              </a:pPr>
              <a:r>
                <a:rPr lang="en-US" altLang="ko-KR" sz="586" dirty="0">
                  <a:solidFill>
                    <a:prstClr val="white">
                      <a:lumMod val="75000"/>
                    </a:prstClr>
                  </a:solidFill>
                  <a:latin typeface="맑은 고딕"/>
                  <a:ea typeface="맑은 고딕" pitchFamily="50" charset="-127"/>
                  <a:cs typeface="Arial" pitchFamily="34" charset="0"/>
                </a:rPr>
                <a:t>This material is the property of ntels and therefore appropriate only for the </a:t>
              </a:r>
              <a:br>
                <a:rPr lang="en-US" altLang="ko-KR" sz="586" dirty="0">
                  <a:solidFill>
                    <a:prstClr val="white">
                      <a:lumMod val="75000"/>
                    </a:prstClr>
                  </a:solidFill>
                  <a:latin typeface="맑은 고딕"/>
                  <a:ea typeface="맑은 고딕" pitchFamily="50" charset="-127"/>
                  <a:cs typeface="Arial" pitchFamily="34" charset="0"/>
                </a:rPr>
              </a:br>
              <a:r>
                <a:rPr lang="en-US" altLang="ko-KR" sz="586" dirty="0">
                  <a:solidFill>
                    <a:prstClr val="white">
                      <a:lumMod val="75000"/>
                    </a:prstClr>
                  </a:solidFill>
                  <a:latin typeface="맑은 고딕"/>
                  <a:ea typeface="맑은 고딕" pitchFamily="50" charset="-127"/>
                  <a:cs typeface="Arial" pitchFamily="34" charset="0"/>
                </a:rPr>
                <a:t>client’s internal use.  This material shall not be used, reproduced, copied, </a:t>
              </a:r>
              <a:br>
                <a:rPr lang="en-US" altLang="ko-KR" sz="586" dirty="0">
                  <a:solidFill>
                    <a:prstClr val="white">
                      <a:lumMod val="75000"/>
                    </a:prstClr>
                  </a:solidFill>
                  <a:latin typeface="맑은 고딕"/>
                  <a:ea typeface="맑은 고딕" pitchFamily="50" charset="-127"/>
                  <a:cs typeface="Arial" pitchFamily="34" charset="0"/>
                </a:rPr>
              </a:br>
              <a:r>
                <a:rPr lang="en-US" altLang="ko-KR" sz="586" dirty="0">
                  <a:solidFill>
                    <a:prstClr val="white">
                      <a:lumMod val="75000"/>
                    </a:prstClr>
                  </a:solidFill>
                  <a:latin typeface="맑은 고딕"/>
                  <a:ea typeface="맑은 고딕" pitchFamily="50" charset="-127"/>
                  <a:cs typeface="Arial" pitchFamily="34" charset="0"/>
                </a:rPr>
                <a:t>disclosed, transmitted, in whole or in part, without the express consent of NTELS. </a:t>
              </a:r>
            </a:p>
          </p:txBody>
        </p:sp>
        <p:pic>
          <p:nvPicPr>
            <p:cNvPr id="6" name="그림 5" descr="슬로건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560" y="5594134"/>
              <a:ext cx="1953704" cy="16280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23092" y="1257138"/>
            <a:ext cx="9144000" cy="1226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84" b="1" spc="-419">
                <a:ln w="9525">
                  <a:solidFill>
                    <a:schemeClr val="bg1"/>
                  </a:solidFill>
                  <a:prstDash val="solid"/>
                </a:ln>
                <a:solidFill>
                  <a:srgbClr val="00336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    빅데이터 분석 기법을 활용한</a:t>
            </a:r>
            <a:endParaRPr lang="en-US" altLang="ko-KR" sz="3684" b="1" spc="-419">
              <a:ln w="9525">
                <a:solidFill>
                  <a:schemeClr val="bg1"/>
                </a:solidFill>
                <a:prstDash val="solid"/>
              </a:ln>
              <a:solidFill>
                <a:srgbClr val="003366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l"/>
            <a:r>
              <a:rPr lang="en-US" altLang="ko-KR" sz="3684" b="1" spc="-419">
                <a:ln w="9525">
                  <a:solidFill>
                    <a:schemeClr val="bg1"/>
                  </a:solidFill>
                  <a:prstDash val="solid"/>
                </a:ln>
                <a:solidFill>
                  <a:srgbClr val="00336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                      </a:t>
            </a:r>
            <a:r>
              <a:rPr lang="ko-KR" altLang="en-US" sz="3684" b="1" spc="-419">
                <a:ln w="9525">
                  <a:solidFill>
                    <a:schemeClr val="bg1"/>
                  </a:solidFill>
                  <a:prstDash val="solid"/>
                </a:ln>
                <a:solidFill>
                  <a:srgbClr val="00336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교통사고 위험예측 서비스 개발</a:t>
            </a:r>
            <a:endParaRPr lang="ko-KR" altLang="en-US" sz="3684" b="1" spc="-419" dirty="0">
              <a:ln w="9525">
                <a:solidFill>
                  <a:schemeClr val="bg1"/>
                </a:solidFill>
                <a:prstDash val="solid"/>
              </a:ln>
              <a:solidFill>
                <a:srgbClr val="003366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28062" r="70475" b="64468"/>
          <a:stretch/>
        </p:blipFill>
        <p:spPr>
          <a:xfrm>
            <a:off x="714113" y="3585797"/>
            <a:ext cx="1865958" cy="50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7189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10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2" name="AutoShape 70"/>
          <p:cNvSpPr>
            <a:spLocks noChangeArrowheads="1"/>
          </p:cNvSpPr>
          <p:nvPr/>
        </p:nvSpPr>
        <p:spPr bwMode="auto">
          <a:xfrm>
            <a:off x="107380" y="1788696"/>
            <a:ext cx="8929241" cy="38998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8" y="2343383"/>
            <a:ext cx="1363904" cy="137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13" y="2351801"/>
            <a:ext cx="1355485" cy="135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557" y="2343383"/>
            <a:ext cx="1355485" cy="135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552" y="2360316"/>
            <a:ext cx="1355485" cy="135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29" y="4227709"/>
            <a:ext cx="1355485" cy="135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12" y="4227708"/>
            <a:ext cx="1355485" cy="135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715" y="4224028"/>
            <a:ext cx="1355485" cy="135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 descr="C:\Users\강세환\Desktop\temp\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1665117" y="4657600"/>
            <a:ext cx="924961" cy="7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387053" y="1951932"/>
            <a:ext cx="1523294" cy="339618"/>
            <a:chOff x="490277" y="2363692"/>
            <a:chExt cx="2486398" cy="39709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32" name="모서리가 둥근 직사각형 31"/>
            <p:cNvSpPr/>
            <p:nvPr/>
          </p:nvSpPr>
          <p:spPr>
            <a:xfrm>
              <a:off x="490277" y="2363692"/>
              <a:ext cx="2486398" cy="3970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7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3295" y="2456109"/>
              <a:ext cx="2222861" cy="1943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사</a:t>
              </a:r>
              <a:r>
                <a:rPr lang="ko-KR" altLang="en-US" sz="1200" b="1" spc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고</a:t>
              </a: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유형</a:t>
              </a:r>
              <a:endParaRPr lang="en-US" altLang="ko-KR" sz="1200" b="1" spc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sp>
        <p:nvSpPr>
          <p:cNvPr id="34" name="모서리가 둥근 직사각형 33"/>
          <p:cNvSpPr/>
          <p:nvPr/>
        </p:nvSpPr>
        <p:spPr>
          <a:xfrm>
            <a:off x="100979" y="5755909"/>
            <a:ext cx="8935642" cy="695592"/>
          </a:xfrm>
          <a:prstGeom prst="roundRect">
            <a:avLst>
              <a:gd name="adj" fmla="val 188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580" y="5904885"/>
            <a:ext cx="282441" cy="3427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9380" y="5852004"/>
            <a:ext cx="8798071" cy="36217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lvl="0" algn="l" latinLnBrk="0">
              <a:lnSpc>
                <a:spcPct val="150000"/>
              </a:lnSpc>
              <a:defRPr/>
            </a:pPr>
            <a:r>
              <a:rPr lang="ko-KR" altLang="en-US" sz="1400" b="1" kern="0" dirty="0" smtClean="0">
                <a:solidFill>
                  <a:schemeClr val="tx1"/>
                </a:solidFill>
              </a:rPr>
              <a:t>고령자</a:t>
            </a:r>
            <a:r>
              <a:rPr lang="en-US" altLang="ko-KR" sz="1400" b="1" kern="0" dirty="0" smtClean="0">
                <a:solidFill>
                  <a:schemeClr val="tx1"/>
                </a:solidFill>
              </a:rPr>
              <a:t>(65</a:t>
            </a:r>
            <a:r>
              <a:rPr lang="ko-KR" altLang="en-US" sz="1400" b="1" kern="0" dirty="0" err="1" smtClean="0">
                <a:solidFill>
                  <a:schemeClr val="tx1"/>
                </a:solidFill>
              </a:rPr>
              <a:t>세이상</a:t>
            </a:r>
            <a:r>
              <a:rPr lang="en-US" altLang="ko-KR" sz="1400" b="1" kern="0" dirty="0" smtClean="0">
                <a:solidFill>
                  <a:schemeClr val="tx1"/>
                </a:solidFill>
              </a:rPr>
              <a:t>)</a:t>
            </a:r>
            <a:r>
              <a:rPr lang="ko-KR" altLang="en-US" sz="1400" b="1" kern="0" dirty="0" smtClean="0">
                <a:solidFill>
                  <a:schemeClr val="tx1"/>
                </a:solidFill>
              </a:rPr>
              <a:t>의 경우 사고유형에 따른 사고다발 패턴 존재 </a:t>
            </a:r>
            <a:r>
              <a:rPr lang="en-US" altLang="ko-KR" sz="1400" b="1" kern="0" dirty="0" smtClean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ko-KR" altLang="en-US" sz="1400" b="1" kern="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kern="0" dirty="0" smtClean="0">
                <a:solidFill>
                  <a:srgbClr val="F2750F"/>
                </a:solidFill>
              </a:rPr>
              <a:t>적성검사</a:t>
            </a:r>
            <a:r>
              <a:rPr lang="en-US" altLang="ko-KR" sz="1400" b="1" kern="0" dirty="0" smtClean="0">
                <a:solidFill>
                  <a:srgbClr val="F2750F"/>
                </a:solidFill>
              </a:rPr>
              <a:t> </a:t>
            </a:r>
            <a:r>
              <a:rPr lang="ko-KR" altLang="en-US" sz="1400" b="1" kern="0" dirty="0" smtClean="0">
                <a:solidFill>
                  <a:srgbClr val="F2750F"/>
                </a:solidFill>
              </a:rPr>
              <a:t>강화 및 주기 설정</a:t>
            </a:r>
            <a:endParaRPr lang="en-US" altLang="ko-KR" sz="1400" b="1" kern="0" dirty="0">
              <a:solidFill>
                <a:srgbClr val="F2750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9875" y="1019434"/>
            <a:ext cx="9616845" cy="63314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ko-KR" altLang="en-US" sz="1400" b="1" kern="0" dirty="0" smtClean="0">
                <a:solidFill>
                  <a:schemeClr val="tx1"/>
                </a:solidFill>
              </a:rPr>
              <a:t>사고유형이</a:t>
            </a:r>
            <a:r>
              <a:rPr lang="ko-KR" altLang="en-US" b="1" kern="0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kern="0" dirty="0" smtClean="0">
                <a:solidFill>
                  <a:srgbClr val="F2750F"/>
                </a:solidFill>
              </a:rPr>
              <a:t>측면직각충돌</a:t>
            </a:r>
            <a:r>
              <a:rPr lang="en-US" altLang="ko-KR" sz="1400" b="1" kern="0" dirty="0" smtClean="0">
                <a:solidFill>
                  <a:schemeClr val="tx1"/>
                </a:solidFill>
              </a:rPr>
              <a:t>,</a:t>
            </a:r>
            <a:r>
              <a:rPr lang="ko-KR" altLang="en-US" sz="1400" b="1" kern="0" dirty="0" smtClean="0">
                <a:solidFill>
                  <a:schemeClr val="tx1"/>
                </a:solidFill>
              </a:rPr>
              <a:t> 발생시간 </a:t>
            </a:r>
            <a:r>
              <a:rPr lang="ko-KR" altLang="en-US" sz="1600" b="1" kern="0" dirty="0" smtClean="0">
                <a:solidFill>
                  <a:srgbClr val="F2750F"/>
                </a:solidFill>
              </a:rPr>
              <a:t>야</a:t>
            </a:r>
            <a:r>
              <a:rPr lang="ko-KR" altLang="en-US" sz="1600" b="1" kern="0" dirty="0">
                <a:solidFill>
                  <a:srgbClr val="F2750F"/>
                </a:solidFill>
              </a:rPr>
              <a:t>간</a:t>
            </a:r>
            <a:r>
              <a:rPr lang="en-US" altLang="ko-KR" sz="1400" b="1" kern="0" dirty="0" smtClean="0">
                <a:solidFill>
                  <a:schemeClr val="tx1"/>
                </a:solidFill>
              </a:rPr>
              <a:t>,</a:t>
            </a:r>
            <a:r>
              <a:rPr lang="ko-KR" altLang="en-US" sz="1400" b="1" kern="0" dirty="0" smtClean="0">
                <a:solidFill>
                  <a:schemeClr val="tx1"/>
                </a:solidFill>
              </a:rPr>
              <a:t> 행동유형이 </a:t>
            </a:r>
            <a:r>
              <a:rPr lang="ko-KR" altLang="en-US" sz="1600" b="1" kern="0" dirty="0" err="1" smtClean="0">
                <a:solidFill>
                  <a:srgbClr val="F2750F"/>
                </a:solidFill>
              </a:rPr>
              <a:t>좌우회전중</a:t>
            </a:r>
            <a:r>
              <a:rPr lang="en-US" altLang="ko-KR" sz="1600" b="1" kern="0" dirty="0" smtClean="0">
                <a:solidFill>
                  <a:srgbClr val="F2750F"/>
                </a:solidFill>
              </a:rPr>
              <a:t>, </a:t>
            </a:r>
            <a:r>
              <a:rPr lang="ko-KR" altLang="en-US" sz="1600" b="1" kern="0" dirty="0" smtClean="0">
                <a:solidFill>
                  <a:srgbClr val="F2750F"/>
                </a:solidFill>
              </a:rPr>
              <a:t>남자</a:t>
            </a:r>
            <a:r>
              <a:rPr lang="ko-KR" altLang="en-US" sz="1400" b="1" kern="0" dirty="0" smtClean="0">
                <a:solidFill>
                  <a:schemeClr val="tx1"/>
                </a:solidFill>
              </a:rPr>
              <a:t>일 경우</a:t>
            </a:r>
            <a:r>
              <a:rPr lang="en-US" altLang="ko-KR" sz="1400" b="1" kern="0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kern="0" dirty="0" smtClean="0">
                <a:solidFill>
                  <a:schemeClr val="tx1"/>
                </a:solidFill>
              </a:rPr>
              <a:t>일반 </a:t>
            </a:r>
            <a:r>
              <a:rPr lang="ko-KR" altLang="en-US" sz="1400" b="1" kern="0" dirty="0">
                <a:solidFill>
                  <a:schemeClr val="tx1"/>
                </a:solidFill>
              </a:rPr>
              <a:t>사고보다 </a:t>
            </a:r>
            <a:r>
              <a:rPr lang="en-US" altLang="ko-KR" sz="1600" b="1" kern="0" dirty="0" smtClean="0">
                <a:solidFill>
                  <a:srgbClr val="F2750F"/>
                </a:solidFill>
              </a:rPr>
              <a:t>15% </a:t>
            </a:r>
            <a:r>
              <a:rPr lang="ko-KR" altLang="en-US" sz="1600" b="1" kern="0" dirty="0" smtClean="0">
                <a:solidFill>
                  <a:srgbClr val="F2750F"/>
                </a:solidFill>
              </a:rPr>
              <a:t>높음</a:t>
            </a:r>
            <a:endParaRPr lang="en-US" altLang="ko-KR" sz="1600" b="1" kern="0" dirty="0" smtClean="0">
              <a:solidFill>
                <a:srgbClr val="F2750F"/>
              </a:solidFill>
            </a:endParaRPr>
          </a:p>
          <a:p>
            <a:pPr algn="l"/>
            <a:r>
              <a:rPr lang="ko-KR" altLang="en-US" sz="1400" b="1" kern="0" dirty="0" smtClean="0">
                <a:solidFill>
                  <a:schemeClr val="tx1"/>
                </a:solidFill>
              </a:rPr>
              <a:t>사고유형이</a:t>
            </a:r>
            <a:r>
              <a:rPr lang="ko-KR" altLang="en-US" b="1" kern="0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kern="0" dirty="0" smtClean="0">
                <a:solidFill>
                  <a:srgbClr val="F2750F"/>
                </a:solidFill>
              </a:rPr>
              <a:t>차대사람 </a:t>
            </a:r>
            <a:r>
              <a:rPr lang="ko-KR" altLang="en-US" sz="1600" b="1" kern="0" dirty="0" err="1" smtClean="0">
                <a:solidFill>
                  <a:srgbClr val="F2750F"/>
                </a:solidFill>
              </a:rPr>
              <a:t>횡단중</a:t>
            </a:r>
            <a:r>
              <a:rPr lang="en-US" altLang="ko-KR" sz="1400" b="1" kern="0" dirty="0" smtClean="0">
                <a:solidFill>
                  <a:schemeClr val="tx1"/>
                </a:solidFill>
              </a:rPr>
              <a:t>,</a:t>
            </a:r>
            <a:r>
              <a:rPr lang="ko-KR" altLang="en-US" sz="1400" b="1" kern="0" dirty="0" smtClean="0">
                <a:solidFill>
                  <a:schemeClr val="tx1"/>
                </a:solidFill>
              </a:rPr>
              <a:t> 발생시간이 </a:t>
            </a:r>
            <a:r>
              <a:rPr lang="ko-KR" altLang="en-US" b="1" kern="0" dirty="0" smtClean="0">
                <a:solidFill>
                  <a:schemeClr val="tx1"/>
                </a:solidFill>
              </a:rPr>
              <a:t>새벽</a:t>
            </a:r>
            <a:r>
              <a:rPr lang="ko-KR" altLang="en-US" sz="1400" b="1" kern="0" dirty="0" smtClean="0">
                <a:solidFill>
                  <a:schemeClr val="tx1"/>
                </a:solidFill>
              </a:rPr>
              <a:t>일 </a:t>
            </a:r>
            <a:r>
              <a:rPr lang="ko-KR" altLang="en-US" sz="1400" b="1" kern="0" dirty="0">
                <a:solidFill>
                  <a:schemeClr val="tx1"/>
                </a:solidFill>
              </a:rPr>
              <a:t>경우</a:t>
            </a:r>
            <a:r>
              <a:rPr lang="en-US" altLang="ko-KR" sz="1400" b="1" kern="0" dirty="0">
                <a:solidFill>
                  <a:schemeClr val="tx1"/>
                </a:solidFill>
              </a:rPr>
              <a:t>, </a:t>
            </a:r>
            <a:r>
              <a:rPr lang="ko-KR" altLang="en-US" sz="1400" b="1" kern="0" dirty="0">
                <a:solidFill>
                  <a:schemeClr val="tx1"/>
                </a:solidFill>
              </a:rPr>
              <a:t>일반 사고보다 </a:t>
            </a:r>
            <a:r>
              <a:rPr lang="en-US" altLang="ko-KR" sz="1600" b="1" kern="0" dirty="0" smtClean="0">
                <a:solidFill>
                  <a:srgbClr val="F2750F"/>
                </a:solidFill>
              </a:rPr>
              <a:t>12% </a:t>
            </a:r>
            <a:r>
              <a:rPr lang="ko-KR" altLang="en-US" sz="1600" b="1" kern="0" dirty="0" smtClean="0">
                <a:solidFill>
                  <a:srgbClr val="F2750F"/>
                </a:solidFill>
              </a:rPr>
              <a:t>높음</a:t>
            </a:r>
            <a:endParaRPr lang="en-US" altLang="ko-KR" sz="1600" b="1" kern="0" dirty="0">
              <a:solidFill>
                <a:srgbClr val="F2750F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465522" y="3148093"/>
            <a:ext cx="1342515" cy="35710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2686149" y="1944263"/>
            <a:ext cx="1523294" cy="339618"/>
            <a:chOff x="490277" y="2363692"/>
            <a:chExt cx="2486398" cy="39709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40" name="모서리가 둥근 직사각형 39"/>
            <p:cNvSpPr/>
            <p:nvPr/>
          </p:nvSpPr>
          <p:spPr>
            <a:xfrm>
              <a:off x="490277" y="2363692"/>
              <a:ext cx="2486398" cy="3970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7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3295" y="2456109"/>
              <a:ext cx="2222861" cy="1943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발생시간</a:t>
              </a:r>
              <a:endParaRPr lang="en-US" altLang="ko-KR" sz="1200" b="1" spc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020810" y="1936594"/>
            <a:ext cx="1523294" cy="339618"/>
            <a:chOff x="490277" y="2363692"/>
            <a:chExt cx="2486398" cy="39709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43" name="모서리가 둥근 직사각형 42"/>
            <p:cNvSpPr/>
            <p:nvPr/>
          </p:nvSpPr>
          <p:spPr>
            <a:xfrm>
              <a:off x="490277" y="2363692"/>
              <a:ext cx="2486398" cy="3970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7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3295" y="2456109"/>
              <a:ext cx="2222861" cy="1943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행동유형</a:t>
              </a:r>
              <a:endParaRPr lang="en-US" altLang="ko-KR" sz="1200" b="1" spc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355999" y="1954392"/>
            <a:ext cx="1523294" cy="339618"/>
            <a:chOff x="490277" y="2363692"/>
            <a:chExt cx="2486398" cy="39709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46" name="모서리가 둥근 직사각형 45"/>
            <p:cNvSpPr/>
            <p:nvPr/>
          </p:nvSpPr>
          <p:spPr>
            <a:xfrm>
              <a:off x="490277" y="2363692"/>
              <a:ext cx="2486398" cy="3970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7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3295" y="2456109"/>
              <a:ext cx="2222861" cy="1943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운전자성별</a:t>
              </a:r>
              <a:endParaRPr lang="en-US" altLang="ko-KR" sz="1200" b="1" spc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62213" y="3811618"/>
            <a:ext cx="1523294" cy="339618"/>
            <a:chOff x="490277" y="2363692"/>
            <a:chExt cx="2486398" cy="39709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49" name="모서리가 둥근 직사각형 48"/>
            <p:cNvSpPr/>
            <p:nvPr/>
          </p:nvSpPr>
          <p:spPr>
            <a:xfrm>
              <a:off x="490277" y="2363692"/>
              <a:ext cx="2486398" cy="3970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7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3295" y="2456109"/>
              <a:ext cx="2222861" cy="1943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사</a:t>
              </a:r>
              <a:r>
                <a:rPr lang="ko-KR" altLang="en-US" sz="1200" b="1" spc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고</a:t>
              </a: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유형</a:t>
              </a:r>
              <a:endParaRPr lang="en-US" altLang="ko-KR" sz="1200" b="1" spc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4974652" y="3811618"/>
            <a:ext cx="1523294" cy="339618"/>
            <a:chOff x="490277" y="2363692"/>
            <a:chExt cx="2486398" cy="39709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52" name="모서리가 둥근 직사각형 51"/>
            <p:cNvSpPr/>
            <p:nvPr/>
          </p:nvSpPr>
          <p:spPr>
            <a:xfrm>
              <a:off x="490277" y="2363692"/>
              <a:ext cx="2486398" cy="3970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7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3295" y="2456109"/>
              <a:ext cx="2222861" cy="1943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발생시간</a:t>
              </a:r>
              <a:endParaRPr lang="en-US" altLang="ko-KR" sz="1200" b="1" spc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97636" y="3811618"/>
            <a:ext cx="1523294" cy="339618"/>
            <a:chOff x="490277" y="2363692"/>
            <a:chExt cx="2486398" cy="39709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55" name="모서리가 둥근 직사각형 54"/>
            <p:cNvSpPr/>
            <p:nvPr/>
          </p:nvSpPr>
          <p:spPr>
            <a:xfrm>
              <a:off x="490277" y="2363692"/>
              <a:ext cx="2486398" cy="3970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7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3295" y="2456109"/>
              <a:ext cx="2222861" cy="1943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운전자성별</a:t>
              </a:r>
              <a:endParaRPr lang="en-US" altLang="ko-KR" sz="1200" b="1" spc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pic>
        <p:nvPicPr>
          <p:cNvPr id="57" name="Picture 2" descr="C:\Users\강세환\Desktop\temp\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3979500" y="4657600"/>
            <a:ext cx="924961" cy="7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 descr="C:\Users\강세환\Desktop\temp\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1681100" y="2721282"/>
            <a:ext cx="924961" cy="7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" descr="C:\Users\강세환\Desktop\temp\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3979500" y="2721282"/>
            <a:ext cx="924961" cy="7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 descr="C:\Users\강세환\Desktop\temp\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6334221" y="2721282"/>
            <a:ext cx="924961" cy="7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5133727" y="5025769"/>
            <a:ext cx="1296409" cy="34031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477442" y="2333386"/>
            <a:ext cx="1342515" cy="19847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24563" y="4197661"/>
            <a:ext cx="1342515" cy="19847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776538" y="2328028"/>
            <a:ext cx="1342515" cy="19847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043893" y="2328028"/>
            <a:ext cx="1342515" cy="19847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734190" y="2328028"/>
            <a:ext cx="756000" cy="19847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050354" y="4196381"/>
            <a:ext cx="756000" cy="19847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408006" y="4200276"/>
            <a:ext cx="756000" cy="19847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9046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11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2" name="AutoShape 70"/>
          <p:cNvSpPr>
            <a:spLocks noChangeArrowheads="1"/>
          </p:cNvSpPr>
          <p:nvPr/>
        </p:nvSpPr>
        <p:spPr bwMode="auto">
          <a:xfrm>
            <a:off x="107380" y="1636295"/>
            <a:ext cx="8929239" cy="40233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76" y="2441287"/>
            <a:ext cx="1413504" cy="135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9" y="2457401"/>
            <a:ext cx="1413504" cy="135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4032895"/>
            <a:ext cx="8544929" cy="141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 descr="C:\Users\강세환\Desktop\temp\a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919305" y="2856085"/>
            <a:ext cx="924961" cy="7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그룹 46"/>
          <p:cNvGrpSpPr/>
          <p:nvPr/>
        </p:nvGrpSpPr>
        <p:grpSpPr>
          <a:xfrm>
            <a:off x="1585676" y="1890271"/>
            <a:ext cx="1523294" cy="339618"/>
            <a:chOff x="490277" y="2363692"/>
            <a:chExt cx="2486398" cy="39709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48" name="모서리가 둥근 직사각형 47"/>
            <p:cNvSpPr/>
            <p:nvPr/>
          </p:nvSpPr>
          <p:spPr>
            <a:xfrm>
              <a:off x="490277" y="2363692"/>
              <a:ext cx="2486398" cy="3970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7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3295" y="2456109"/>
              <a:ext cx="2222861" cy="1943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사고유형</a:t>
              </a:r>
              <a:endParaRPr lang="en-US" altLang="ko-KR" sz="1200" b="1" spc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sp>
        <p:nvSpPr>
          <p:cNvPr id="50" name="모서리가 둥근 직사각형 49"/>
          <p:cNvSpPr/>
          <p:nvPr/>
        </p:nvSpPr>
        <p:spPr>
          <a:xfrm>
            <a:off x="107381" y="5755909"/>
            <a:ext cx="8929238" cy="695592"/>
          </a:xfrm>
          <a:prstGeom prst="roundRect">
            <a:avLst>
              <a:gd name="adj" fmla="val 188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00" y="5756968"/>
            <a:ext cx="282441" cy="34272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3201" y="5704087"/>
            <a:ext cx="8618580" cy="725482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lvl="0" algn="l" latinLnBrk="0">
              <a:lnSpc>
                <a:spcPct val="150000"/>
              </a:lnSpc>
              <a:defRPr/>
            </a:pPr>
            <a:r>
              <a:rPr lang="ko-KR" altLang="en-US" sz="1400" b="1" kern="0" dirty="0" smtClean="0">
                <a:solidFill>
                  <a:schemeClr val="tx1"/>
                </a:solidFill>
              </a:rPr>
              <a:t>여성 운전자 사고다발 패턴 존재 </a:t>
            </a:r>
            <a:r>
              <a:rPr lang="en-US" altLang="ko-KR" sz="1400" b="1" kern="0" dirty="0" smtClean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ko-KR" altLang="en-US" sz="1400" b="1" kern="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kern="0" dirty="0" smtClean="0">
                <a:solidFill>
                  <a:srgbClr val="F6530A"/>
                </a:solidFill>
              </a:rPr>
              <a:t>운전면허응시자 교통안전교육 자료 및 책자 활용</a:t>
            </a:r>
            <a:endParaRPr lang="en-US" altLang="ko-KR" sz="1400" b="1" kern="0" dirty="0" smtClean="0">
              <a:solidFill>
                <a:srgbClr val="F6530A"/>
              </a:solidFill>
            </a:endParaRPr>
          </a:p>
          <a:p>
            <a:pPr lvl="0" algn="l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srgbClr val="F6530A"/>
                </a:solidFill>
              </a:rPr>
              <a:t>여성의 경우 </a:t>
            </a:r>
            <a:r>
              <a:rPr lang="ko-KR" altLang="en-US" sz="1400" b="1" kern="0" dirty="0">
                <a:solidFill>
                  <a:schemeClr val="tx1"/>
                </a:solidFill>
              </a:rPr>
              <a:t>남성에 비해 </a:t>
            </a:r>
            <a:r>
              <a:rPr lang="ko-KR" altLang="en-US" sz="1400" b="1" kern="0" dirty="0" smtClean="0">
                <a:solidFill>
                  <a:schemeClr val="tx1"/>
                </a:solidFill>
              </a:rPr>
              <a:t>기상상태가 </a:t>
            </a:r>
            <a:r>
              <a:rPr lang="ko-KR" altLang="en-US" sz="1400" b="1" kern="0" dirty="0" smtClean="0">
                <a:solidFill>
                  <a:srgbClr val="F6530A"/>
                </a:solidFill>
              </a:rPr>
              <a:t>비</a:t>
            </a:r>
            <a:r>
              <a:rPr lang="en-US" altLang="ko-KR" sz="1400" b="1" kern="0" dirty="0" smtClean="0">
                <a:solidFill>
                  <a:srgbClr val="F6530A"/>
                </a:solidFill>
              </a:rPr>
              <a:t>, </a:t>
            </a:r>
            <a:r>
              <a:rPr lang="ko-KR" altLang="en-US" sz="1400" b="1" kern="0" dirty="0" smtClean="0">
                <a:solidFill>
                  <a:srgbClr val="F6530A"/>
                </a:solidFill>
              </a:rPr>
              <a:t>안개일 경우 </a:t>
            </a:r>
            <a:r>
              <a:rPr lang="ko-KR" altLang="en-US" sz="1400" b="1" kern="0" dirty="0" smtClean="0">
                <a:solidFill>
                  <a:schemeClr val="tx1"/>
                </a:solidFill>
              </a:rPr>
              <a:t>상대적으로</a:t>
            </a:r>
            <a:r>
              <a:rPr lang="ko-KR" altLang="en-US" sz="1400" b="1" kern="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b="1" kern="0" dirty="0" smtClean="0">
                <a:solidFill>
                  <a:srgbClr val="F6530A"/>
                </a:solidFill>
              </a:rPr>
              <a:t>5%,</a:t>
            </a:r>
            <a:r>
              <a:rPr lang="ko-KR" altLang="en-US" sz="1400" b="1" kern="0" dirty="0" smtClean="0">
                <a:solidFill>
                  <a:srgbClr val="F6530A"/>
                </a:solidFill>
              </a:rPr>
              <a:t> </a:t>
            </a:r>
            <a:r>
              <a:rPr lang="en-US" altLang="ko-KR" sz="1400" b="1" kern="0" dirty="0">
                <a:solidFill>
                  <a:srgbClr val="F6530A"/>
                </a:solidFill>
              </a:rPr>
              <a:t>89% </a:t>
            </a:r>
            <a:r>
              <a:rPr lang="ko-KR" altLang="en-US" sz="1400" b="1" kern="0" dirty="0" smtClean="0">
                <a:solidFill>
                  <a:srgbClr val="F6530A"/>
                </a:solidFill>
              </a:rPr>
              <a:t>높음</a:t>
            </a:r>
            <a:endParaRPr lang="en-US" altLang="ko-KR" sz="1400" b="1" kern="0" dirty="0">
              <a:solidFill>
                <a:srgbClr val="F6530A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7430" y="879424"/>
            <a:ext cx="7916610" cy="6947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ko-KR" altLang="en-US" sz="2000" b="1" kern="0" dirty="0">
                <a:solidFill>
                  <a:srgbClr val="FF9900"/>
                </a:solidFill>
              </a:rPr>
              <a:t>여성</a:t>
            </a:r>
            <a:r>
              <a:rPr lang="ko-KR" altLang="en-US" sz="1600" b="1" kern="0" dirty="0" smtClean="0">
                <a:solidFill>
                  <a:schemeClr val="tx1"/>
                </a:solidFill>
              </a:rPr>
              <a:t>운전자 사고유형이</a:t>
            </a:r>
            <a:r>
              <a:rPr lang="ko-KR" altLang="en-US" sz="2000" b="1" kern="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2000" b="1" kern="0" dirty="0" err="1" smtClean="0">
                <a:solidFill>
                  <a:srgbClr val="FF9900"/>
                </a:solidFill>
              </a:rPr>
              <a:t>차대차</a:t>
            </a:r>
            <a:r>
              <a:rPr lang="en-US" altLang="ko-KR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kern="0" dirty="0" smtClean="0">
                <a:solidFill>
                  <a:schemeClr val="tx1"/>
                </a:solidFill>
              </a:rPr>
              <a:t>발생시간이</a:t>
            </a: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b="1" kern="0" dirty="0" smtClean="0">
                <a:solidFill>
                  <a:srgbClr val="FF9900"/>
                </a:solidFill>
              </a:rPr>
              <a:t>새벽</a:t>
            </a:r>
            <a:r>
              <a:rPr lang="en-US" altLang="ko-KR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ko-KR" altLang="en-US" sz="1600" b="1" kern="0" dirty="0" smtClean="0">
                <a:solidFill>
                  <a:schemeClr val="tx1"/>
                </a:solidFill>
              </a:rPr>
              <a:t>기상상</a:t>
            </a:r>
            <a:r>
              <a:rPr lang="ko-KR" altLang="en-US" sz="1600" b="1" kern="0" dirty="0">
                <a:solidFill>
                  <a:schemeClr val="tx1"/>
                </a:solidFill>
              </a:rPr>
              <a:t>태</a:t>
            </a:r>
            <a:r>
              <a:rPr lang="ko-KR" altLang="en-US" sz="1600" b="1" kern="0" dirty="0" smtClean="0">
                <a:solidFill>
                  <a:schemeClr val="tx1"/>
                </a:solidFill>
              </a:rPr>
              <a:t>가</a:t>
            </a: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b="1" kern="0" dirty="0" smtClean="0">
                <a:solidFill>
                  <a:srgbClr val="FF9900"/>
                </a:solidFill>
              </a:rPr>
              <a:t>비나 안개</a:t>
            </a:r>
            <a:r>
              <a:rPr lang="ko-KR" altLang="en-US" sz="1600" b="1" kern="0" dirty="0" smtClean="0">
                <a:solidFill>
                  <a:schemeClr val="tx1"/>
                </a:solidFill>
              </a:rPr>
              <a:t>일 경우</a:t>
            </a:r>
            <a:r>
              <a:rPr lang="en-US" altLang="ko-KR" sz="1600" b="1" kern="0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kern="0" dirty="0" smtClean="0">
                <a:solidFill>
                  <a:schemeClr val="tx1"/>
                </a:solidFill>
              </a:rPr>
              <a:t>일반 </a:t>
            </a:r>
            <a:r>
              <a:rPr lang="ko-KR" altLang="en-US" sz="1600" b="1" kern="0" dirty="0">
                <a:solidFill>
                  <a:schemeClr val="tx1"/>
                </a:solidFill>
              </a:rPr>
              <a:t>사고보다 </a:t>
            </a:r>
            <a:r>
              <a:rPr lang="ko-KR" altLang="en-US" sz="1600" b="1" kern="0" dirty="0" smtClean="0">
                <a:solidFill>
                  <a:schemeClr val="tx1"/>
                </a:solidFill>
              </a:rPr>
              <a:t>각각</a:t>
            </a: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b="1" kern="0" dirty="0" smtClean="0">
                <a:solidFill>
                  <a:srgbClr val="FF9900"/>
                </a:solidFill>
              </a:rPr>
              <a:t>15%,33% </a:t>
            </a:r>
            <a:r>
              <a:rPr lang="ko-KR" altLang="en-US" sz="2000" b="1" kern="0" dirty="0" smtClean="0">
                <a:solidFill>
                  <a:srgbClr val="FF9900"/>
                </a:solidFill>
              </a:rPr>
              <a:t>높음</a:t>
            </a:r>
            <a:endParaRPr lang="en-US" altLang="ko-KR" sz="2000" b="1" kern="0" dirty="0">
              <a:solidFill>
                <a:srgbClr val="FF99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034481" y="4935141"/>
            <a:ext cx="2761847" cy="321282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3801434" y="1890271"/>
            <a:ext cx="1523294" cy="339618"/>
            <a:chOff x="490277" y="2363692"/>
            <a:chExt cx="2486398" cy="39709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56" name="모서리가 둥근 직사각형 55"/>
            <p:cNvSpPr/>
            <p:nvPr/>
          </p:nvSpPr>
          <p:spPr>
            <a:xfrm>
              <a:off x="490277" y="2363692"/>
              <a:ext cx="2486398" cy="3970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7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03295" y="2456109"/>
              <a:ext cx="2222861" cy="1943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발생시간</a:t>
              </a:r>
              <a:endParaRPr lang="en-US" altLang="ko-KR" sz="1200" b="1" spc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096985" y="3552548"/>
            <a:ext cx="2453279" cy="339618"/>
            <a:chOff x="490277" y="2363692"/>
            <a:chExt cx="2486398" cy="39709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59" name="모서리가 둥근 직사각형 58"/>
            <p:cNvSpPr/>
            <p:nvPr/>
          </p:nvSpPr>
          <p:spPr>
            <a:xfrm>
              <a:off x="490277" y="2363692"/>
              <a:ext cx="2486398" cy="3970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7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03295" y="2456109"/>
              <a:ext cx="2222861" cy="1943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기상상태</a:t>
              </a:r>
              <a:endParaRPr lang="en-US" altLang="ko-KR" sz="1200" b="1" spc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pic>
        <p:nvPicPr>
          <p:cNvPr id="61" name="Picture 2" descr="C:\Users\강세환\Desktop\temp\a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7742125">
            <a:off x="5182251" y="3224918"/>
            <a:ext cx="924961" cy="7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1691265" y="2422238"/>
            <a:ext cx="1289142" cy="19847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943371" y="2417719"/>
            <a:ext cx="1289142" cy="19847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289073" y="4153630"/>
            <a:ext cx="828000" cy="19847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706595" y="4151945"/>
            <a:ext cx="828000" cy="19847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231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805407" y="6520355"/>
            <a:ext cx="2133600" cy="365125"/>
          </a:xfrm>
        </p:spPr>
        <p:txBody>
          <a:bodyPr/>
          <a:lstStyle/>
          <a:p>
            <a:fld id="{30775A1A-91FD-41EB-90C5-020A738C7BFD}" type="slidenum">
              <a:rPr lang="en-US" altLang="ko-KR" smtClean="0"/>
              <a:pPr/>
              <a:t>12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9" name="Rectangle 81"/>
          <p:cNvSpPr/>
          <p:nvPr/>
        </p:nvSpPr>
        <p:spPr>
          <a:xfrm>
            <a:off x="5038403" y="3241144"/>
            <a:ext cx="4033219" cy="1092651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20" name="Rectangle 81"/>
          <p:cNvSpPr/>
          <p:nvPr/>
        </p:nvSpPr>
        <p:spPr>
          <a:xfrm>
            <a:off x="5050358" y="4392227"/>
            <a:ext cx="4033219" cy="1977837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21" name="Rectangle 81"/>
          <p:cNvSpPr/>
          <p:nvPr/>
        </p:nvSpPr>
        <p:spPr>
          <a:xfrm>
            <a:off x="5050359" y="1528596"/>
            <a:ext cx="4033219" cy="1659391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22" name="Rectangle 81"/>
          <p:cNvSpPr/>
          <p:nvPr/>
        </p:nvSpPr>
        <p:spPr>
          <a:xfrm>
            <a:off x="107381" y="1065973"/>
            <a:ext cx="4867744" cy="357649"/>
          </a:xfrm>
          <a:prstGeom prst="rect">
            <a:avLst/>
          </a:prstGeom>
          <a:solidFill>
            <a:srgbClr val="9BBB59">
              <a:lumMod val="50000"/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분석 </a:t>
            </a:r>
            <a:r>
              <a:rPr kumimoji="0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인사이트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23" name="Rectangle 81"/>
          <p:cNvSpPr/>
          <p:nvPr/>
        </p:nvSpPr>
        <p:spPr>
          <a:xfrm>
            <a:off x="5050359" y="1065972"/>
            <a:ext cx="4033220" cy="357649"/>
          </a:xfrm>
          <a:prstGeom prst="rect">
            <a:avLst/>
          </a:prstGeom>
          <a:solidFill>
            <a:srgbClr val="9BBB59">
              <a:lumMod val="50000"/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정책제언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cxnSp>
        <p:nvCxnSpPr>
          <p:cNvPr id="124" name="직선 연결선 123"/>
          <p:cNvCxnSpPr/>
          <p:nvPr/>
        </p:nvCxnSpPr>
        <p:spPr>
          <a:xfrm>
            <a:off x="5004060" y="1051028"/>
            <a:ext cx="0" cy="5319035"/>
          </a:xfrm>
          <a:prstGeom prst="line">
            <a:avLst/>
          </a:prstGeom>
          <a:noFill/>
          <a:ln w="28575">
            <a:solidFill>
              <a:sysClr val="window" lastClr="FFFFFF">
                <a:lumMod val="85000"/>
              </a:sysClr>
            </a:solidFill>
            <a:prstDash val="sysDash"/>
            <a:round/>
            <a:headEnd/>
            <a:tailEnd/>
          </a:ln>
        </p:spPr>
      </p:cxnSp>
      <p:sp>
        <p:nvSpPr>
          <p:cNvPr id="125" name="Rectangle 81"/>
          <p:cNvSpPr/>
          <p:nvPr/>
        </p:nvSpPr>
        <p:spPr>
          <a:xfrm>
            <a:off x="107380" y="1522073"/>
            <a:ext cx="4867743" cy="1666801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26" name="Rectangle 81"/>
          <p:cNvSpPr/>
          <p:nvPr/>
        </p:nvSpPr>
        <p:spPr>
          <a:xfrm>
            <a:off x="5121469" y="2407984"/>
            <a:ext cx="3865215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27" name="Rectangle 81"/>
          <p:cNvSpPr/>
          <p:nvPr/>
        </p:nvSpPr>
        <p:spPr>
          <a:xfrm>
            <a:off x="1116899" y="1701044"/>
            <a:ext cx="3801761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240441" y="1754992"/>
            <a:ext cx="3537085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사망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또는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중상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사고는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토요일 일요일 새벽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시간에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일정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패턴 포착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후 추정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63802" y="1940078"/>
            <a:ext cx="1416424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TAAS</a:t>
            </a: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패턴분석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000665" y="2447563"/>
            <a:ext cx="410997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TAAS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컨텐츠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추가에 따른 활용을 위한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내외 교육 자료 및 사업 근거 자료 활성화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31" name="Rectangle 81"/>
          <p:cNvSpPr/>
          <p:nvPr/>
        </p:nvSpPr>
        <p:spPr>
          <a:xfrm>
            <a:off x="5121469" y="3445534"/>
            <a:ext cx="3865215" cy="65055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932050" y="3485015"/>
            <a:ext cx="425083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도로교통 법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/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제도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/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대책에 필요한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도로교통 빅데이터 분석기반 근거 자료 제공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33" name="Rectangle 81"/>
          <p:cNvSpPr/>
          <p:nvPr/>
        </p:nvSpPr>
        <p:spPr>
          <a:xfrm>
            <a:off x="1116898" y="2407985"/>
            <a:ext cx="3801761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1240441" y="2455527"/>
            <a:ext cx="3517653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음주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사고는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토요일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과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일요일 새벽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에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평일 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대비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24%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높은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발생율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보임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5" name="Rectangle 81"/>
          <p:cNvSpPr/>
          <p:nvPr/>
        </p:nvSpPr>
        <p:spPr>
          <a:xfrm>
            <a:off x="107380" y="3244705"/>
            <a:ext cx="4867743" cy="1092651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36" name="Rectangle 81"/>
          <p:cNvSpPr/>
          <p:nvPr/>
        </p:nvSpPr>
        <p:spPr>
          <a:xfrm>
            <a:off x="1116899" y="3457357"/>
            <a:ext cx="3801761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240441" y="3513252"/>
            <a:ext cx="3537085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시간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적인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공통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패턴과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신호기운영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도로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종류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사고내용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사고유형 차별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패턴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발굴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63802" y="3505666"/>
            <a:ext cx="1416424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사고잦은곳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비교분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석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39" name="Rectangle 81"/>
          <p:cNvSpPr/>
          <p:nvPr/>
        </p:nvSpPr>
        <p:spPr>
          <a:xfrm>
            <a:off x="107380" y="4392226"/>
            <a:ext cx="4867743" cy="1977837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40" name="Rectangle 81"/>
          <p:cNvSpPr/>
          <p:nvPr/>
        </p:nvSpPr>
        <p:spPr>
          <a:xfrm>
            <a:off x="1117395" y="5423521"/>
            <a:ext cx="3801761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63802" y="5032069"/>
            <a:ext cx="1416424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사고잦은곳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특성분석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1240441" y="5500437"/>
            <a:ext cx="3517653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새벽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시도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신호기 점멸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시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대형사고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일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확률이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10%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차대차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확률이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27.2%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높음</a:t>
            </a:r>
          </a:p>
        </p:txBody>
      </p:sp>
      <p:sp>
        <p:nvSpPr>
          <p:cNvPr id="143" name="Rectangle 81"/>
          <p:cNvSpPr/>
          <p:nvPr/>
        </p:nvSpPr>
        <p:spPr>
          <a:xfrm>
            <a:off x="5121469" y="5419508"/>
            <a:ext cx="3865215" cy="65737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012620" y="5452491"/>
            <a:ext cx="410997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지역단위 교통안전사업 전개 시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지역 맞춤형 특성 및 취약지점 선정 안 제시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45" name="Rectangle 81"/>
          <p:cNvSpPr/>
          <p:nvPr/>
        </p:nvSpPr>
        <p:spPr>
          <a:xfrm>
            <a:off x="5121469" y="1700013"/>
            <a:ext cx="3865215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24575" y="1739592"/>
            <a:ext cx="4109978" cy="494650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교통사고 절감 및 사고 예방을 위한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연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월</a:t>
            </a:r>
            <a:r>
              <a:rPr kumimoji="0" lang="en-US" altLang="ko-KR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)</a:t>
            </a: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일정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수립 </a:t>
            </a: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방안</a:t>
            </a:r>
            <a:r>
              <a:rPr kumimoji="0" lang="en-US" altLang="ko-KR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효율적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예방 전략 제시</a:t>
            </a:r>
          </a:p>
        </p:txBody>
      </p:sp>
      <p:sp>
        <p:nvSpPr>
          <p:cNvPr id="147" name="Rectangle 81"/>
          <p:cNvSpPr/>
          <p:nvPr/>
        </p:nvSpPr>
        <p:spPr>
          <a:xfrm>
            <a:off x="1115520" y="4616606"/>
            <a:ext cx="3801761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240441" y="4693522"/>
            <a:ext cx="3517653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새벽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특별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광역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시 </a:t>
            </a: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신호기</a:t>
            </a: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점멸</a:t>
            </a: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시 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사고잦은곳일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확률이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46.6%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높음</a:t>
            </a:r>
          </a:p>
        </p:txBody>
      </p:sp>
      <p:sp>
        <p:nvSpPr>
          <p:cNvPr id="149" name="Rectangle 81"/>
          <p:cNvSpPr/>
          <p:nvPr/>
        </p:nvSpPr>
        <p:spPr>
          <a:xfrm>
            <a:off x="5119594" y="4612593"/>
            <a:ext cx="3865215" cy="65737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010745" y="4645576"/>
            <a:ext cx="410997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도로교통안전 향상 및 사고 위험 절감을 위한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유관기관 교통안전 정책 방향 및 근거 제시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397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805407" y="6520355"/>
            <a:ext cx="2133600" cy="365125"/>
          </a:xfrm>
        </p:spPr>
        <p:txBody>
          <a:bodyPr/>
          <a:lstStyle/>
          <a:p>
            <a:fld id="{30775A1A-91FD-41EB-90C5-020A738C7BFD}" type="slidenum">
              <a:rPr lang="en-US" altLang="ko-KR" smtClean="0"/>
              <a:pPr/>
              <a:t>13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6" name="Rectangle 81"/>
          <p:cNvSpPr/>
          <p:nvPr/>
        </p:nvSpPr>
        <p:spPr>
          <a:xfrm>
            <a:off x="4960702" y="4412476"/>
            <a:ext cx="4098427" cy="962856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7" name="Rectangle 81"/>
          <p:cNvSpPr/>
          <p:nvPr/>
        </p:nvSpPr>
        <p:spPr>
          <a:xfrm>
            <a:off x="4953773" y="3405524"/>
            <a:ext cx="4098427" cy="962856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8" name="Rectangle 81"/>
          <p:cNvSpPr/>
          <p:nvPr/>
        </p:nvSpPr>
        <p:spPr>
          <a:xfrm>
            <a:off x="4953774" y="2397372"/>
            <a:ext cx="4098427" cy="962856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9" name="Rectangle 81"/>
          <p:cNvSpPr/>
          <p:nvPr/>
        </p:nvSpPr>
        <p:spPr>
          <a:xfrm>
            <a:off x="68577" y="4412475"/>
            <a:ext cx="4817245" cy="962855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0" name="Rectangle 81"/>
          <p:cNvSpPr/>
          <p:nvPr/>
        </p:nvSpPr>
        <p:spPr>
          <a:xfrm>
            <a:off x="68578" y="3405525"/>
            <a:ext cx="4813160" cy="962855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1" name="Rectangle 81"/>
          <p:cNvSpPr/>
          <p:nvPr/>
        </p:nvSpPr>
        <p:spPr>
          <a:xfrm>
            <a:off x="64866" y="2397372"/>
            <a:ext cx="4827887" cy="962855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960703" y="1487780"/>
            <a:ext cx="4088686" cy="875324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922218" y="1069134"/>
            <a:ext cx="0" cy="5228896"/>
          </a:xfrm>
          <a:prstGeom prst="line">
            <a:avLst/>
          </a:prstGeom>
          <a:noFill/>
          <a:ln w="28575">
            <a:solidFill>
              <a:sysClr val="window" lastClr="FFFFFF">
                <a:lumMod val="85000"/>
              </a:sysClr>
            </a:solidFill>
            <a:prstDash val="sysDash"/>
            <a:round/>
            <a:headEnd/>
            <a:tailEnd/>
          </a:ln>
        </p:spPr>
      </p:cxnSp>
      <p:sp>
        <p:nvSpPr>
          <p:cNvPr id="84" name="Rectangle 81"/>
          <p:cNvSpPr/>
          <p:nvPr/>
        </p:nvSpPr>
        <p:spPr>
          <a:xfrm>
            <a:off x="68578" y="1487780"/>
            <a:ext cx="4827887" cy="875323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5" name="Rectangle 81"/>
          <p:cNvSpPr/>
          <p:nvPr/>
        </p:nvSpPr>
        <p:spPr>
          <a:xfrm>
            <a:off x="5058477" y="2555079"/>
            <a:ext cx="3887421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931601" y="2595877"/>
            <a:ext cx="410997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음주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사고잦은곳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사고 예방을 위한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지역</a:t>
            </a:r>
            <a:r>
              <a:rPr kumimoji="0" lang="en-US" altLang="ko-KR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/</a:t>
            </a: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시간대 단속 및 예방 전략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제시</a:t>
            </a:r>
          </a:p>
        </p:txBody>
      </p:sp>
      <p:sp>
        <p:nvSpPr>
          <p:cNvPr id="88" name="Rectangle 81"/>
          <p:cNvSpPr/>
          <p:nvPr/>
        </p:nvSpPr>
        <p:spPr>
          <a:xfrm>
            <a:off x="927273" y="2539449"/>
            <a:ext cx="3923306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000189" y="2616365"/>
            <a:ext cx="3694782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차대차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새벽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과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금요일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사고확률이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20%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높음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(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토요일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+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일요일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음주사고잦은곳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발생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)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90" name="Rectangle 81"/>
          <p:cNvSpPr/>
          <p:nvPr/>
        </p:nvSpPr>
        <p:spPr>
          <a:xfrm>
            <a:off x="919992" y="3548964"/>
            <a:ext cx="3930587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00189" y="3610250"/>
            <a:ext cx="3733323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차대차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새벽 비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사고 확률이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15%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높음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</a:t>
            </a:r>
          </a:p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차대차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새벽 안개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사고 확률이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33%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높음</a:t>
            </a:r>
          </a:p>
        </p:txBody>
      </p:sp>
      <p:sp>
        <p:nvSpPr>
          <p:cNvPr id="92" name="Rectangle 81"/>
          <p:cNvSpPr/>
          <p:nvPr/>
        </p:nvSpPr>
        <p:spPr>
          <a:xfrm>
            <a:off x="5042884" y="3533334"/>
            <a:ext cx="3887421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19683" y="3617009"/>
            <a:ext cx="410997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신규 면허 응시자 사고 예방을 위한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운전면허응시자 교통안전교육 자료 제공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36876" y="1661188"/>
            <a:ext cx="872601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면허종별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테마분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석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36876" y="4615832"/>
            <a:ext cx="872601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고령자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테마분석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96" name="Rectangle 81"/>
          <p:cNvSpPr/>
          <p:nvPr/>
        </p:nvSpPr>
        <p:spPr>
          <a:xfrm>
            <a:off x="918580" y="4548635"/>
            <a:ext cx="3934885" cy="68001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000189" y="4643143"/>
            <a:ext cx="413836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차대차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야간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측면즉각충돌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사고 확률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15%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높음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차대사람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횡단중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 새벽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사고확률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12%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높음</a:t>
            </a:r>
          </a:p>
        </p:txBody>
      </p:sp>
      <p:sp>
        <p:nvSpPr>
          <p:cNvPr id="98" name="Rectangle 81"/>
          <p:cNvSpPr/>
          <p:nvPr/>
        </p:nvSpPr>
        <p:spPr>
          <a:xfrm>
            <a:off x="5051586" y="4548634"/>
            <a:ext cx="3887421" cy="68256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912755" y="4632309"/>
            <a:ext cx="410997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고령자 사고 절감을 위한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적성 검사 강화 및 주기 설정 제시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00" name="Rectangle 81"/>
          <p:cNvSpPr/>
          <p:nvPr/>
        </p:nvSpPr>
        <p:spPr>
          <a:xfrm>
            <a:off x="5057099" y="1599000"/>
            <a:ext cx="3887421" cy="65737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930223" y="1663243"/>
            <a:ext cx="410997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대형차종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사고잦은곳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발생 절감을 위한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대형시험 강화 및 자격 유지 적성검사 도입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02" name="Rectangle 81"/>
          <p:cNvSpPr/>
          <p:nvPr/>
        </p:nvSpPr>
        <p:spPr>
          <a:xfrm>
            <a:off x="925895" y="1599000"/>
            <a:ext cx="3924684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000189" y="1675916"/>
            <a:ext cx="3517653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여성 대형면허 운전자의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좌우회전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시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&amp;</a:t>
            </a:r>
          </a:p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우천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시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사고잦은곳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특성을 보임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36876" y="2623781"/>
            <a:ext cx="872601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음주운전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테마분석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36876" y="3590200"/>
            <a:ext cx="872601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여성운전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테마분석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06" name="Rectangle 81"/>
          <p:cNvSpPr/>
          <p:nvPr/>
        </p:nvSpPr>
        <p:spPr>
          <a:xfrm>
            <a:off x="4950501" y="5422708"/>
            <a:ext cx="4098427" cy="1004872"/>
          </a:xfrm>
          <a:prstGeom prst="rect">
            <a:avLst/>
          </a:prstGeom>
          <a:solidFill>
            <a:srgbClr val="9BBB59">
              <a:lumMod val="75000"/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07" name="Rectangle 81"/>
          <p:cNvSpPr/>
          <p:nvPr/>
        </p:nvSpPr>
        <p:spPr>
          <a:xfrm>
            <a:off x="68578" y="5422707"/>
            <a:ext cx="4814460" cy="1004871"/>
          </a:xfrm>
          <a:prstGeom prst="rect">
            <a:avLst/>
          </a:prstGeom>
          <a:solidFill>
            <a:srgbClr val="9BBB59">
              <a:lumMod val="75000"/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36876" y="5663016"/>
            <a:ext cx="872601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TAAS</a:t>
            </a: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제약사항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09" name="Rectangle 81"/>
          <p:cNvSpPr/>
          <p:nvPr/>
        </p:nvSpPr>
        <p:spPr>
          <a:xfrm>
            <a:off x="915694" y="5572221"/>
            <a:ext cx="3934885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1000189" y="5649137"/>
            <a:ext cx="413836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경찰청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통계원표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가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사고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현황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위주의 항목으로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구성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되어 있어 는 현상</a:t>
            </a:r>
          </a:p>
        </p:txBody>
      </p:sp>
      <p:sp>
        <p:nvSpPr>
          <p:cNvPr id="111" name="Rectangle 81"/>
          <p:cNvSpPr/>
          <p:nvPr/>
        </p:nvSpPr>
        <p:spPr>
          <a:xfrm>
            <a:off x="5041385" y="5579342"/>
            <a:ext cx="3887421" cy="68256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02554" y="5663017"/>
            <a:ext cx="410997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교통사고 빅데이터 분석 활용 극대화를 위한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교통사고 원인관련 항목 추가 및 강화 필요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13" name="Rectangle 81"/>
          <p:cNvSpPr/>
          <p:nvPr/>
        </p:nvSpPr>
        <p:spPr>
          <a:xfrm>
            <a:off x="68579" y="1065973"/>
            <a:ext cx="4827888" cy="357649"/>
          </a:xfrm>
          <a:prstGeom prst="rect">
            <a:avLst/>
          </a:prstGeom>
          <a:solidFill>
            <a:srgbClr val="9BBB59">
              <a:lumMod val="50000"/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분석 </a:t>
            </a:r>
            <a:r>
              <a:rPr kumimoji="0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인사이트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14" name="Rectangle 81"/>
          <p:cNvSpPr/>
          <p:nvPr/>
        </p:nvSpPr>
        <p:spPr>
          <a:xfrm>
            <a:off x="4968517" y="1065972"/>
            <a:ext cx="4098428" cy="357649"/>
          </a:xfrm>
          <a:prstGeom prst="rect">
            <a:avLst/>
          </a:prstGeom>
          <a:solidFill>
            <a:srgbClr val="9BBB59">
              <a:lumMod val="50000"/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정책제언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065632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14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사업추진 과정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4" name="AutoShape 70"/>
          <p:cNvSpPr>
            <a:spLocks noChangeArrowheads="1"/>
          </p:cNvSpPr>
          <p:nvPr/>
        </p:nvSpPr>
        <p:spPr bwMode="auto">
          <a:xfrm>
            <a:off x="69908" y="2506907"/>
            <a:ext cx="6611033" cy="382812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olidFill>
                <a:prstClr val="black"/>
              </a:solidFill>
              <a:sym typeface="Monotype Sort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5245" y="945423"/>
            <a:ext cx="9430272" cy="38692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600" b="1" dirty="0"/>
              <a:t>빅데이터 분석을 활용한 </a:t>
            </a:r>
            <a:r>
              <a:rPr lang="ko-KR" altLang="en-US" sz="2000" b="1" dirty="0" smtClean="0">
                <a:solidFill>
                  <a:srgbClr val="F79646">
                    <a:lumMod val="75000"/>
                  </a:srgbClr>
                </a:solidFill>
              </a:rPr>
              <a:t>교통사고 위험예측 서비스</a:t>
            </a:r>
            <a:endParaRPr lang="ko-KR" altLang="en-US" sz="2000" b="1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836778" y="2506907"/>
            <a:ext cx="2239379" cy="38281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endParaRPr lang="ko-KR" altLang="en-US" sz="12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055616" y="2688071"/>
            <a:ext cx="1020541" cy="22077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endParaRPr lang="ko-KR" altLang="en-US" sz="12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47618" y="2675348"/>
            <a:ext cx="820738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1600" b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기대효과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172572" y="5455788"/>
            <a:ext cx="1651620" cy="76944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r>
              <a:rPr lang="ko-KR" altLang="en-US" sz="1100" dirty="0" smtClean="0"/>
              <a:t>교통사고 최소화를 </a:t>
            </a:r>
            <a:endParaRPr lang="en-US" altLang="ko-KR" sz="1100" dirty="0" smtClean="0"/>
          </a:p>
          <a:p>
            <a:r>
              <a:rPr lang="ko-KR" altLang="en-US" sz="1100" dirty="0" smtClean="0"/>
              <a:t>통한 대국민 교통안전 선진국 실현</a:t>
            </a:r>
            <a:endParaRPr lang="en-US" altLang="ko-KR" sz="1100" dirty="0" smtClean="0"/>
          </a:p>
          <a:p>
            <a:r>
              <a:rPr lang="ko-KR" altLang="en-US" sz="1100" i="1" dirty="0" smtClean="0">
                <a:solidFill>
                  <a:schemeClr val="bg1"/>
                </a:solidFill>
              </a:rPr>
              <a:t>글로벌 </a:t>
            </a:r>
            <a:r>
              <a:rPr lang="en-US" altLang="ko-KR" sz="1100" i="1" dirty="0" smtClean="0">
                <a:solidFill>
                  <a:schemeClr val="bg1"/>
                </a:solidFill>
              </a:rPr>
              <a:t>Top 15</a:t>
            </a:r>
            <a:r>
              <a:rPr lang="ko-KR" altLang="en-US" sz="1100" i="1" dirty="0">
                <a:solidFill>
                  <a:schemeClr val="bg1"/>
                </a:solidFill>
              </a:rPr>
              <a:t> </a:t>
            </a:r>
            <a:r>
              <a:rPr lang="ko-KR" altLang="en-US" sz="1100" i="1" dirty="0" smtClean="0">
                <a:solidFill>
                  <a:schemeClr val="bg1"/>
                </a:solidFill>
              </a:rPr>
              <a:t>진입</a:t>
            </a:r>
            <a:endParaRPr lang="ko-KR" altLang="en-US" sz="1100" i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172572" y="4456125"/>
            <a:ext cx="1974022" cy="5847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spcAft>
                <a:spcPts val="263"/>
              </a:spcAft>
            </a:pPr>
            <a:r>
              <a:rPr lang="ko-KR" altLang="en-US" sz="11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</a:rPr>
              <a:t>자율주행 등 미래 도로</a:t>
            </a:r>
            <a:endParaRPr lang="en-US" altLang="ko-KR" sz="1100" b="1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srgbClr val="FFFF00"/>
              </a:solidFill>
            </a:endParaRPr>
          </a:p>
          <a:p>
            <a:pPr latinLnBrk="0">
              <a:spcAft>
                <a:spcPts val="263"/>
              </a:spcAft>
            </a:pPr>
            <a:r>
              <a:rPr lang="ko-KR" altLang="en-US" sz="11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</a:rPr>
              <a:t>교통 운영 전략 방향 활용</a:t>
            </a:r>
            <a:endParaRPr lang="en-US" altLang="ko-KR" sz="1100" b="1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srgbClr val="FFFF00"/>
              </a:solidFill>
            </a:endParaRPr>
          </a:p>
          <a:p>
            <a:pPr latinLnBrk="0">
              <a:spcAft>
                <a:spcPts val="263"/>
              </a:spcAft>
            </a:pPr>
            <a:r>
              <a:rPr lang="en-US" altLang="ko-KR" sz="1100" b="1" i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2020</a:t>
            </a:r>
            <a:r>
              <a:rPr lang="ko-KR" altLang="en-US" sz="1100" b="1" i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년 미래 교통 전략 수립</a:t>
            </a:r>
            <a:endParaRPr lang="ko-KR" altLang="en-US" sz="1100" b="1" i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6934105" y="4290926"/>
            <a:ext cx="2070400" cy="0"/>
          </a:xfrm>
          <a:prstGeom prst="line">
            <a:avLst/>
          </a:prstGeom>
          <a:ln w="28575">
            <a:solidFill>
              <a:srgbClr val="303C1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 descr="bu.png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 bwMode="gray">
          <a:xfrm>
            <a:off x="6594683" y="3095434"/>
            <a:ext cx="459597" cy="459242"/>
          </a:xfrm>
          <a:prstGeom prst="rect">
            <a:avLst/>
          </a:prstGeom>
        </p:spPr>
      </p:pic>
      <p:pic>
        <p:nvPicPr>
          <p:cNvPr id="63" name="그림 62" descr="bu.png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 bwMode="gray">
          <a:xfrm>
            <a:off x="6588280" y="4484114"/>
            <a:ext cx="459597" cy="45924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753700" y="3175820"/>
            <a:ext cx="118622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1600" b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1</a:t>
            </a:r>
            <a:endParaRPr lang="ko-KR" altLang="en-US" sz="16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53700" y="4547857"/>
            <a:ext cx="118622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1600" b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2</a:t>
            </a:r>
            <a:endParaRPr lang="ko-KR" altLang="en-US" sz="16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-36640" y="2994148"/>
            <a:ext cx="671758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이등변 삼각형 66"/>
          <p:cNvSpPr/>
          <p:nvPr/>
        </p:nvSpPr>
        <p:spPr>
          <a:xfrm flipV="1">
            <a:off x="3386618" y="2998553"/>
            <a:ext cx="88130" cy="8762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1554" tIns="31554" rIns="31554" bIns="31554" rtlCol="0" anchor="ctr"/>
          <a:lstStyle/>
          <a:p>
            <a:pPr algn="ctr"/>
            <a:endParaRPr lang="ko-KR" altLang="en-US" sz="12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9122" y="2593092"/>
            <a:ext cx="5531757" cy="409147"/>
          </a:xfrm>
          <a:prstGeom prst="rect">
            <a:avLst/>
          </a:prstGeom>
          <a:noFill/>
        </p:spPr>
        <p:txBody>
          <a:bodyPr wrap="square" lIns="80147" tIns="40074" rIns="80147" bIns="40074" rtlCol="0" anchor="ctr">
            <a:noAutofit/>
            <a:scene3d>
              <a:camera prst="orthographicFront"/>
              <a:lightRig rig="threePt" dir="t"/>
            </a:scene3d>
            <a:sp3d>
              <a:bevelB w="0" h="0"/>
              <a:contourClr>
                <a:schemeClr val="bg1"/>
              </a:contourClr>
            </a:sp3d>
          </a:bodyPr>
          <a:lstStyle/>
          <a:p>
            <a:pPr algn="ctr">
              <a:buSzPct val="80000"/>
            </a:pPr>
            <a:r>
              <a:rPr lang="ko-KR" altLang="en-US" sz="14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교통사고 위험예측 서비스</a:t>
            </a:r>
            <a:endParaRPr lang="ko-KR" altLang="en-US" sz="14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AutoShape 70"/>
          <p:cNvSpPr>
            <a:spLocks noChangeArrowheads="1"/>
          </p:cNvSpPr>
          <p:nvPr/>
        </p:nvSpPr>
        <p:spPr bwMode="auto">
          <a:xfrm>
            <a:off x="69972" y="3773377"/>
            <a:ext cx="1569421" cy="24550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olidFill>
                <a:prstClr val="black"/>
              </a:solidFill>
              <a:sym typeface="Monotype Sorts"/>
            </a:endParaRPr>
          </a:p>
        </p:txBody>
      </p:sp>
      <p:sp>
        <p:nvSpPr>
          <p:cNvPr id="119" name="AutoShape 70"/>
          <p:cNvSpPr>
            <a:spLocks noChangeArrowheads="1"/>
          </p:cNvSpPr>
          <p:nvPr/>
        </p:nvSpPr>
        <p:spPr bwMode="auto">
          <a:xfrm>
            <a:off x="1754647" y="3773377"/>
            <a:ext cx="2925181" cy="24550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olidFill>
                <a:prstClr val="black"/>
              </a:solidFill>
              <a:sym typeface="Monotype Sorts"/>
            </a:endParaRPr>
          </a:p>
        </p:txBody>
      </p:sp>
      <p:sp>
        <p:nvSpPr>
          <p:cNvPr id="120" name="AutoShape 70"/>
          <p:cNvSpPr>
            <a:spLocks noChangeArrowheads="1"/>
          </p:cNvSpPr>
          <p:nvPr/>
        </p:nvSpPr>
        <p:spPr bwMode="auto">
          <a:xfrm>
            <a:off x="4771497" y="3773377"/>
            <a:ext cx="1772980" cy="24550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olidFill>
                <a:prstClr val="black"/>
              </a:solidFill>
              <a:sym typeface="Monotype Sorts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9972" y="3184251"/>
            <a:ext cx="1569421" cy="545903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endParaRPr lang="ko-KR" altLang="en-US" sz="11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9744" y="3378471"/>
            <a:ext cx="1494155" cy="184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r>
              <a:rPr lang="ko-KR" altLang="en-US" sz="12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데이터</a:t>
            </a:r>
            <a:endParaRPr lang="ko-KR" altLang="en-US" sz="12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754647" y="3189506"/>
            <a:ext cx="2925181" cy="545903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endParaRPr lang="ko-KR" altLang="en-US" sz="11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859700" y="3370125"/>
            <a:ext cx="2820128" cy="184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r>
              <a:rPr lang="ko-KR" altLang="en-US" sz="12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분석</a:t>
            </a:r>
            <a:r>
              <a:rPr lang="en-US" altLang="ko-KR" sz="12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/</a:t>
            </a:r>
            <a:r>
              <a:rPr lang="ko-KR" altLang="en-US" sz="12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서비스</a:t>
            </a:r>
            <a:endParaRPr lang="ko-KR" altLang="en-US" sz="12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771372" y="3191870"/>
            <a:ext cx="1779857" cy="545903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endParaRPr lang="ko-KR" altLang="en-US" sz="11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771497" y="3370125"/>
            <a:ext cx="1779732" cy="184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r>
              <a:rPr lang="ko-KR" altLang="en-US" sz="12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활용</a:t>
            </a:r>
            <a:endParaRPr lang="ko-KR" altLang="en-US" sz="12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1593899" y="3342921"/>
            <a:ext cx="233444" cy="228562"/>
            <a:chOff x="5804900" y="7008259"/>
            <a:chExt cx="252000" cy="252000"/>
          </a:xfrm>
        </p:grpSpPr>
        <p:sp>
          <p:nvSpPr>
            <p:cNvPr id="128" name="타원 127"/>
            <p:cNvSpPr/>
            <p:nvPr/>
          </p:nvSpPr>
          <p:spPr>
            <a:xfrm>
              <a:off x="5804900" y="700825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endParaRPr lang="ko-KR" altLang="en-US" sz="160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9" name="그룹 128"/>
            <p:cNvGrpSpPr/>
            <p:nvPr/>
          </p:nvGrpSpPr>
          <p:grpSpPr>
            <a:xfrm flipV="1">
              <a:off x="5873575" y="7081900"/>
              <a:ext cx="145130" cy="167566"/>
              <a:chOff x="3385288" y="2243438"/>
              <a:chExt cx="360783" cy="416558"/>
            </a:xfrm>
          </p:grpSpPr>
          <p:sp>
            <p:nvSpPr>
              <p:cNvPr id="130" name="모서리가 둥근 직사각형 129"/>
              <p:cNvSpPr/>
              <p:nvPr/>
            </p:nvSpPr>
            <p:spPr>
              <a:xfrm rot="8100000">
                <a:off x="3519939" y="2243438"/>
                <a:ext cx="91481" cy="3607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 rot="2700000">
                <a:off x="3519939" y="2433864"/>
                <a:ext cx="91481" cy="36078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2" name="그룹 131"/>
          <p:cNvGrpSpPr/>
          <p:nvPr/>
        </p:nvGrpSpPr>
        <p:grpSpPr>
          <a:xfrm>
            <a:off x="4632294" y="3342921"/>
            <a:ext cx="233444" cy="228562"/>
            <a:chOff x="5804900" y="7008259"/>
            <a:chExt cx="252000" cy="252000"/>
          </a:xfrm>
        </p:grpSpPr>
        <p:sp>
          <p:nvSpPr>
            <p:cNvPr id="133" name="타원 132"/>
            <p:cNvSpPr/>
            <p:nvPr/>
          </p:nvSpPr>
          <p:spPr>
            <a:xfrm>
              <a:off x="5804900" y="700825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endParaRPr lang="ko-KR" altLang="en-US" sz="160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 flipV="1">
              <a:off x="5873575" y="7081900"/>
              <a:ext cx="145130" cy="167566"/>
              <a:chOff x="3385288" y="2243438"/>
              <a:chExt cx="360783" cy="416558"/>
            </a:xfrm>
          </p:grpSpPr>
          <p:sp>
            <p:nvSpPr>
              <p:cNvPr id="135" name="모서리가 둥근 직사각형 134"/>
              <p:cNvSpPr/>
              <p:nvPr/>
            </p:nvSpPr>
            <p:spPr>
              <a:xfrm rot="8100000">
                <a:off x="3519939" y="2243438"/>
                <a:ext cx="91481" cy="3607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 rot="2700000">
                <a:off x="3519939" y="2433864"/>
                <a:ext cx="91481" cy="36078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37" name="직선 연결선 136"/>
          <p:cNvCxnSpPr/>
          <p:nvPr/>
        </p:nvCxnSpPr>
        <p:spPr>
          <a:xfrm>
            <a:off x="6927574" y="5284829"/>
            <a:ext cx="2070400" cy="0"/>
          </a:xfrm>
          <a:prstGeom prst="line">
            <a:avLst/>
          </a:prstGeom>
          <a:ln w="28575">
            <a:solidFill>
              <a:srgbClr val="303C1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7113732" y="3110263"/>
            <a:ext cx="1974022" cy="100027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spcAft>
                <a:spcPts val="263"/>
              </a:spcAft>
            </a:pPr>
            <a:r>
              <a:rPr lang="ko-KR" altLang="en-US" sz="11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</a:rPr>
              <a:t>교통사고 발생 감소효과 기대</a:t>
            </a:r>
            <a:endParaRPr lang="en-US" altLang="ko-KR" sz="1100" b="1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srgbClr val="FFFF00"/>
              </a:solidFill>
            </a:endParaRPr>
          </a:p>
          <a:p>
            <a:pPr latinLnBrk="0">
              <a:spcAft>
                <a:spcPts val="263"/>
              </a:spcAft>
            </a:pPr>
            <a:r>
              <a:rPr lang="ko-KR" altLang="en-US" sz="1000" b="1" i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대구지역 교통안전 플랫폼으로 </a:t>
            </a:r>
            <a:r>
              <a:rPr lang="en-US" altLang="ko-KR" sz="1000" b="1" i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15</a:t>
            </a:r>
            <a:r>
              <a:rPr lang="ko-KR" altLang="en-US" sz="1000" b="1" i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년 교통사고 위험예측 서비스 시행 이후</a:t>
            </a:r>
            <a:r>
              <a:rPr lang="en-US" altLang="ko-KR" sz="1000" b="1" i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,</a:t>
            </a:r>
          </a:p>
          <a:p>
            <a:pPr latinLnBrk="0">
              <a:spcAft>
                <a:spcPts val="263"/>
              </a:spcAft>
            </a:pPr>
            <a:r>
              <a:rPr lang="ko-KR" altLang="en-US" sz="1000" b="1" i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교통사고 </a:t>
            </a:r>
            <a:r>
              <a:rPr lang="ko-KR" altLang="en-US" sz="1000" b="1" i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발생건수 약 </a:t>
            </a:r>
            <a:r>
              <a:rPr lang="en-US" altLang="ko-KR" sz="1000" b="1" i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11% </a:t>
            </a:r>
            <a:r>
              <a:rPr lang="ko-KR" altLang="en-US" sz="1000" b="1" i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감소 </a:t>
            </a:r>
            <a:r>
              <a:rPr lang="en-US" altLang="ko-KR" sz="900" b="1" i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en-US" altLang="ko-KR" sz="900" b="1" i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14</a:t>
            </a:r>
            <a:r>
              <a:rPr lang="ko-KR" altLang="en-US" sz="900" b="1" i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년 </a:t>
            </a:r>
            <a:r>
              <a:rPr lang="en-US" altLang="ko-KR" sz="900" b="1" i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14, 519</a:t>
            </a:r>
            <a:r>
              <a:rPr lang="ko-KR" altLang="en-US" sz="900" b="1" i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건 </a:t>
            </a:r>
            <a:r>
              <a:rPr lang="en-US" altLang="ko-KR" sz="900" b="1" i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lang="en-US" altLang="ko-KR" sz="900" b="1" i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900" b="1" i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16</a:t>
            </a:r>
            <a:r>
              <a:rPr lang="ko-KR" altLang="en-US" sz="900" b="1" i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년 </a:t>
            </a:r>
            <a:r>
              <a:rPr lang="en-US" altLang="ko-KR" sz="900" b="1" i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12,925</a:t>
            </a:r>
            <a:r>
              <a:rPr lang="ko-KR" altLang="en-US" sz="900" b="1" i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건</a:t>
            </a:r>
            <a:r>
              <a:rPr lang="en-US" altLang="ko-KR" sz="900" b="1" i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)</a:t>
            </a:r>
            <a:endParaRPr lang="en-US" altLang="ko-KR" sz="900" b="1" i="1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9" name="그림 138" descr="bu.png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 bwMode="gray">
          <a:xfrm>
            <a:off x="6594045" y="5478094"/>
            <a:ext cx="459597" cy="459242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6753700" y="5557205"/>
            <a:ext cx="118622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16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3</a:t>
            </a:r>
            <a:endParaRPr lang="ko-KR" altLang="en-US" sz="16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362677" y="4027749"/>
            <a:ext cx="416952" cy="41992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2" name="타원 141"/>
          <p:cNvSpPr/>
          <p:nvPr/>
        </p:nvSpPr>
        <p:spPr>
          <a:xfrm>
            <a:off x="353130" y="4747409"/>
            <a:ext cx="416952" cy="4388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3" name="타원 142"/>
          <p:cNvSpPr/>
          <p:nvPr/>
        </p:nvSpPr>
        <p:spPr>
          <a:xfrm>
            <a:off x="367232" y="5513501"/>
            <a:ext cx="416952" cy="43914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4" name="직사각형 143"/>
          <p:cNvSpPr/>
          <p:nvPr/>
        </p:nvSpPr>
        <p:spPr>
          <a:xfrm>
            <a:off x="852187" y="4089069"/>
            <a:ext cx="532788" cy="1530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유관기관 </a:t>
            </a:r>
            <a:r>
              <a:rPr lang="en-US" altLang="ko-KR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  </a:t>
            </a: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데이터</a:t>
            </a:r>
            <a:r>
              <a:rPr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연동</a:t>
            </a:r>
            <a:endParaRPr kumimoji="0" lang="en-US" altLang="ko-KR" sz="8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j-cs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893444" y="4886785"/>
            <a:ext cx="518183" cy="2095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내부데이터</a:t>
            </a:r>
            <a:endParaRPr kumimoji="0" lang="en-US" altLang="ko-KR" sz="8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897479" y="5646240"/>
            <a:ext cx="534342" cy="2102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외부데이터</a:t>
            </a:r>
            <a:endParaRPr kumimoji="0" lang="ko-KR" altLang="en-US" sz="8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7" name="Picture 8" descr="도로교통공단에 대한 이미지 검색결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5" y="4808025"/>
            <a:ext cx="339457" cy="29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6" descr="정부 3.0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03"/>
          <a:stretch/>
        </p:blipFill>
        <p:spPr bwMode="auto">
          <a:xfrm>
            <a:off x="305835" y="5567268"/>
            <a:ext cx="510005" cy="34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모서리가 둥근 직사각형 148"/>
          <p:cNvSpPr/>
          <p:nvPr/>
        </p:nvSpPr>
        <p:spPr>
          <a:xfrm>
            <a:off x="2046616" y="4751426"/>
            <a:ext cx="696360" cy="1154870"/>
          </a:xfrm>
          <a:prstGeom prst="roundRect">
            <a:avLst>
              <a:gd name="adj" fmla="val 7843"/>
            </a:avLst>
          </a:prstGeom>
          <a:solidFill>
            <a:schemeClr val="accent5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  <a:effectLst>
            <a:outerShdw dist="25400" dir="5400000" algn="t" rotWithShape="0">
              <a:schemeClr val="accent1"/>
            </a:outerShdw>
          </a:effectLst>
        </p:spPr>
        <p:txBody>
          <a:bodyPr wrap="none" lIns="36000" tIns="180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교통환경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빅데이터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플랫폼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인프라구축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endParaRPr lang="en-US" altLang="ko-KR" sz="1000" b="1" kern="0" spc="-4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endParaRPr lang="ko-KR" altLang="en-US" sz="1000" b="1" kern="0" spc="-4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884843" y="4736643"/>
            <a:ext cx="696360" cy="1169654"/>
          </a:xfrm>
          <a:prstGeom prst="roundRect">
            <a:avLst>
              <a:gd name="adj" fmla="val 7843"/>
            </a:avLst>
          </a:prstGeom>
          <a:solidFill>
            <a:schemeClr val="accent3">
              <a:lumMod val="40000"/>
              <a:lumOff val="60000"/>
            </a:schemeClr>
          </a:solidFill>
          <a:ln w="6350" algn="ctr">
            <a:noFill/>
            <a:miter lim="800000"/>
            <a:headEnd/>
            <a:tailEnd/>
          </a:ln>
          <a:effectLst>
            <a:outerShdw dist="25400" dir="5400000" algn="t" rotWithShape="0">
              <a:schemeClr val="accent3">
                <a:lumMod val="50000"/>
              </a:schemeClr>
            </a:outerShdw>
          </a:effectLst>
        </p:spPr>
        <p:txBody>
          <a:bodyPr wrap="none" lIns="36000" tIns="180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머신러닝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인공지</a:t>
            </a:r>
            <a:r>
              <a:rPr lang="ko-KR" altLang="en-US" sz="1000" b="1" kern="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능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분석기법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활</a:t>
            </a:r>
            <a:r>
              <a:rPr lang="ko-KR" altLang="en-US" sz="1000" b="1" kern="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용</a:t>
            </a:r>
            <a:endParaRPr lang="en-US" altLang="ko-KR" sz="1000" b="1" kern="0" spc="-4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endParaRPr lang="en-US" altLang="ko-KR" sz="1000" b="1" kern="0" spc="-4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endParaRPr lang="ko-KR" altLang="en-US" sz="1000" b="1" kern="0" spc="-4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</p:txBody>
      </p:sp>
      <p:pic>
        <p:nvPicPr>
          <p:cNvPr id="15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02" y="5649878"/>
            <a:ext cx="399202" cy="19773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13" y="3839598"/>
            <a:ext cx="270148" cy="2985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" name="왼쪽/오른쪽 화살표 152"/>
          <p:cNvSpPr/>
          <p:nvPr/>
        </p:nvSpPr>
        <p:spPr>
          <a:xfrm rot="5400000">
            <a:off x="2559757" y="4470636"/>
            <a:ext cx="215863" cy="146849"/>
          </a:xfrm>
          <a:prstGeom prst="leftRightArrow">
            <a:avLst>
              <a:gd name="adj1" fmla="val 60377"/>
              <a:gd name="adj2" fmla="val 37030"/>
            </a:avLst>
          </a:prstGeom>
          <a:gradFill>
            <a:gsLst>
              <a:gs pos="100000">
                <a:srgbClr val="A17125"/>
              </a:gs>
              <a:gs pos="0">
                <a:srgbClr val="8F5905"/>
              </a:gs>
            </a:gsLst>
            <a:lin ang="5400000" scaled="1"/>
          </a:gradFill>
          <a:ln w="3175" cap="flat" cmpd="sng" algn="ctr">
            <a:solidFill>
              <a:srgbClr val="8F5905"/>
            </a:solidFill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33200" indent="-133200" fontAlgn="auto"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Pct val="80000"/>
            </a:pPr>
            <a:endParaRPr kumimoji="0" lang="ko-KR" altLang="en-US" sz="800" b="1" kern="0" spc="-20" dirty="0">
              <a:solidFill>
                <a:srgbClr val="FFFFFF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45" y="3808858"/>
            <a:ext cx="435741" cy="393760"/>
          </a:xfrm>
          <a:prstGeom prst="rect">
            <a:avLst/>
          </a:prstGeom>
        </p:spPr>
      </p:pic>
      <p:sp>
        <p:nvSpPr>
          <p:cNvPr id="155" name="직사각형 154"/>
          <p:cNvSpPr/>
          <p:nvPr/>
        </p:nvSpPr>
        <p:spPr>
          <a:xfrm>
            <a:off x="1960759" y="4188677"/>
            <a:ext cx="478753" cy="3079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데이터 </a:t>
            </a:r>
            <a:r>
              <a:rPr lang="en-US" altLang="ko-KR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 </a:t>
            </a: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  연계분석</a:t>
            </a:r>
            <a:endParaRPr kumimoji="0" lang="ko-KR" altLang="en-US" sz="8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2988091" y="4487612"/>
            <a:ext cx="481603" cy="1730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en-US" altLang="ko-KR" sz="9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Analysis</a:t>
            </a:r>
            <a:endParaRPr kumimoji="0" lang="ko-KR" altLang="en-US" sz="9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7" name="왼쪽/오른쪽 화살표 156"/>
          <p:cNvSpPr/>
          <p:nvPr/>
        </p:nvSpPr>
        <p:spPr>
          <a:xfrm rot="5400000">
            <a:off x="3687244" y="4470636"/>
            <a:ext cx="215863" cy="146849"/>
          </a:xfrm>
          <a:prstGeom prst="leftRightArrow">
            <a:avLst>
              <a:gd name="adj1" fmla="val 60377"/>
              <a:gd name="adj2" fmla="val 37030"/>
            </a:avLst>
          </a:prstGeom>
          <a:gradFill>
            <a:gsLst>
              <a:gs pos="100000">
                <a:srgbClr val="A17125"/>
              </a:gs>
              <a:gs pos="0">
                <a:srgbClr val="8F5905"/>
              </a:gs>
            </a:gsLst>
            <a:lin ang="5400000" scaled="1"/>
          </a:gradFill>
          <a:ln w="3175" cap="flat" cmpd="sng" algn="ctr">
            <a:solidFill>
              <a:srgbClr val="8F5905"/>
            </a:solidFill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33200" indent="-133200" fontAlgn="auto"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Pct val="80000"/>
            </a:pPr>
            <a:endParaRPr kumimoji="0" lang="ko-KR" altLang="en-US" sz="800" b="1" kern="0" spc="-20" dirty="0">
              <a:solidFill>
                <a:srgbClr val="FFFFFF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158" name="Picture 2" descr="C:\Users\강세환\Desktop\temp\ar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986825" y="4165614"/>
            <a:ext cx="1032100" cy="1700271"/>
          </a:xfrm>
          <a:prstGeom prst="rect">
            <a:avLst/>
          </a:prstGeom>
          <a:noFill/>
        </p:spPr>
      </p:pic>
      <p:sp>
        <p:nvSpPr>
          <p:cNvPr id="159" name="오른쪽 화살표 158"/>
          <p:cNvSpPr/>
          <p:nvPr/>
        </p:nvSpPr>
        <p:spPr>
          <a:xfrm>
            <a:off x="1507790" y="4751426"/>
            <a:ext cx="379135" cy="495672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0" name="Picture 2" descr="C:\Users\강세환\Desktop\temp\ar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4033616" y="4156249"/>
            <a:ext cx="1032100" cy="1700271"/>
          </a:xfrm>
          <a:prstGeom prst="rect">
            <a:avLst/>
          </a:prstGeom>
          <a:noFill/>
        </p:spPr>
      </p:pic>
      <p:sp>
        <p:nvSpPr>
          <p:cNvPr id="161" name="오른쪽 화살표 160"/>
          <p:cNvSpPr/>
          <p:nvPr/>
        </p:nvSpPr>
        <p:spPr>
          <a:xfrm>
            <a:off x="4554581" y="4742061"/>
            <a:ext cx="379135" cy="495672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5907499" y="5576202"/>
            <a:ext cx="544484" cy="2796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교통사고 절감</a:t>
            </a:r>
            <a:r>
              <a:rPr kumimoji="0" lang="en-US" altLang="ko-KR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,</a:t>
            </a:r>
            <a:r>
              <a:rPr kumimoji="0"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예방 극대화</a:t>
            </a:r>
            <a:endParaRPr kumimoji="0" lang="en-US" altLang="ko-KR" sz="10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63" name="타원 162"/>
          <p:cNvSpPr/>
          <p:nvPr/>
        </p:nvSpPr>
        <p:spPr>
          <a:xfrm>
            <a:off x="4910270" y="5499985"/>
            <a:ext cx="542117" cy="54687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922867" y="4044076"/>
            <a:ext cx="506064" cy="2796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실시간</a:t>
            </a:r>
            <a:r>
              <a:rPr lang="en-US" altLang="ko-KR" sz="1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 </a:t>
            </a:r>
            <a:r>
              <a:rPr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교통위험  예측</a:t>
            </a:r>
            <a:endParaRPr kumimoji="0" lang="en-US" altLang="ko-KR" sz="10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5" name="Picture 4" descr="경찰심벌마크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8" t="6690" r="6456" b="20381"/>
          <a:stretch/>
        </p:blipFill>
        <p:spPr bwMode="auto">
          <a:xfrm>
            <a:off x="414976" y="4126070"/>
            <a:ext cx="310776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직사각형 165"/>
          <p:cNvSpPr/>
          <p:nvPr/>
        </p:nvSpPr>
        <p:spPr>
          <a:xfrm>
            <a:off x="2376334" y="4186475"/>
            <a:ext cx="478753" cy="3079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군집         분석</a:t>
            </a:r>
            <a:endParaRPr kumimoji="0" lang="ko-KR" altLang="en-US" sz="8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1" t="18389" r="27390" b="36839"/>
          <a:stretch/>
        </p:blipFill>
        <p:spPr>
          <a:xfrm>
            <a:off x="2858195" y="3859290"/>
            <a:ext cx="336934" cy="354613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2780418" y="4198583"/>
            <a:ext cx="478753" cy="3079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분류         분석</a:t>
            </a:r>
            <a:endParaRPr kumimoji="0" lang="ko-KR" altLang="en-US" sz="8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9" name="Picture 6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6" r="9454" b="16377"/>
          <a:stretch/>
        </p:blipFill>
        <p:spPr bwMode="auto">
          <a:xfrm>
            <a:off x="3296760" y="3862402"/>
            <a:ext cx="308721" cy="314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0" name="직사각형 169"/>
          <p:cNvSpPr/>
          <p:nvPr/>
        </p:nvSpPr>
        <p:spPr>
          <a:xfrm>
            <a:off x="3197327" y="4199781"/>
            <a:ext cx="478753" cy="3079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관계         분석</a:t>
            </a:r>
            <a:endParaRPr kumimoji="0" lang="ko-KR" altLang="en-US" sz="8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3577005" y="4204634"/>
            <a:ext cx="478753" cy="3079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en-US" altLang="ko-KR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Deep</a:t>
            </a: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         </a:t>
            </a:r>
            <a:r>
              <a:rPr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러</a:t>
            </a:r>
            <a:r>
              <a:rPr lang="ko-KR" altLang="en-US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닝</a:t>
            </a:r>
            <a:endParaRPr kumimoji="0" lang="ko-KR" altLang="en-US" sz="8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72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23" y="3867234"/>
            <a:ext cx="302800" cy="298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61" y="3851180"/>
            <a:ext cx="382895" cy="356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3987300" y="4216364"/>
            <a:ext cx="478753" cy="3079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예측         분석</a:t>
            </a:r>
            <a:endParaRPr kumimoji="0" lang="ko-KR" altLang="en-US" sz="8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75" name="Picture 15" descr="antenna, broadcasting, satellite, signals, wireless antenna icon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859" y="4014682"/>
            <a:ext cx="364261" cy="36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7" descr="broadcasting, journalist, microphone, news, reporter, studio, tv ic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18" y="4606653"/>
            <a:ext cx="358536" cy="35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21" descr="cone, traffic icon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542" y="5025829"/>
            <a:ext cx="347392" cy="3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3" descr="lane, road, sign, traffic icon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80" y="5037174"/>
            <a:ext cx="317551" cy="31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25" descr="sign, stop, traffic, warning icon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721" y="5579713"/>
            <a:ext cx="367773" cy="3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11" descr="antenna, audio, broadcast, broadcasting, electrical, equipment, fm, media, music, news, old, radio, receiver, sound, speaker, station, technology, vintage, volume, wireless icon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98" y="4005285"/>
            <a:ext cx="383056" cy="3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13" descr="communication, media, mobile broadcasting, news icon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54" y="4516749"/>
            <a:ext cx="426183" cy="42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27" descr="accident insurance, auto insurance, car insurance icon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94" y="5555338"/>
            <a:ext cx="413055" cy="41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모서리가 둥근 직사각형 182"/>
          <p:cNvSpPr/>
          <p:nvPr/>
        </p:nvSpPr>
        <p:spPr>
          <a:xfrm>
            <a:off x="3734776" y="4726282"/>
            <a:ext cx="696360" cy="1184437"/>
          </a:xfrm>
          <a:prstGeom prst="roundRect">
            <a:avLst>
              <a:gd name="adj" fmla="val 7843"/>
            </a:avLst>
          </a:prstGeom>
          <a:solidFill>
            <a:schemeClr val="accent3">
              <a:lumMod val="40000"/>
              <a:lumOff val="60000"/>
            </a:schemeClr>
          </a:solidFill>
          <a:ln w="6350" algn="ctr">
            <a:noFill/>
            <a:miter lim="800000"/>
            <a:headEnd/>
            <a:tailEnd/>
          </a:ln>
          <a:effectLst>
            <a:outerShdw dist="25400" dir="5400000" algn="t" rotWithShape="0">
              <a:schemeClr val="accent3">
                <a:lumMod val="50000"/>
              </a:schemeClr>
            </a:outerShdw>
          </a:effectLst>
        </p:spPr>
        <p:txBody>
          <a:bodyPr wrap="none" lIns="36000" tIns="180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en-US" altLang="ko-KR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GIS</a:t>
            </a: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기반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전국확대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서비스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구현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endParaRPr lang="en-US" altLang="ko-KR" sz="1000" b="1" kern="0" spc="-4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ts val="11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endParaRPr lang="ko-KR" altLang="en-US" sz="1000" b="1" kern="0" spc="-4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</p:txBody>
      </p:sp>
      <p:pic>
        <p:nvPicPr>
          <p:cNvPr id="184" name="Picture 5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178" y="5625314"/>
            <a:ext cx="478882" cy="21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" name="Picture 29" descr="gis, layers, map icon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69" y="5469051"/>
            <a:ext cx="452028" cy="45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직사각형 185"/>
          <p:cNvSpPr/>
          <p:nvPr/>
        </p:nvSpPr>
        <p:spPr>
          <a:xfrm>
            <a:off x="5907499" y="4800668"/>
            <a:ext cx="544484" cy="2796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교통위험  예방안내</a:t>
            </a:r>
            <a:endParaRPr kumimoji="0" lang="en-US" altLang="ko-KR" sz="10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87" name="Rectangle 81"/>
          <p:cNvSpPr/>
          <p:nvPr/>
        </p:nvSpPr>
        <p:spPr>
          <a:xfrm>
            <a:off x="69909" y="1475183"/>
            <a:ext cx="9006248" cy="942597"/>
          </a:xfrm>
          <a:prstGeom prst="rect">
            <a:avLst/>
          </a:prstGeom>
          <a:solidFill>
            <a:schemeClr val="accent3">
              <a:lumMod val="20000"/>
              <a:lumOff val="80000"/>
              <a:alpha val="83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457143" fontAlgn="auto" latinLnBrk="0">
              <a:spcBef>
                <a:spcPts val="0"/>
              </a:spcBef>
              <a:spcAft>
                <a:spcPts val="0"/>
              </a:spcAft>
            </a:pPr>
            <a:endParaRPr lang="en-US" sz="1200" kern="0" dirty="0" smtClean="0">
              <a:solidFill>
                <a:srgbClr val="FFFFFF"/>
              </a:solidFill>
              <a:latin typeface="+mn-ea"/>
              <a:ea typeface="+mn-ea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1745942" y="1560793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189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57313" y="3228493"/>
              <a:ext cx="1559817" cy="41456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교통안전</a:t>
              </a: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선진국 실현 </a:t>
              </a: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3613609" y="1560792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192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57313" y="3228494"/>
              <a:ext cx="1559817" cy="41456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미래형 빅데이터  </a:t>
              </a:r>
              <a:endParaRPr lang="en-US" altLang="ko-KR" sz="12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기반 </a:t>
              </a: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플랫폼 구축</a:t>
              </a:r>
            </a:p>
          </p:txBody>
        </p:sp>
      </p:grpSp>
      <p:grpSp>
        <p:nvGrpSpPr>
          <p:cNvPr id="194" name="그룹 193"/>
          <p:cNvGrpSpPr/>
          <p:nvPr/>
        </p:nvGrpSpPr>
        <p:grpSpPr>
          <a:xfrm>
            <a:off x="5481276" y="1560791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195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457313" y="3114101"/>
              <a:ext cx="1559817" cy="64335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도로교통 </a:t>
              </a: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안전 예방을 통한</a:t>
              </a: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국가손실비용 절감</a:t>
              </a:r>
            </a:p>
          </p:txBody>
        </p:sp>
      </p:grpSp>
      <p:grpSp>
        <p:nvGrpSpPr>
          <p:cNvPr id="197" name="그룹 196"/>
          <p:cNvGrpSpPr/>
          <p:nvPr/>
        </p:nvGrpSpPr>
        <p:grpSpPr>
          <a:xfrm>
            <a:off x="7348943" y="1560790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198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57313" y="3228493"/>
              <a:ext cx="1559817" cy="41456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대국민 교통안전</a:t>
              </a: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서비스시스템 구축</a:t>
              </a:r>
            </a:p>
          </p:txBody>
        </p:sp>
      </p:grpSp>
      <p:cxnSp>
        <p:nvCxnSpPr>
          <p:cNvPr id="200" name="직선 연결선 199"/>
          <p:cNvCxnSpPr/>
          <p:nvPr/>
        </p:nvCxnSpPr>
        <p:spPr>
          <a:xfrm>
            <a:off x="3593575" y="1685847"/>
            <a:ext cx="0" cy="54096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5443241" y="1685847"/>
            <a:ext cx="0" cy="54096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7362235" y="1685847"/>
            <a:ext cx="0" cy="54096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" descr="C:\Users\강세환\Desktop\temp\ar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1443867" y="1603785"/>
            <a:ext cx="416047" cy="685391"/>
          </a:xfrm>
          <a:prstGeom prst="rect">
            <a:avLst/>
          </a:prstGeom>
          <a:noFill/>
        </p:spPr>
      </p:pic>
      <p:grpSp>
        <p:nvGrpSpPr>
          <p:cNvPr id="204" name="그룹 203"/>
          <p:cNvGrpSpPr/>
          <p:nvPr/>
        </p:nvGrpSpPr>
        <p:grpSpPr>
          <a:xfrm>
            <a:off x="95045" y="1475183"/>
            <a:ext cx="1387332" cy="942596"/>
            <a:chOff x="332307" y="1475184"/>
            <a:chExt cx="1709645" cy="942596"/>
          </a:xfrm>
        </p:grpSpPr>
        <p:sp>
          <p:nvSpPr>
            <p:cNvPr id="205" name="직사각형 204"/>
            <p:cNvSpPr/>
            <p:nvPr/>
          </p:nvSpPr>
          <p:spPr>
            <a:xfrm>
              <a:off x="352627" y="1475184"/>
              <a:ext cx="1689325" cy="942546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tIns="32652" bIns="32652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marR="0" lvl="1" indent="-82073" algn="ctr" defTabSz="793365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5123031" algn="l"/>
                </a:tabLst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sym typeface="Monotype Sorts"/>
              </a:endParaRPr>
            </a:p>
          </p:txBody>
        </p:sp>
        <p:cxnSp>
          <p:nvCxnSpPr>
            <p:cNvPr id="207" name="직선 연결선 206"/>
            <p:cNvCxnSpPr/>
            <p:nvPr/>
          </p:nvCxnSpPr>
          <p:spPr>
            <a:xfrm flipV="1">
              <a:off x="332307" y="1475192"/>
              <a:ext cx="0" cy="942588"/>
            </a:xfrm>
            <a:prstGeom prst="line">
              <a:avLst/>
            </a:prstGeom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>
              <a:off x="668784" y="1815458"/>
              <a:ext cx="1016373" cy="276999"/>
            </a:xfrm>
            <a:prstGeom prst="rect">
              <a:avLst/>
            </a:prstGeom>
            <a:noFill/>
            <a:effectLst/>
          </p:spPr>
          <p:txBody>
            <a:bodyPr vert="horz"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prstMaterial="powder">
                <a:bevelT w="1270" h="1270"/>
                <a:bevelB w="1270" h="1270"/>
                <a:contourClr>
                  <a:srgbClr val="A14D07"/>
                </a:contourClr>
              </a:sp3d>
            </a:bodyPr>
            <a:lstStyle/>
            <a:p>
              <a:pPr lvl="0" indent="-302371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b="1" kern="0" dirty="0" smtClean="0">
                  <a:ln>
                    <a:noFill/>
                    <a:prstDash val="solid"/>
                  </a:ln>
                  <a:latin typeface="맑은 고딕" panose="020B0503020000020004" pitchFamily="50" charset="-127"/>
                  <a:cs typeface="Arial" pitchFamily="34" charset="0"/>
                </a:rPr>
                <a:t>배경</a:t>
              </a:r>
              <a:endParaRPr kumimoji="0" lang="ko-KR" altLang="en-US" b="1" i="0" u="none" strike="noStrike" kern="0" cap="none" spc="0" normalizeH="0" baseline="0" noProof="0" dirty="0" smtClean="0">
                <a:ln>
                  <a:noFill/>
                  <a:prstDash val="solid"/>
                </a:ln>
                <a:effectLst/>
                <a:uLnTx/>
                <a:uFillTx/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3947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15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-1784" y="945423"/>
            <a:ext cx="9145784" cy="3253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600" b="1" smtClean="0">
                <a:solidFill>
                  <a:schemeClr val="tx1"/>
                </a:solidFill>
              </a:rPr>
              <a:t>운전면허시험 응시자</a:t>
            </a:r>
            <a:r>
              <a:rPr lang="en-US" altLang="ko-KR" sz="1600" b="1" smtClean="0">
                <a:solidFill>
                  <a:schemeClr val="tx1"/>
                </a:solidFill>
              </a:rPr>
              <a:t>, </a:t>
            </a:r>
            <a:r>
              <a:rPr lang="ko-KR" altLang="en-US" sz="1600" b="1" smtClean="0">
                <a:solidFill>
                  <a:schemeClr val="tx1"/>
                </a:solidFill>
              </a:rPr>
              <a:t>시험장</a:t>
            </a:r>
            <a:r>
              <a:rPr lang="en-US" altLang="ko-KR" sz="1600" b="1" smtClean="0">
                <a:solidFill>
                  <a:schemeClr val="tx1"/>
                </a:solidFill>
              </a:rPr>
              <a:t>, </a:t>
            </a:r>
            <a:r>
              <a:rPr lang="ko-KR" altLang="en-US" sz="1600" b="1" smtClean="0">
                <a:solidFill>
                  <a:schemeClr val="tx1"/>
                </a:solidFill>
              </a:rPr>
              <a:t>시험관 데이터 분석</a:t>
            </a:r>
            <a:r>
              <a:rPr lang="en-US" altLang="ko-KR" sz="1600" b="1" smtClean="0">
                <a:solidFill>
                  <a:schemeClr val="tx1"/>
                </a:solidFill>
              </a:rPr>
              <a:t>(</a:t>
            </a:r>
            <a:r>
              <a:rPr lang="ko-KR" altLang="en-US" sz="1600" b="1" smtClean="0">
                <a:solidFill>
                  <a:schemeClr val="tx1"/>
                </a:solidFill>
              </a:rPr>
              <a:t>요약</a:t>
            </a:r>
            <a:r>
              <a:rPr lang="en-US" altLang="ko-KR" sz="1600" b="1" smtClean="0">
                <a:solidFill>
                  <a:schemeClr val="tx1"/>
                </a:solidFill>
              </a:rPr>
              <a:t>)</a:t>
            </a:r>
            <a:endParaRPr lang="ko-KR" altLang="en-US" sz="2000" b="1" dirty="0">
              <a:solidFill>
                <a:srgbClr val="CC99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9414" y="1467558"/>
            <a:ext cx="9134586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811669" y="5120865"/>
            <a:ext cx="2744169" cy="11954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2652" bIns="32652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3635690" y="5121025"/>
            <a:ext cx="2840444" cy="11929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2652" bIns="32652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6552850" y="5121025"/>
            <a:ext cx="2391484" cy="11876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2652" bIns="32652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/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338280"/>
              </p:ext>
            </p:extLst>
          </p:nvPr>
        </p:nvGraphicFramePr>
        <p:xfrm>
          <a:off x="1046227" y="5191184"/>
          <a:ext cx="2275051" cy="103765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9436"/>
                <a:gridCol w="1545615"/>
              </a:tblGrid>
              <a:tr h="531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원천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응시마스터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응시이력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기능채점데이터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도로채점데이터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1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분석범위</a:t>
                      </a: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‘14.11 ~ ’17.01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1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분석건수</a:t>
                      </a: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930,860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건</a:t>
                      </a: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06" name="그룹 105"/>
          <p:cNvGrpSpPr/>
          <p:nvPr/>
        </p:nvGrpSpPr>
        <p:grpSpPr>
          <a:xfrm>
            <a:off x="3812122" y="5280413"/>
            <a:ext cx="521534" cy="485246"/>
            <a:chOff x="-899824" y="2813457"/>
            <a:chExt cx="547065" cy="615688"/>
          </a:xfrm>
        </p:grpSpPr>
        <p:pic>
          <p:nvPicPr>
            <p:cNvPr id="107" name="Picture 5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 l="11754" r="11440"/>
            <a:stretch>
              <a:fillRect/>
            </a:stretch>
          </p:blipFill>
          <p:spPr bwMode="auto">
            <a:xfrm rot="5400000">
              <a:off x="-934135" y="2847768"/>
              <a:ext cx="615688" cy="54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AutoShape 271"/>
            <p:cNvSpPr>
              <a:spLocks noChangeArrowheads="1"/>
            </p:cNvSpPr>
            <p:nvPr/>
          </p:nvSpPr>
          <p:spPr bwMode="auto">
            <a:xfrm>
              <a:off x="-885140" y="3035233"/>
              <a:ext cx="504749" cy="322443"/>
            </a:xfrm>
            <a:prstGeom prst="roundRect">
              <a:avLst/>
            </a:prstGeom>
            <a:noFill/>
            <a:ln w="9525" algn="ctr">
              <a:noFill/>
              <a:round/>
              <a:headEnd/>
              <a:tailEnd/>
            </a:ln>
            <a:effectLst/>
            <a:extLst/>
          </p:spPr>
          <p:txBody>
            <a:bodyPr lIns="0" tIns="36000" rIns="0" bIns="36000" anchor="ctr"/>
            <a:lstStyle/>
            <a:p>
              <a:pPr algn="ctr"/>
              <a:r>
                <a:rPr lang="ko-KR" altLang="en-US" sz="800" spc="-150" dirty="0" smtClean="0">
                  <a:latin typeface="+mn-ea"/>
                </a:rPr>
                <a:t>면허 </a:t>
              </a:r>
              <a:endParaRPr lang="en-US" altLang="ko-KR" sz="800" spc="-150" dirty="0" smtClean="0">
                <a:latin typeface="+mn-ea"/>
              </a:endParaRPr>
            </a:p>
            <a:p>
              <a:pPr algn="ctr"/>
              <a:r>
                <a:rPr lang="ko-KR" altLang="en-US" sz="800" spc="-150" dirty="0" smtClean="0">
                  <a:latin typeface="+mn-ea"/>
                </a:rPr>
                <a:t>데이터</a:t>
              </a:r>
              <a:endParaRPr lang="en-US" altLang="ko-KR" sz="800" spc="-150" dirty="0">
                <a:latin typeface="+mn-ea"/>
              </a:endParaRPr>
            </a:p>
          </p:txBody>
        </p:sp>
      </p:grpSp>
      <p:sp>
        <p:nvSpPr>
          <p:cNvPr id="109" name="직사각형 108"/>
          <p:cNvSpPr/>
          <p:nvPr/>
        </p:nvSpPr>
        <p:spPr>
          <a:xfrm>
            <a:off x="4715313" y="5867149"/>
            <a:ext cx="8237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데이터</a:t>
            </a:r>
            <a:endParaRPr lang="en-US" altLang="ko-KR" sz="10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가공</a:t>
            </a:r>
            <a:endParaRPr lang="en-US" altLang="ko-KR" sz="10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666989" y="5867149"/>
            <a:ext cx="8237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데이터</a:t>
            </a:r>
            <a:endParaRPr lang="en-US" altLang="ko-KR" sz="10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수집</a:t>
            </a:r>
            <a:endParaRPr lang="en-US" altLang="ko-KR" sz="10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5618539" y="5867149"/>
            <a:ext cx="8237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EDA</a:t>
            </a:r>
          </a:p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(</a:t>
            </a:r>
            <a:r>
              <a:rPr lang="ko-KR" altLang="en-US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기초탐색</a:t>
            </a:r>
            <a:r>
              <a:rPr lang="en-US" altLang="ko-KR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)</a:t>
            </a:r>
            <a:endParaRPr lang="en-US" altLang="ko-KR" sz="10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112" name="오른쪽 화살표 111"/>
          <p:cNvSpPr/>
          <p:nvPr/>
        </p:nvSpPr>
        <p:spPr>
          <a:xfrm rot="10800000" flipH="1">
            <a:off x="5529007" y="5392372"/>
            <a:ext cx="200884" cy="29849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오른쪽 화살표 112"/>
          <p:cNvSpPr/>
          <p:nvPr/>
        </p:nvSpPr>
        <p:spPr>
          <a:xfrm rot="10800000" flipH="1">
            <a:off x="4400431" y="5392372"/>
            <a:ext cx="200884" cy="29849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AutoShape 70"/>
          <p:cNvSpPr>
            <a:spLocks noChangeArrowheads="1"/>
          </p:cNvSpPr>
          <p:nvPr/>
        </p:nvSpPr>
        <p:spPr bwMode="auto">
          <a:xfrm>
            <a:off x="807277" y="2164192"/>
            <a:ext cx="1881899" cy="21679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sz="1400">
              <a:latin typeface="+mn-ea"/>
              <a:sym typeface="Monotype Sorts"/>
            </a:endParaRPr>
          </a:p>
        </p:txBody>
      </p:sp>
      <p:sp>
        <p:nvSpPr>
          <p:cNvPr id="115" name="Line 151"/>
          <p:cNvSpPr>
            <a:spLocks noChangeShapeType="1"/>
          </p:cNvSpPr>
          <p:nvPr/>
        </p:nvSpPr>
        <p:spPr bwMode="auto">
          <a:xfrm>
            <a:off x="807277" y="2164193"/>
            <a:ext cx="1881899" cy="0"/>
          </a:xfrm>
          <a:prstGeom prst="line">
            <a:avLst/>
          </a:prstGeom>
          <a:noFill/>
          <a:ln w="25400">
            <a:solidFill>
              <a:schemeClr val="accent3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400">
              <a:latin typeface="+mn-ea"/>
            </a:endParaRPr>
          </a:p>
        </p:txBody>
      </p:sp>
      <p:grpSp>
        <p:nvGrpSpPr>
          <p:cNvPr id="116" name="그룹 104"/>
          <p:cNvGrpSpPr/>
          <p:nvPr/>
        </p:nvGrpSpPr>
        <p:grpSpPr>
          <a:xfrm>
            <a:off x="922185" y="1904039"/>
            <a:ext cx="1657542" cy="529837"/>
            <a:chOff x="967575" y="2897242"/>
            <a:chExt cx="4939795" cy="363080"/>
          </a:xfrm>
        </p:grpSpPr>
        <p:sp>
          <p:nvSpPr>
            <p:cNvPr id="117" name="AutoShape 22"/>
            <p:cNvSpPr>
              <a:spLocks noChangeArrowheads="1"/>
            </p:cNvSpPr>
            <p:nvPr/>
          </p:nvSpPr>
          <p:spPr bwMode="auto">
            <a:xfrm>
              <a:off x="967575" y="2897242"/>
              <a:ext cx="4939795" cy="3630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635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extLst/>
          </p:spPr>
          <p:txBody>
            <a:bodyPr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75">
                <a:lnSpc>
                  <a:spcPct val="105000"/>
                </a:lnSpc>
                <a:spcAft>
                  <a:spcPts val="240"/>
                </a:spcAft>
                <a:buClr>
                  <a:schemeClr val="tx1"/>
                </a:buClr>
                <a:buSzPct val="80000"/>
              </a:pP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8" name="AutoShape 69"/>
            <p:cNvSpPr>
              <a:spLocks noChangeArrowheads="1"/>
            </p:cNvSpPr>
            <p:nvPr/>
          </p:nvSpPr>
          <p:spPr bwMode="auto">
            <a:xfrm>
              <a:off x="1849085" y="2953822"/>
              <a:ext cx="3268070" cy="16137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extrusionH="12700">
              <a:bevelT w="0"/>
              <a:contourClr>
                <a:schemeClr val="bg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>
              <a:sp3d>
                <a:bevelT w="0"/>
              </a:sp3d>
            </a:bodyPr>
            <a:lstStyle/>
            <a:p>
              <a:pPr algn="ctr"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+mn-ea"/>
                </a:rPr>
                <a:t>운전면허시험</a:t>
              </a:r>
              <a:endParaRPr lang="en-US" altLang="ko-KR" sz="1200" b="1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+mn-ea"/>
                </a:rPr>
                <a:t>응시자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</a:rPr>
                <a:t>·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n-ea"/>
                </a:rPr>
                <a:t>시험장 분석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9" name="Line 257"/>
            <p:cNvSpPr>
              <a:spLocks noChangeShapeType="1"/>
            </p:cNvSpPr>
            <p:nvPr/>
          </p:nvSpPr>
          <p:spPr bwMode="auto">
            <a:xfrm>
              <a:off x="973778" y="3075517"/>
              <a:ext cx="119328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  <p:sp>
          <p:nvSpPr>
            <p:cNvPr id="120" name="Line 258"/>
            <p:cNvSpPr>
              <a:spLocks noChangeShapeType="1"/>
            </p:cNvSpPr>
            <p:nvPr/>
          </p:nvSpPr>
          <p:spPr bwMode="auto">
            <a:xfrm>
              <a:off x="5788042" y="3075517"/>
              <a:ext cx="119328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971196" y="2507158"/>
            <a:ext cx="1571898" cy="382930"/>
            <a:chOff x="603295" y="2363692"/>
            <a:chExt cx="2551505" cy="397090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603295" y="2363692"/>
              <a:ext cx="2551505" cy="39709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03295" y="2396999"/>
              <a:ext cx="2551505" cy="32713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시험장별</a:t>
              </a:r>
              <a:r>
                <a:rPr lang="en-US" altLang="ko-KR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코스별 </a:t>
              </a:r>
              <a:endParaRPr lang="en-US" altLang="ko-KR" sz="10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난이도 분석</a:t>
              </a:r>
              <a:endParaRPr lang="ko-KR" altLang="en-US" sz="10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971196" y="2959940"/>
            <a:ext cx="1571898" cy="382930"/>
            <a:chOff x="603295" y="2363692"/>
            <a:chExt cx="2551505" cy="397090"/>
          </a:xfrm>
        </p:grpSpPr>
        <p:sp>
          <p:nvSpPr>
            <p:cNvPr id="125" name="모서리가 둥근 직사각형 124"/>
            <p:cNvSpPr/>
            <p:nvPr/>
          </p:nvSpPr>
          <p:spPr>
            <a:xfrm>
              <a:off x="603295" y="2363692"/>
              <a:ext cx="2551505" cy="39709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03295" y="2396999"/>
              <a:ext cx="2551505" cy="3271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연령대별</a:t>
              </a:r>
              <a:r>
                <a:rPr lang="en-US" altLang="ko-KR" sz="10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0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도로주행 </a:t>
              </a:r>
              <a:endParaRPr lang="en-US" altLang="ko-KR" sz="10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감점항목 </a:t>
              </a: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상관분석</a:t>
              </a: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976476" y="3420898"/>
            <a:ext cx="1571898" cy="382930"/>
            <a:chOff x="603295" y="2363692"/>
            <a:chExt cx="2551505" cy="397090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603295" y="2363692"/>
              <a:ext cx="2551505" cy="39709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03295" y="2396999"/>
              <a:ext cx="2551505" cy="3271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도로주행</a:t>
              </a:r>
              <a:endParaRPr lang="en-US" altLang="ko-KR" sz="10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감점항목빈도 분석</a:t>
              </a:r>
            </a:p>
          </p:txBody>
        </p:sp>
      </p:grpSp>
      <p:sp>
        <p:nvSpPr>
          <p:cNvPr id="130" name="AutoShape 271"/>
          <p:cNvSpPr>
            <a:spLocks noChangeArrowheads="1"/>
          </p:cNvSpPr>
          <p:nvPr/>
        </p:nvSpPr>
        <p:spPr bwMode="auto">
          <a:xfrm>
            <a:off x="6699562" y="5887813"/>
            <a:ext cx="969162" cy="244682"/>
          </a:xfrm>
          <a:prstGeom prst="roundRect">
            <a:avLst>
              <a:gd name="adj" fmla="val 0"/>
            </a:avLst>
          </a:prstGeom>
          <a:ex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상관분석</a:t>
            </a:r>
            <a:endParaRPr lang="en-US" altLang="ko-KR" sz="9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131" name="양쪽 모서리가 둥근 사각형 130"/>
          <p:cNvSpPr/>
          <p:nvPr/>
        </p:nvSpPr>
        <p:spPr>
          <a:xfrm>
            <a:off x="807277" y="4776005"/>
            <a:ext cx="2748561" cy="304380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kern="0" spc="-13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데이터구성</a:t>
            </a:r>
            <a:endParaRPr lang="ko-KR" altLang="en-US" sz="1200" b="1" kern="0" spc="-13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2" name="양쪽 모서리가 둥근 사각형 131"/>
          <p:cNvSpPr/>
          <p:nvPr/>
        </p:nvSpPr>
        <p:spPr>
          <a:xfrm>
            <a:off x="3635690" y="4776165"/>
            <a:ext cx="2840444" cy="304380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kern="0" spc="-13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데이터처리</a:t>
            </a:r>
          </a:p>
        </p:txBody>
      </p:sp>
      <p:sp>
        <p:nvSpPr>
          <p:cNvPr id="133" name="양쪽 모서리가 둥근 사각형 132"/>
          <p:cNvSpPr/>
          <p:nvPr/>
        </p:nvSpPr>
        <p:spPr>
          <a:xfrm>
            <a:off x="6552850" y="4776165"/>
            <a:ext cx="2391484" cy="304380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kern="0" spc="-13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분석기법 활용</a:t>
            </a:r>
          </a:p>
        </p:txBody>
      </p:sp>
      <p:sp>
        <p:nvSpPr>
          <p:cNvPr id="134" name="AutoShape 271"/>
          <p:cNvSpPr>
            <a:spLocks noChangeArrowheads="1"/>
          </p:cNvSpPr>
          <p:nvPr/>
        </p:nvSpPr>
        <p:spPr bwMode="auto">
          <a:xfrm>
            <a:off x="7399115" y="5887813"/>
            <a:ext cx="1506000" cy="244682"/>
          </a:xfrm>
          <a:prstGeom prst="roundRect">
            <a:avLst>
              <a:gd name="adj" fmla="val 0"/>
            </a:avLst>
          </a:prstGeom>
          <a:ex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회귀분석</a:t>
            </a:r>
            <a:endParaRPr lang="en-US" altLang="ko-KR" sz="9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135" name="AutoShape 70"/>
          <p:cNvSpPr>
            <a:spLocks noChangeArrowheads="1"/>
          </p:cNvSpPr>
          <p:nvPr/>
        </p:nvSpPr>
        <p:spPr bwMode="auto">
          <a:xfrm>
            <a:off x="2877898" y="2164192"/>
            <a:ext cx="1881899" cy="21679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sz="1400">
              <a:latin typeface="+mn-ea"/>
              <a:sym typeface="Monotype Sorts"/>
            </a:endParaRPr>
          </a:p>
        </p:txBody>
      </p:sp>
      <p:sp>
        <p:nvSpPr>
          <p:cNvPr id="136" name="Line 151"/>
          <p:cNvSpPr>
            <a:spLocks noChangeShapeType="1"/>
          </p:cNvSpPr>
          <p:nvPr/>
        </p:nvSpPr>
        <p:spPr bwMode="auto">
          <a:xfrm>
            <a:off x="2877898" y="2164193"/>
            <a:ext cx="1881899" cy="0"/>
          </a:xfrm>
          <a:prstGeom prst="line">
            <a:avLst/>
          </a:prstGeom>
          <a:noFill/>
          <a:ln w="25400">
            <a:solidFill>
              <a:schemeClr val="accent3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400">
              <a:latin typeface="+mn-ea"/>
            </a:endParaRPr>
          </a:p>
        </p:txBody>
      </p:sp>
      <p:grpSp>
        <p:nvGrpSpPr>
          <p:cNvPr id="137" name="그룹 104"/>
          <p:cNvGrpSpPr/>
          <p:nvPr/>
        </p:nvGrpSpPr>
        <p:grpSpPr>
          <a:xfrm>
            <a:off x="2992806" y="1904039"/>
            <a:ext cx="1657542" cy="529837"/>
            <a:chOff x="967575" y="2897242"/>
            <a:chExt cx="4939795" cy="363080"/>
          </a:xfrm>
        </p:grpSpPr>
        <p:sp>
          <p:nvSpPr>
            <p:cNvPr id="138" name="AutoShape 22"/>
            <p:cNvSpPr>
              <a:spLocks noChangeArrowheads="1"/>
            </p:cNvSpPr>
            <p:nvPr/>
          </p:nvSpPr>
          <p:spPr bwMode="auto">
            <a:xfrm>
              <a:off x="967575" y="2897242"/>
              <a:ext cx="4939795" cy="3630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635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extLst/>
          </p:spPr>
          <p:txBody>
            <a:bodyPr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75">
                <a:lnSpc>
                  <a:spcPct val="105000"/>
                </a:lnSpc>
                <a:spcAft>
                  <a:spcPts val="240"/>
                </a:spcAft>
                <a:buClr>
                  <a:schemeClr val="tx1"/>
                </a:buClr>
                <a:buSzPct val="80000"/>
              </a:pP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9" name="AutoShape 69"/>
            <p:cNvSpPr>
              <a:spLocks noChangeArrowheads="1"/>
            </p:cNvSpPr>
            <p:nvPr/>
          </p:nvSpPr>
          <p:spPr bwMode="auto">
            <a:xfrm>
              <a:off x="1849085" y="2959845"/>
              <a:ext cx="3268070" cy="16137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extrusionH="12700">
              <a:bevelT w="0"/>
              <a:contourClr>
                <a:schemeClr val="bg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>
              <a:sp3d>
                <a:bevelT w="0"/>
              </a:sp3d>
            </a:bodyPr>
            <a:lstStyle/>
            <a:p>
              <a:pPr algn="ctr"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+mn-ea"/>
                </a:rPr>
                <a:t>운전면허</a:t>
              </a:r>
              <a:endParaRPr lang="en-US" altLang="ko-KR" sz="1200" b="1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+mn-ea"/>
                </a:rPr>
                <a:t>시험관 </a:t>
              </a: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분석 </a:t>
              </a:r>
            </a:p>
          </p:txBody>
        </p:sp>
        <p:sp>
          <p:nvSpPr>
            <p:cNvPr id="140" name="Line 257"/>
            <p:cNvSpPr>
              <a:spLocks noChangeShapeType="1"/>
            </p:cNvSpPr>
            <p:nvPr/>
          </p:nvSpPr>
          <p:spPr bwMode="auto">
            <a:xfrm>
              <a:off x="973778" y="3075517"/>
              <a:ext cx="119328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  <p:sp>
          <p:nvSpPr>
            <p:cNvPr id="141" name="Line 258"/>
            <p:cNvSpPr>
              <a:spLocks noChangeShapeType="1"/>
            </p:cNvSpPr>
            <p:nvPr/>
          </p:nvSpPr>
          <p:spPr bwMode="auto">
            <a:xfrm>
              <a:off x="5788042" y="3075517"/>
              <a:ext cx="119328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3041817" y="2522914"/>
            <a:ext cx="1571898" cy="509680"/>
            <a:chOff x="3667094" y="2373977"/>
            <a:chExt cx="2551505" cy="436799"/>
          </a:xfrm>
          <a:solidFill>
            <a:schemeClr val="bg1">
              <a:lumMod val="85000"/>
            </a:schemeClr>
          </a:solidFill>
        </p:grpSpPr>
        <p:sp>
          <p:nvSpPr>
            <p:cNvPr id="143" name="모서리가 둥근 직사각형 142"/>
            <p:cNvSpPr/>
            <p:nvPr/>
          </p:nvSpPr>
          <p:spPr>
            <a:xfrm>
              <a:off x="3667094" y="2373977"/>
              <a:ext cx="2551505" cy="4367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667094" y="2427139"/>
              <a:ext cx="2551505" cy="3271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시험관 성별에 따른</a:t>
              </a:r>
              <a:endParaRPr lang="en-US" altLang="ko-KR" sz="10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합격률 분석</a:t>
              </a:r>
            </a:p>
          </p:txBody>
        </p:sp>
      </p:grpSp>
      <p:sp>
        <p:nvSpPr>
          <p:cNvPr id="145" name="모서리가 둥근 직사각형 144"/>
          <p:cNvSpPr/>
          <p:nvPr/>
        </p:nvSpPr>
        <p:spPr>
          <a:xfrm>
            <a:off x="3041817" y="3125157"/>
            <a:ext cx="1571898" cy="50968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41817" y="3236038"/>
            <a:ext cx="1571898" cy="28469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87313" indent="-87313" fontAlgn="base" latinLnBrk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SzPct val="100000"/>
              <a:buFont typeface="Arial" pitchFamily="34" charset="0"/>
              <a:buChar char="•"/>
              <a:defRPr sz="1300" spc="-30">
                <a:solidFill>
                  <a:schemeClr val="tx1">
                    <a:lumMod val="75000"/>
                    <a:lumOff val="25000"/>
                  </a:schemeClr>
                </a:solidFill>
                <a:latin typeface="-웹윤고딕130" pitchFamily="18" charset="-127"/>
                <a:ea typeface="-웹윤고딕130" pitchFamily="18" charset="-127"/>
              </a:defRPr>
            </a:lvl1pPr>
          </a:lstStyle>
          <a:p>
            <a:pPr marL="0" lvl="0" indent="0" algn="ctr" fontAlgn="auto" latinLnBrk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0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Arial" pitchFamily="34" charset="0"/>
              </a:rPr>
              <a:t>응시교시별</a:t>
            </a:r>
            <a:r>
              <a:rPr lang="en-US" altLang="ko-KR" sz="10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Arial" pitchFamily="34" charset="0"/>
              </a:rPr>
              <a:t> </a:t>
            </a:r>
            <a:endParaRPr lang="en-US" altLang="ko-KR" sz="1000" b="1" spc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cs typeface="Arial" pitchFamily="34" charset="0"/>
            </a:endParaRPr>
          </a:p>
          <a:p>
            <a:pPr marL="0" lvl="0" indent="0" algn="ctr" fontAlgn="auto" latinLnBrk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0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Arial" pitchFamily="34" charset="0"/>
              </a:rPr>
              <a:t>시험관 합격률 분석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3047097" y="3753163"/>
            <a:ext cx="1571898" cy="50968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endParaRPr lang="ko-KR" altLang="en-US" sz="8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968103" y="3862736"/>
            <a:ext cx="1729088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87313" indent="-87313" fontAlgn="base" latinLnBrk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SzPct val="100000"/>
              <a:buFont typeface="Arial" pitchFamily="34" charset="0"/>
              <a:buChar char="•"/>
              <a:defRPr sz="1300" spc="-30">
                <a:solidFill>
                  <a:schemeClr val="tx1">
                    <a:lumMod val="75000"/>
                    <a:lumOff val="25000"/>
                  </a:schemeClr>
                </a:solidFill>
                <a:latin typeface="-웹윤고딕130" pitchFamily="18" charset="-127"/>
                <a:ea typeface="-웹윤고딕130" pitchFamily="18" charset="-127"/>
              </a:defRPr>
            </a:lvl1pPr>
          </a:lstStyle>
          <a:p>
            <a:pPr marL="0" lvl="0" indent="0" algn="ctr">
              <a:buNone/>
              <a:defRPr/>
            </a:pPr>
            <a:r>
              <a:rPr lang="ko-KR" altLang="en-US" sz="1000" b="1" dirty="0" smtClean="0">
                <a:latin typeface="+mj-ea"/>
                <a:ea typeface="+mj-ea"/>
              </a:rPr>
              <a:t>투입건수에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r>
              <a:rPr lang="ko-KR" altLang="en-US" sz="1000" b="1" dirty="0">
                <a:latin typeface="+mj-ea"/>
                <a:ea typeface="+mj-ea"/>
              </a:rPr>
              <a:t>따른 </a:t>
            </a:r>
            <a:r>
              <a:rPr lang="ko-KR" altLang="en-US" sz="1000" b="1" dirty="0" smtClean="0">
                <a:latin typeface="+mj-ea"/>
                <a:ea typeface="+mj-ea"/>
              </a:rPr>
              <a:t>합격률</a:t>
            </a:r>
            <a:r>
              <a:rPr lang="en-US" altLang="ko-KR" sz="1000" b="1" dirty="0">
                <a:latin typeface="+mj-ea"/>
                <a:ea typeface="+mj-ea"/>
              </a:rPr>
              <a:t>, </a:t>
            </a:r>
            <a:r>
              <a:rPr lang="ko-KR" altLang="en-US" sz="1000" b="1" dirty="0">
                <a:latin typeface="+mj-ea"/>
                <a:ea typeface="+mj-ea"/>
              </a:rPr>
              <a:t>감점항목비율 분석</a:t>
            </a:r>
          </a:p>
        </p:txBody>
      </p:sp>
      <p:sp>
        <p:nvSpPr>
          <p:cNvPr id="149" name="AutoShape 70"/>
          <p:cNvSpPr>
            <a:spLocks noChangeArrowheads="1"/>
          </p:cNvSpPr>
          <p:nvPr/>
        </p:nvSpPr>
        <p:spPr bwMode="auto">
          <a:xfrm>
            <a:off x="7049620" y="2164192"/>
            <a:ext cx="1881899" cy="21679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sz="1400">
              <a:latin typeface="+mn-ea"/>
              <a:sym typeface="Monotype Sorts"/>
            </a:endParaRPr>
          </a:p>
        </p:txBody>
      </p:sp>
      <p:sp>
        <p:nvSpPr>
          <p:cNvPr id="150" name="Line 151"/>
          <p:cNvSpPr>
            <a:spLocks noChangeShapeType="1"/>
          </p:cNvSpPr>
          <p:nvPr/>
        </p:nvSpPr>
        <p:spPr bwMode="auto">
          <a:xfrm>
            <a:off x="7049620" y="2164193"/>
            <a:ext cx="1881899" cy="0"/>
          </a:xfrm>
          <a:prstGeom prst="line">
            <a:avLst/>
          </a:prstGeom>
          <a:noFill/>
          <a:ln w="25400">
            <a:solidFill>
              <a:schemeClr val="accent3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400">
              <a:latin typeface="+mn-ea"/>
            </a:endParaRPr>
          </a:p>
        </p:txBody>
      </p:sp>
      <p:grpSp>
        <p:nvGrpSpPr>
          <p:cNvPr id="151" name="그룹 104"/>
          <p:cNvGrpSpPr/>
          <p:nvPr/>
        </p:nvGrpSpPr>
        <p:grpSpPr>
          <a:xfrm>
            <a:off x="7164528" y="1904039"/>
            <a:ext cx="1657542" cy="529837"/>
            <a:chOff x="967575" y="2897242"/>
            <a:chExt cx="4939795" cy="363080"/>
          </a:xfrm>
        </p:grpSpPr>
        <p:sp>
          <p:nvSpPr>
            <p:cNvPr id="152" name="AutoShape 22"/>
            <p:cNvSpPr>
              <a:spLocks noChangeArrowheads="1"/>
            </p:cNvSpPr>
            <p:nvPr/>
          </p:nvSpPr>
          <p:spPr bwMode="auto">
            <a:xfrm>
              <a:off x="967575" y="2897242"/>
              <a:ext cx="4939795" cy="3630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635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extLst/>
          </p:spPr>
          <p:txBody>
            <a:bodyPr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75">
                <a:lnSpc>
                  <a:spcPct val="105000"/>
                </a:lnSpc>
                <a:spcAft>
                  <a:spcPts val="240"/>
                </a:spcAft>
                <a:buClr>
                  <a:schemeClr val="tx1"/>
                </a:buClr>
                <a:buSzPct val="80000"/>
              </a:pP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3" name="AutoShape 69"/>
            <p:cNvSpPr>
              <a:spLocks noChangeArrowheads="1"/>
            </p:cNvSpPr>
            <p:nvPr/>
          </p:nvSpPr>
          <p:spPr bwMode="auto">
            <a:xfrm>
              <a:off x="1849085" y="2953822"/>
              <a:ext cx="3268070" cy="16137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extrusionH="12700">
              <a:bevelT w="0"/>
              <a:contourClr>
                <a:schemeClr val="bg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>
              <a:sp3d>
                <a:bevelT w="0"/>
              </a:sp3d>
            </a:bodyPr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외부데이터</a:t>
              </a:r>
              <a:endParaRPr lang="en-US" altLang="ko-KR" sz="1200" b="1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연계분석</a:t>
              </a:r>
            </a:p>
          </p:txBody>
        </p:sp>
        <p:sp>
          <p:nvSpPr>
            <p:cNvPr id="154" name="Line 257"/>
            <p:cNvSpPr>
              <a:spLocks noChangeShapeType="1"/>
            </p:cNvSpPr>
            <p:nvPr/>
          </p:nvSpPr>
          <p:spPr bwMode="auto">
            <a:xfrm>
              <a:off x="973778" y="3075517"/>
              <a:ext cx="119328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  <p:sp>
          <p:nvSpPr>
            <p:cNvPr id="155" name="Line 258"/>
            <p:cNvSpPr>
              <a:spLocks noChangeShapeType="1"/>
            </p:cNvSpPr>
            <p:nvPr/>
          </p:nvSpPr>
          <p:spPr bwMode="auto">
            <a:xfrm>
              <a:off x="5788042" y="3075517"/>
              <a:ext cx="119328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</p:grpSp>
      <p:sp>
        <p:nvSpPr>
          <p:cNvPr id="156" name="AutoShape 70"/>
          <p:cNvSpPr>
            <a:spLocks noChangeArrowheads="1"/>
          </p:cNvSpPr>
          <p:nvPr/>
        </p:nvSpPr>
        <p:spPr bwMode="auto">
          <a:xfrm>
            <a:off x="4968839" y="2164192"/>
            <a:ext cx="1881899" cy="21679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sz="1400">
              <a:latin typeface="+mn-ea"/>
              <a:sym typeface="Monotype Sorts"/>
            </a:endParaRPr>
          </a:p>
        </p:txBody>
      </p:sp>
      <p:sp>
        <p:nvSpPr>
          <p:cNvPr id="157" name="Line 151"/>
          <p:cNvSpPr>
            <a:spLocks noChangeShapeType="1"/>
          </p:cNvSpPr>
          <p:nvPr/>
        </p:nvSpPr>
        <p:spPr bwMode="auto">
          <a:xfrm>
            <a:off x="4968839" y="2164193"/>
            <a:ext cx="1881899" cy="0"/>
          </a:xfrm>
          <a:prstGeom prst="line">
            <a:avLst/>
          </a:prstGeom>
          <a:noFill/>
          <a:ln w="25400">
            <a:solidFill>
              <a:schemeClr val="accent3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400">
              <a:latin typeface="+mn-ea"/>
            </a:endParaRPr>
          </a:p>
        </p:txBody>
      </p:sp>
      <p:grpSp>
        <p:nvGrpSpPr>
          <p:cNvPr id="158" name="그룹 104"/>
          <p:cNvGrpSpPr/>
          <p:nvPr/>
        </p:nvGrpSpPr>
        <p:grpSpPr>
          <a:xfrm>
            <a:off x="5083747" y="1904039"/>
            <a:ext cx="1657542" cy="529837"/>
            <a:chOff x="967575" y="2897242"/>
            <a:chExt cx="4939795" cy="363080"/>
          </a:xfrm>
        </p:grpSpPr>
        <p:sp>
          <p:nvSpPr>
            <p:cNvPr id="159" name="AutoShape 22"/>
            <p:cNvSpPr>
              <a:spLocks noChangeArrowheads="1"/>
            </p:cNvSpPr>
            <p:nvPr/>
          </p:nvSpPr>
          <p:spPr bwMode="auto">
            <a:xfrm>
              <a:off x="967575" y="2897242"/>
              <a:ext cx="4939795" cy="3630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635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extLst/>
          </p:spPr>
          <p:txBody>
            <a:bodyPr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75">
                <a:lnSpc>
                  <a:spcPct val="105000"/>
                </a:lnSpc>
                <a:spcAft>
                  <a:spcPts val="240"/>
                </a:spcAft>
                <a:buClr>
                  <a:schemeClr val="tx1"/>
                </a:buClr>
                <a:buSzPct val="80000"/>
              </a:pP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0" name="AutoShape 69"/>
            <p:cNvSpPr>
              <a:spLocks noChangeArrowheads="1"/>
            </p:cNvSpPr>
            <p:nvPr/>
          </p:nvSpPr>
          <p:spPr bwMode="auto">
            <a:xfrm>
              <a:off x="1849085" y="2953822"/>
              <a:ext cx="3268070" cy="16137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extrusionH="12700">
              <a:bevelT w="0"/>
              <a:contourClr>
                <a:schemeClr val="bg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>
              <a:sp3d>
                <a:bevelT w="0"/>
              </a:sp3d>
            </a:bodyPr>
            <a:lstStyle/>
            <a:p>
              <a:pPr algn="ctr"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+mn-ea"/>
                </a:rPr>
                <a:t>운전면허 개정</a:t>
              </a:r>
              <a:endParaRPr lang="en-US" altLang="ko-KR" sz="1200" b="1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+mn-ea"/>
                </a:rPr>
                <a:t>前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</a:rPr>
                <a:t>·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n-ea"/>
                </a:rPr>
                <a:t>後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n-ea"/>
                </a:rPr>
                <a:t>비교분석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1" name="Line 257"/>
            <p:cNvSpPr>
              <a:spLocks noChangeShapeType="1"/>
            </p:cNvSpPr>
            <p:nvPr/>
          </p:nvSpPr>
          <p:spPr bwMode="auto">
            <a:xfrm>
              <a:off x="973778" y="3075517"/>
              <a:ext cx="119328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  <p:sp>
          <p:nvSpPr>
            <p:cNvPr id="162" name="Line 258"/>
            <p:cNvSpPr>
              <a:spLocks noChangeShapeType="1"/>
            </p:cNvSpPr>
            <p:nvPr/>
          </p:nvSpPr>
          <p:spPr bwMode="auto">
            <a:xfrm>
              <a:off x="5788042" y="3075517"/>
              <a:ext cx="119328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</p:grpSp>
      <p:sp>
        <p:nvSpPr>
          <p:cNvPr id="163" name="직사각형 162"/>
          <p:cNvSpPr/>
          <p:nvPr/>
        </p:nvSpPr>
        <p:spPr bwMode="gray">
          <a:xfrm>
            <a:off x="-288500" y="2647029"/>
            <a:ext cx="1260000" cy="5847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+mn-ea"/>
                <a:ea typeface="+mn-ea"/>
                <a:sym typeface="Wingdings" pitchFamily="2" charset="2"/>
              </a:rPr>
              <a:t>분석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+mn-ea"/>
              <a:ea typeface="+mn-ea"/>
              <a:sym typeface="Wingdings" pitchFamily="2" charset="2"/>
            </a:endParaRPr>
          </a:p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+mn-ea"/>
                <a:ea typeface="+mn-ea"/>
                <a:sym typeface="Wingdings" pitchFamily="2" charset="2"/>
              </a:rPr>
              <a:t>항목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164" name="직사각형 163"/>
          <p:cNvSpPr/>
          <p:nvPr/>
        </p:nvSpPr>
        <p:spPr bwMode="gray">
          <a:xfrm>
            <a:off x="-288500" y="5076535"/>
            <a:ext cx="1260000" cy="5847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데이터</a:t>
            </a:r>
            <a:endParaRPr lang="en-US" altLang="ko-KR" sz="16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 pitchFamily="2" charset="2"/>
            </a:endParaRPr>
          </a:p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개</a:t>
            </a:r>
            <a:r>
              <a:rPr lang="ko-KR" alt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요</a:t>
            </a:r>
            <a:endParaRPr lang="en-US" altLang="ko-KR" sz="16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 pitchFamily="2" charset="2"/>
            </a:endParaRPr>
          </a:p>
        </p:txBody>
      </p:sp>
      <p:cxnSp>
        <p:nvCxnSpPr>
          <p:cNvPr id="165" name="직선 연결선 164"/>
          <p:cNvCxnSpPr/>
          <p:nvPr/>
        </p:nvCxnSpPr>
        <p:spPr bwMode="gray">
          <a:xfrm>
            <a:off x="-199666" y="1844780"/>
            <a:ext cx="9144000" cy="1588"/>
          </a:xfrm>
          <a:prstGeom prst="line">
            <a:avLst/>
          </a:prstGeom>
          <a:noFill/>
          <a:ln w="25400">
            <a:solidFill>
              <a:schemeClr val="bg1">
                <a:lumMod val="9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6" name="직선 연결선 165"/>
          <p:cNvCxnSpPr/>
          <p:nvPr/>
        </p:nvCxnSpPr>
        <p:spPr bwMode="gray">
          <a:xfrm>
            <a:off x="-35370" y="4579572"/>
            <a:ext cx="9144000" cy="1588"/>
          </a:xfrm>
          <a:prstGeom prst="lin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168" name="모서리가 둥근 직사각형 167"/>
          <p:cNvSpPr/>
          <p:nvPr/>
        </p:nvSpPr>
        <p:spPr>
          <a:xfrm>
            <a:off x="976476" y="3884049"/>
            <a:ext cx="1571898" cy="3829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endParaRPr lang="ko-KR" altLang="en-US" sz="8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976476" y="3916169"/>
            <a:ext cx="1571898" cy="3154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87313" indent="-87313" fontAlgn="base" latinLnBrk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SzPct val="100000"/>
              <a:buFont typeface="Arial" pitchFamily="34" charset="0"/>
              <a:buChar char="•"/>
              <a:defRPr sz="1300" spc="-30">
                <a:solidFill>
                  <a:schemeClr val="tx1">
                    <a:lumMod val="75000"/>
                    <a:lumOff val="25000"/>
                  </a:schemeClr>
                </a:solidFill>
                <a:latin typeface="-웹윤고딕130" pitchFamily="18" charset="-127"/>
                <a:ea typeface="-웹윤고딕130" pitchFamily="18" charset="-127"/>
              </a:defRPr>
            </a:lvl1pPr>
          </a:lstStyle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0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시험장별 응시대기기간</a:t>
            </a:r>
            <a:r>
              <a:rPr lang="en-US" altLang="ko-KR" sz="10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</a:p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0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응시횟수 분석</a:t>
            </a:r>
            <a:endParaRPr lang="en-US" altLang="ko-KR" sz="1000" b="1" spc="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4910278" y="5386974"/>
            <a:ext cx="293371" cy="311821"/>
          </a:xfrm>
          <a:prstGeom prst="ellipse">
            <a:avLst/>
          </a:prstGeom>
          <a:noFill/>
          <a:ln w="53975" cmpd="thickThin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171" name="타원 170"/>
          <p:cNvSpPr/>
          <p:nvPr/>
        </p:nvSpPr>
        <p:spPr>
          <a:xfrm>
            <a:off x="4741197" y="5202591"/>
            <a:ext cx="146686" cy="15591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39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172" name="타원 171"/>
          <p:cNvSpPr/>
          <p:nvPr/>
        </p:nvSpPr>
        <p:spPr>
          <a:xfrm>
            <a:off x="5298112" y="5237145"/>
            <a:ext cx="146686" cy="15591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39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173" name="타원 172"/>
          <p:cNvSpPr/>
          <p:nvPr/>
        </p:nvSpPr>
        <p:spPr>
          <a:xfrm>
            <a:off x="4679952" y="5644345"/>
            <a:ext cx="146686" cy="15591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39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174" name="타원 173"/>
          <p:cNvSpPr/>
          <p:nvPr/>
        </p:nvSpPr>
        <p:spPr>
          <a:xfrm>
            <a:off x="5232401" y="5644345"/>
            <a:ext cx="146686" cy="15591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39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>
              <a:solidFill>
                <a:schemeClr val="tx1"/>
              </a:solidFill>
            </a:endParaRPr>
          </a:p>
        </p:txBody>
      </p:sp>
      <p:cxnSp>
        <p:nvCxnSpPr>
          <p:cNvPr id="268" name="직선 연결선 267"/>
          <p:cNvCxnSpPr>
            <a:stCxn id="171" idx="5"/>
            <a:endCxn id="170" idx="1"/>
          </p:cNvCxnSpPr>
          <p:nvPr/>
        </p:nvCxnSpPr>
        <p:spPr>
          <a:xfrm>
            <a:off x="4866401" y="5335670"/>
            <a:ext cx="86839" cy="96968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cxnSp>
        <p:nvCxnSpPr>
          <p:cNvPr id="269" name="직선 연결선 268"/>
          <p:cNvCxnSpPr>
            <a:stCxn id="172" idx="3"/>
            <a:endCxn id="170" idx="7"/>
          </p:cNvCxnSpPr>
          <p:nvPr/>
        </p:nvCxnSpPr>
        <p:spPr>
          <a:xfrm flipH="1">
            <a:off x="5160686" y="5370224"/>
            <a:ext cx="158907" cy="62415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cxnSp>
        <p:nvCxnSpPr>
          <p:cNvPr id="270" name="직선 연결선 269"/>
          <p:cNvCxnSpPr>
            <a:stCxn id="170" idx="2"/>
          </p:cNvCxnSpPr>
          <p:nvPr/>
        </p:nvCxnSpPr>
        <p:spPr>
          <a:xfrm flipH="1">
            <a:off x="4799814" y="5542885"/>
            <a:ext cx="110464" cy="117802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cxnSp>
        <p:nvCxnSpPr>
          <p:cNvPr id="271" name="직선 연결선 270"/>
          <p:cNvCxnSpPr>
            <a:stCxn id="174" idx="1"/>
            <a:endCxn id="170" idx="5"/>
          </p:cNvCxnSpPr>
          <p:nvPr/>
        </p:nvCxnSpPr>
        <p:spPr>
          <a:xfrm flipH="1" flipV="1">
            <a:off x="5160686" y="5653130"/>
            <a:ext cx="93197" cy="14047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sp>
        <p:nvSpPr>
          <p:cNvPr id="272" name="직사각형 271"/>
          <p:cNvSpPr/>
          <p:nvPr/>
        </p:nvSpPr>
        <p:spPr>
          <a:xfrm>
            <a:off x="4847039" y="5442332"/>
            <a:ext cx="409240" cy="21866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900" b="0" dirty="0" smtClean="0">
                <a:solidFill>
                  <a:schemeClr val="tx1"/>
                </a:solidFill>
                <a:latin typeface="+mn-ea"/>
              </a:rPr>
              <a:t>DM</a:t>
            </a:r>
            <a:endParaRPr lang="en-US" altLang="ko-KR" sz="9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4575483" y="5169246"/>
            <a:ext cx="453372" cy="21866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700" dirty="0" smtClean="0">
                <a:solidFill>
                  <a:schemeClr val="tx1"/>
                </a:solidFill>
                <a:latin typeface="+mn-ea"/>
              </a:rPr>
              <a:t>시험장</a:t>
            </a:r>
            <a:endParaRPr lang="en-US" altLang="ko-KR" sz="7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5138302" y="5208850"/>
            <a:ext cx="466657" cy="21866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700" b="0" dirty="0" smtClean="0">
                <a:solidFill>
                  <a:schemeClr val="tx1"/>
                </a:solidFill>
                <a:latin typeface="+mn-ea"/>
              </a:rPr>
              <a:t>시험관</a:t>
            </a:r>
            <a:endParaRPr lang="en-US" altLang="ko-KR" sz="7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4574625" y="5624296"/>
            <a:ext cx="409240" cy="21866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700" b="0" dirty="0" smtClean="0">
                <a:solidFill>
                  <a:schemeClr val="tx1"/>
                </a:solidFill>
                <a:latin typeface="+mn-ea"/>
              </a:rPr>
              <a:t>도로</a:t>
            </a:r>
            <a:endParaRPr lang="en-US" altLang="ko-KR" sz="7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5135285" y="5623086"/>
            <a:ext cx="409240" cy="21866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700" b="0" dirty="0" smtClean="0">
                <a:solidFill>
                  <a:schemeClr val="tx1"/>
                </a:solidFill>
                <a:latin typeface="+mn-ea"/>
              </a:rPr>
              <a:t>기능</a:t>
            </a:r>
            <a:endParaRPr lang="en-US" altLang="ko-KR" sz="7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7" name="직사각형 276"/>
          <p:cNvSpPr/>
          <p:nvPr/>
        </p:nvSpPr>
        <p:spPr>
          <a:xfrm>
            <a:off x="5023600" y="5622432"/>
            <a:ext cx="89634" cy="100552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>
              <a:solidFill>
                <a:schemeClr val="tx1"/>
              </a:solidFill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5001517" y="5651611"/>
            <a:ext cx="89634" cy="100552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279" name="직사각형 278"/>
          <p:cNvSpPr/>
          <p:nvPr/>
        </p:nvSpPr>
        <p:spPr>
          <a:xfrm>
            <a:off x="4981257" y="5684000"/>
            <a:ext cx="89634" cy="100552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pic>
        <p:nvPicPr>
          <p:cNvPr id="280" name="Picture 2" descr="eda data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972" y="5264272"/>
            <a:ext cx="526724" cy="4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그림 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97" y="5351385"/>
            <a:ext cx="553295" cy="519044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334" y="5294305"/>
            <a:ext cx="783561" cy="5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3" name="그룹 282"/>
          <p:cNvGrpSpPr/>
          <p:nvPr/>
        </p:nvGrpSpPr>
        <p:grpSpPr>
          <a:xfrm>
            <a:off x="5129351" y="2534085"/>
            <a:ext cx="1571898" cy="509680"/>
            <a:chOff x="5689741" y="2965516"/>
            <a:chExt cx="1571898" cy="509680"/>
          </a:xfrm>
        </p:grpSpPr>
        <p:sp>
          <p:nvSpPr>
            <p:cNvPr id="284" name="모서리가 둥근 직사각형 283"/>
            <p:cNvSpPr/>
            <p:nvPr/>
          </p:nvSpPr>
          <p:spPr>
            <a:xfrm>
              <a:off x="5689741" y="2965516"/>
              <a:ext cx="1571898" cy="50968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5689741" y="3061008"/>
              <a:ext cx="1571898" cy="31547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개정 전</a:t>
              </a:r>
              <a:r>
                <a:rPr lang="en-US" altLang="ko-KR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·</a:t>
              </a: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</a:t>
              </a:r>
              <a:endParaRPr lang="en-US" altLang="ko-KR" sz="10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응시</a:t>
              </a:r>
              <a:r>
                <a:rPr lang="en-US" altLang="ko-KR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/</a:t>
              </a: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합격률</a:t>
              </a:r>
              <a:r>
                <a:rPr lang="en-US" altLang="ko-KR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비교분석</a:t>
              </a:r>
            </a:p>
          </p:txBody>
        </p:sp>
      </p:grpSp>
      <p:grpSp>
        <p:nvGrpSpPr>
          <p:cNvPr id="286" name="그룹 285"/>
          <p:cNvGrpSpPr/>
          <p:nvPr/>
        </p:nvGrpSpPr>
        <p:grpSpPr>
          <a:xfrm>
            <a:off x="5129351" y="3137770"/>
            <a:ext cx="1571898" cy="509680"/>
            <a:chOff x="5689741" y="2965516"/>
            <a:chExt cx="1571898" cy="509680"/>
          </a:xfrm>
        </p:grpSpPr>
        <p:sp>
          <p:nvSpPr>
            <p:cNvPr id="287" name="모서리가 둥근 직사각형 286"/>
            <p:cNvSpPr/>
            <p:nvPr/>
          </p:nvSpPr>
          <p:spPr>
            <a:xfrm>
              <a:off x="5689741" y="2965516"/>
              <a:ext cx="1571898" cy="5096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5689741" y="3061008"/>
              <a:ext cx="1571898" cy="31547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개정 후 기능 </a:t>
              </a:r>
              <a:r>
                <a:rPr lang="en-US" altLang="ko-KR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&amp; </a:t>
              </a: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도로</a:t>
              </a:r>
              <a:endParaRPr lang="en-US" altLang="ko-KR" sz="10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감점항목간 상관분석 </a:t>
              </a:r>
            </a:p>
          </p:txBody>
        </p:sp>
      </p:grpSp>
      <p:grpSp>
        <p:nvGrpSpPr>
          <p:cNvPr id="289" name="그룹 288"/>
          <p:cNvGrpSpPr/>
          <p:nvPr/>
        </p:nvGrpSpPr>
        <p:grpSpPr>
          <a:xfrm>
            <a:off x="7204620" y="2539277"/>
            <a:ext cx="1571898" cy="509680"/>
            <a:chOff x="5689741" y="2965516"/>
            <a:chExt cx="1571898" cy="509680"/>
          </a:xfrm>
        </p:grpSpPr>
        <p:sp>
          <p:nvSpPr>
            <p:cNvPr id="290" name="모서리가 둥근 직사각형 289"/>
            <p:cNvSpPr/>
            <p:nvPr/>
          </p:nvSpPr>
          <p:spPr>
            <a:xfrm>
              <a:off x="5689741" y="2965516"/>
              <a:ext cx="1571898" cy="5096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5689741" y="3076397"/>
              <a:ext cx="1571898" cy="2846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8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기상에 따른 응시자</a:t>
              </a:r>
            </a:p>
            <a:p>
              <a:pPr marL="0" lvl="0" indent="0" algn="ctr" fontAlgn="auto" latinLnBrk="1">
                <a:lnSpc>
                  <a:spcPct val="8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합 </a:t>
              </a:r>
              <a:r>
                <a:rPr lang="en-US" altLang="ko-KR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· </a:t>
              </a:r>
              <a:r>
                <a:rPr lang="ko-KR" altLang="en-US" sz="1000" b="1" spc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실격률</a:t>
              </a: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 분석</a:t>
              </a:r>
            </a:p>
          </p:txBody>
        </p:sp>
      </p:grpSp>
      <p:grpSp>
        <p:nvGrpSpPr>
          <p:cNvPr id="292" name="그룹 291"/>
          <p:cNvGrpSpPr/>
          <p:nvPr/>
        </p:nvGrpSpPr>
        <p:grpSpPr>
          <a:xfrm>
            <a:off x="7204620" y="3142962"/>
            <a:ext cx="1571898" cy="509680"/>
            <a:chOff x="5689741" y="2965516"/>
            <a:chExt cx="1571898" cy="509680"/>
          </a:xfrm>
        </p:grpSpPr>
        <p:sp>
          <p:nvSpPr>
            <p:cNvPr id="293" name="모서리가 둥근 직사각형 292"/>
            <p:cNvSpPr/>
            <p:nvPr/>
          </p:nvSpPr>
          <p:spPr>
            <a:xfrm>
              <a:off x="5689741" y="2965516"/>
              <a:ext cx="1571898" cy="5096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5689741" y="3076397"/>
              <a:ext cx="1571898" cy="2846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8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불쾌지수에 따른 시험관</a:t>
              </a:r>
            </a:p>
            <a:p>
              <a:pPr marL="0" lvl="0" indent="0" algn="ctr" fontAlgn="auto" latinLnBrk="1">
                <a:lnSpc>
                  <a:spcPct val="8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합 </a:t>
              </a:r>
              <a:r>
                <a:rPr lang="en-US" altLang="ko-KR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· </a:t>
              </a:r>
              <a:r>
                <a:rPr lang="ko-KR" altLang="en-US" sz="1000" b="1" spc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실격률</a:t>
              </a:r>
              <a:r>
                <a:rPr lang="ko-KR" altLang="en-US" sz="10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 분석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5675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16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87" name="AutoShape 70"/>
          <p:cNvSpPr>
            <a:spLocks noChangeArrowheads="1"/>
          </p:cNvSpPr>
          <p:nvPr/>
        </p:nvSpPr>
        <p:spPr bwMode="auto">
          <a:xfrm>
            <a:off x="44367" y="1704334"/>
            <a:ext cx="9047395" cy="472623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pic>
        <p:nvPicPr>
          <p:cNvPr id="1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9" y="2073573"/>
            <a:ext cx="6510338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9" name="TextBox 188"/>
          <p:cNvSpPr txBox="1"/>
          <p:nvPr/>
        </p:nvSpPr>
        <p:spPr>
          <a:xfrm>
            <a:off x="-180660" y="930263"/>
            <a:ext cx="9511143" cy="69470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도로주행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1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종보통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원주시험장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과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강서시험장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의 합격률 차이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23.4 %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전남시험장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B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코스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와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강서시험장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A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코스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합격률 차이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41.4%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68989" y="1774696"/>
            <a:ext cx="56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[1,2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종보통 시험장별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]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 도로주행 응시자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합격률 분포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(2014.11 ~ 2016.11)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168989" y="4069481"/>
            <a:ext cx="5275992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[1,2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종보통 코스별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]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 도로주행 응시자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합격률 분포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(2014.11 ~ 2016.11)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graphicFrame>
        <p:nvGraphicFramePr>
          <p:cNvPr id="192" name="표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35239"/>
              </p:ext>
            </p:extLst>
          </p:nvPr>
        </p:nvGraphicFramePr>
        <p:xfrm>
          <a:off x="6715416" y="2063261"/>
          <a:ext cx="2298862" cy="1253299"/>
        </p:xfrm>
        <a:graphic>
          <a:graphicData uri="http://schemas.openxmlformats.org/drawingml/2006/table">
            <a:tbl>
              <a:tblPr firstRow="1" bandRow="1"/>
              <a:tblGrid>
                <a:gridCol w="230705"/>
                <a:gridCol w="585091"/>
                <a:gridCol w="741533"/>
                <a:gridCol w="741533"/>
              </a:tblGrid>
              <a:tr h="23245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최 대</a:t>
                      </a:r>
                      <a:endParaRPr lang="ko-KR" altLang="en-US" sz="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최 저</a:t>
                      </a:r>
                      <a:endParaRPr lang="ko-KR" altLang="en-US" sz="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</a:tr>
              <a:tr h="235613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응시자수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종보통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강서</a:t>
                      </a:r>
                      <a:endParaRPr lang="en-US" altLang="ko-KR" sz="7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28,704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강릉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3,587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289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종보통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강남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52,832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강릉</a:t>
                      </a:r>
                      <a:endParaRPr lang="en-US" altLang="ko-KR" sz="7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4,280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28162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합격률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종보통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원주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68.57%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강서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45.13%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2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종보통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원주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64.68%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도봉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48.23%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193" name="TextBox 192"/>
          <p:cNvSpPr txBox="1"/>
          <p:nvPr/>
        </p:nvSpPr>
        <p:spPr>
          <a:xfrm>
            <a:off x="6702354" y="3352906"/>
            <a:ext cx="1907104" cy="590931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시험장 합격률 최대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vs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최소 </a:t>
            </a: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   1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종보통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-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23.44%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차이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   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2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종보통 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- 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16.45% 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차이 </a:t>
            </a:r>
          </a:p>
        </p:txBody>
      </p:sp>
      <p:graphicFrame>
        <p:nvGraphicFramePr>
          <p:cNvPr id="194" name="표 1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340789"/>
              </p:ext>
            </p:extLst>
          </p:nvPr>
        </p:nvGraphicFramePr>
        <p:xfrm>
          <a:off x="6715416" y="4359871"/>
          <a:ext cx="2298862" cy="1253299"/>
        </p:xfrm>
        <a:graphic>
          <a:graphicData uri="http://schemas.openxmlformats.org/drawingml/2006/table">
            <a:tbl>
              <a:tblPr firstRow="1" bandRow="1"/>
              <a:tblGrid>
                <a:gridCol w="270203"/>
                <a:gridCol w="573917"/>
                <a:gridCol w="727371"/>
                <a:gridCol w="727371"/>
              </a:tblGrid>
              <a:tr h="23245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최 대</a:t>
                      </a:r>
                      <a:endParaRPr lang="ko-KR" altLang="en-US" sz="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최 저</a:t>
                      </a:r>
                      <a:endParaRPr lang="ko-KR" altLang="en-US" sz="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</a:tr>
              <a:tr h="235613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응시자수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종보통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강서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코스</a:t>
                      </a:r>
                      <a:endParaRPr lang="en-US" altLang="ko-KR" sz="7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7,288</a:t>
                      </a:r>
                      <a:r>
                        <a:rPr lang="en-US" altLang="ko-KR" sz="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강릉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코스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742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289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종보통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강남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코스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13,794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강릉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코스</a:t>
                      </a:r>
                      <a:endParaRPr lang="en-US" altLang="ko-KR" sz="7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917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28162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합격률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종보통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전남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코스</a:t>
                      </a:r>
                      <a:endParaRPr lang="en-US" altLang="ko-KR" sz="7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73.02%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강서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코스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31.59%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2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종보통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포항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코스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70.49%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강서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코스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39.56%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195" name="TextBox 194"/>
          <p:cNvSpPr txBox="1"/>
          <p:nvPr/>
        </p:nvSpPr>
        <p:spPr>
          <a:xfrm>
            <a:off x="6702354" y="5649516"/>
            <a:ext cx="1907104" cy="590931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코스 합격률 최대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vs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최소 </a:t>
            </a: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   1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종보통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-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41.44%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차이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   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2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종보통 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- 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30.93% 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차이 </a:t>
            </a:r>
          </a:p>
        </p:txBody>
      </p:sp>
      <p:sp>
        <p:nvSpPr>
          <p:cNvPr id="196" name="직사각형 195"/>
          <p:cNvSpPr/>
          <p:nvPr/>
        </p:nvSpPr>
        <p:spPr>
          <a:xfrm>
            <a:off x="4939130" y="2301993"/>
            <a:ext cx="404446" cy="19518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65007" y="3229482"/>
            <a:ext cx="404446" cy="129896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2604762" y="4469591"/>
            <a:ext cx="529666" cy="199097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1430999" y="5426843"/>
            <a:ext cx="404446" cy="19518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5315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17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0" name="AutoShape 70"/>
          <p:cNvSpPr>
            <a:spLocks noChangeArrowheads="1"/>
          </p:cNvSpPr>
          <p:nvPr/>
        </p:nvSpPr>
        <p:spPr bwMode="auto">
          <a:xfrm>
            <a:off x="24702" y="1655174"/>
            <a:ext cx="9093402" cy="352521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-190492" y="857555"/>
            <a:ext cx="9511143" cy="756260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도로주행에서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20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대는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조향감점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항목에 취약하며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,</a:t>
            </a: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50-70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대는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운전자세감점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에 취약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4703" y="5270581"/>
            <a:ext cx="9093402" cy="1110829"/>
          </a:xfrm>
          <a:prstGeom prst="roundRect">
            <a:avLst>
              <a:gd name="adj" fmla="val 1887"/>
            </a:avLst>
          </a:prstGeom>
          <a:solidFill>
            <a:srgbClr val="EEECE1"/>
          </a:solidFill>
          <a:ln w="635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188" y="5375789"/>
            <a:ext cx="838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20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 비율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&amp;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감점항목 상관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/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회귀분석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: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20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 비율과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출발전확인감점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(0.45)”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과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조향감점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(0.63)“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항목간 양의 상관관계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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특히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,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조향감점에서    취약한 것으로 확인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0" y="5405051"/>
            <a:ext cx="282441" cy="34272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0" y="5883749"/>
            <a:ext cx="282441" cy="342722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669188" y="5866095"/>
            <a:ext cx="826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50-70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 비율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&amp;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감점항목 상관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/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회귀분석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: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50-70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 비율과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운전자세감점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(0.58, 0,54, 0,55)“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항목간 양의 상관관계 보임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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특히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, 50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대가 해당 항목에 가장 취약한 것으로 확인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9325" y="1756016"/>
            <a:ext cx="48409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[1,2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종보통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]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 도로주행 연령대별 비율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&amp;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감점항목 상관분석</a:t>
            </a:r>
          </a:p>
        </p:txBody>
      </p:sp>
      <p:sp>
        <p:nvSpPr>
          <p:cNvPr id="78" name="오른쪽 화살표 77"/>
          <p:cNvSpPr/>
          <p:nvPr/>
        </p:nvSpPr>
        <p:spPr>
          <a:xfrm>
            <a:off x="3998083" y="2644108"/>
            <a:ext cx="333146" cy="1973315"/>
          </a:xfrm>
          <a:prstGeom prst="rightArrow">
            <a:avLst>
              <a:gd name="adj1" fmla="val 57985"/>
              <a:gd name="adj2" fmla="val 100000"/>
            </a:avLst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100000">
                <a:sysClr val="window" lastClr="FFFFFF">
                  <a:lumMod val="75000"/>
                  <a:shade val="100000"/>
                  <a:satMod val="115000"/>
                  <a:alpha val="18000"/>
                </a:sysClr>
              </a:gs>
            </a:gsLst>
            <a:lin ang="10800000" scaled="1"/>
            <a:tileRect/>
          </a:gradFill>
          <a:ln w="28575" cap="flat" cmpd="sng" algn="ctr">
            <a:noFill/>
            <a:prstDash val="solid"/>
          </a:ln>
          <a:effectLst/>
        </p:spPr>
        <p:txBody>
          <a:bodyPr lIns="80147" tIns="40074" rIns="80147" bIns="4007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357837" y="1756016"/>
            <a:ext cx="3192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[1,2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종보통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]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상관계수 高 항목에 대한 회귀분석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0048" y="2516311"/>
            <a:ext cx="895934" cy="2535694"/>
          </a:xfrm>
          <a:prstGeom prst="rect">
            <a:avLst/>
          </a:prstGeom>
          <a:noFill/>
        </p:spPr>
        <p:txBody>
          <a:bodyPr wrap="square" r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20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대 비율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30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 비율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40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대 비율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50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대 비율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60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대 비율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70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대 비율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출발전확인감점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운전자세감점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출발감점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가속및속도유지감점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제동감점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조향감점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차체감각감점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통행구분감점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진로변경감점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직진및좌우회전감점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주차방법감점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기타감점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69497" y="2111104"/>
            <a:ext cx="3345180" cy="192291"/>
            <a:chOff x="1726278" y="2120303"/>
            <a:chExt cx="3183637" cy="192291"/>
          </a:xfrm>
        </p:grpSpPr>
        <p:sp>
          <p:nvSpPr>
            <p:cNvPr id="82" name="TextBox 81"/>
            <p:cNvSpPr txBox="1"/>
            <p:nvPr/>
          </p:nvSpPr>
          <p:spPr>
            <a:xfrm rot="18900763">
              <a:off x="1726278" y="2123454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20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대 비율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 rot="18900763">
              <a:off x="1855899" y="2123453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30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대 비율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 rot="18900763">
              <a:off x="1985798" y="2123452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40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대 비율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 rot="18900763">
              <a:off x="2108615" y="2123452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50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대 비율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 rot="18900763">
              <a:off x="2242999" y="2123451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60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대 비율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 rot="18900763">
              <a:off x="2377661" y="2123450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70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대 비율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 rot="18900763">
              <a:off x="2508952" y="2123450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출발전확인감점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 rot="18900763">
              <a:off x="2638573" y="2123449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</a:rPr>
                <a:t>운전자세감점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 rot="18900763">
              <a:off x="2768472" y="2123448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출발감점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rot="18900763">
              <a:off x="2891289" y="2123448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가속및속도유지감점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 rot="18900763">
              <a:off x="3025673" y="2123447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제동감점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 rot="18900763">
              <a:off x="3160335" y="2123446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</a:rPr>
                <a:t>조향감점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 rot="18900763">
              <a:off x="3277796" y="2127928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차체감각감점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 rot="18900763">
              <a:off x="3407417" y="2127927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통행구분감점</a:t>
              </a:r>
              <a:endPara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 rot="18900763">
              <a:off x="3537316" y="2127926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진로변경감점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 rot="18900763">
              <a:off x="3660133" y="2127926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직진및좌우회전감점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8900763">
              <a:off x="3794517" y="2127925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주차방법감점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 rot="18900763">
              <a:off x="3929180" y="2120303"/>
              <a:ext cx="980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기타감점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3481920" y="2332915"/>
            <a:ext cx="6222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상관계수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4381872" y="2106218"/>
            <a:ext cx="4628789" cy="2885591"/>
            <a:chOff x="5615940" y="2070029"/>
            <a:chExt cx="3540718" cy="1421099"/>
          </a:xfrm>
          <a:solidFill>
            <a:sysClr val="window" lastClr="FFFFFF"/>
          </a:solidFill>
          <a:effectLst>
            <a:outerShdw blurRad="127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3" name="직사각형 102"/>
            <p:cNvSpPr/>
            <p:nvPr/>
          </p:nvSpPr>
          <p:spPr>
            <a:xfrm>
              <a:off x="5615940" y="2070029"/>
              <a:ext cx="1770359" cy="1421099"/>
            </a:xfrm>
            <a:prstGeom prst="rect">
              <a:avLst/>
            </a:prstGeom>
            <a:grp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386299" y="2070029"/>
              <a:ext cx="1770359" cy="1421099"/>
            </a:xfrm>
            <a:prstGeom prst="rect">
              <a:avLst/>
            </a:prstGeom>
            <a:grp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4470259" y="2140541"/>
            <a:ext cx="2088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20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대 비율 ↗ 조향감점 ↗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12549" y="2132789"/>
            <a:ext cx="20503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50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대 비율 ↗ 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~ 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운전자세감점 ↗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369797" y="3380520"/>
            <a:ext cx="76211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50</a:t>
            </a:r>
            <a:r>
              <a: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대 비율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33" y="2422472"/>
            <a:ext cx="2175363" cy="1889794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 rot="16200000">
            <a:off x="6381659" y="3081764"/>
            <a:ext cx="7786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운전자세감점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550117" y="4229591"/>
            <a:ext cx="7786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50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대 비율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053" y="2420165"/>
            <a:ext cx="2175821" cy="1890192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 rot="16200000">
            <a:off x="4080319" y="3076746"/>
            <a:ext cx="7786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조향감점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248777" y="4224573"/>
            <a:ext cx="7786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20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대 비율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561955" y="2479572"/>
            <a:ext cx="1549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상관계수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0.63</a:t>
            </a: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881581" y="2479572"/>
            <a:ext cx="1549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상관계수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0.58</a:t>
            </a: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6" name="Rectangle 1"/>
          <p:cNvSpPr>
            <a:spLocks noChangeArrowheads="1"/>
          </p:cNvSpPr>
          <p:nvPr/>
        </p:nvSpPr>
        <p:spPr bwMode="auto">
          <a:xfrm>
            <a:off x="6876350" y="4503715"/>
            <a:ext cx="2060448" cy="360850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36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00" dirty="0" smtClean="0">
                <a:solidFill>
                  <a:srgbClr val="FFFFFF"/>
                </a:solidFill>
                <a:latin typeface="Lucida Console" panose="020B0609040504020204" pitchFamily="49" charset="0"/>
              </a:rPr>
              <a:t>Adjusted R-squared: 0.3275, </a:t>
            </a:r>
            <a:endParaRPr lang="en-US" altLang="ko-KR" sz="700" dirty="0" smtClean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00" dirty="0" smtClean="0">
                <a:solidFill>
                  <a:srgbClr val="FFFFFF"/>
                </a:solidFill>
                <a:latin typeface="Lucida Console" panose="020B0609040504020204" pitchFamily="49" charset="0"/>
              </a:rPr>
              <a:t>p-value: 1.331e-10</a:t>
            </a:r>
            <a:endParaRPr lang="ko-KR" altLang="ko-KR" sz="1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7" name="Rectangle 1"/>
          <p:cNvSpPr>
            <a:spLocks noChangeArrowheads="1"/>
          </p:cNvSpPr>
          <p:nvPr/>
        </p:nvSpPr>
        <p:spPr bwMode="auto">
          <a:xfrm>
            <a:off x="4561955" y="4503715"/>
            <a:ext cx="2067919" cy="360850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36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00" dirty="0" smtClean="0">
                <a:solidFill>
                  <a:srgbClr val="FFFFFF"/>
                </a:solidFill>
                <a:latin typeface="Lucida Console" panose="020B0609040504020204" pitchFamily="49" charset="0"/>
              </a:rPr>
              <a:t>Adjusted R-squared: 0.3</a:t>
            </a:r>
            <a:r>
              <a:rPr lang="en-US" altLang="ko-KR" sz="700" dirty="0" smtClean="0">
                <a:solidFill>
                  <a:srgbClr val="FFFFFF"/>
                </a:solidFill>
                <a:latin typeface="Lucida Console" panose="020B0609040504020204" pitchFamily="49" charset="0"/>
              </a:rPr>
              <a:t>952</a:t>
            </a:r>
            <a:r>
              <a:rPr lang="ko-KR" altLang="ko-KR" sz="700" dirty="0" smtClean="0">
                <a:solidFill>
                  <a:srgbClr val="FFFFFF"/>
                </a:solidFill>
                <a:latin typeface="Lucida Console" panose="020B0609040504020204" pitchFamily="49" charset="0"/>
              </a:rPr>
              <a:t>, </a:t>
            </a:r>
            <a:endParaRPr lang="en-US" altLang="ko-KR" sz="700" dirty="0" smtClean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00" dirty="0" smtClean="0">
                <a:solidFill>
                  <a:srgbClr val="FFFFFF"/>
                </a:solidFill>
                <a:latin typeface="Lucida Console" panose="020B0609040504020204" pitchFamily="49" charset="0"/>
              </a:rPr>
              <a:t>p-value: </a:t>
            </a:r>
            <a:r>
              <a:rPr lang="en-US" altLang="ko-KR" sz="700" dirty="0" smtClean="0">
                <a:solidFill>
                  <a:srgbClr val="FFFFFF"/>
                </a:solidFill>
                <a:latin typeface="Lucida Console" panose="020B0609040504020204" pitchFamily="49" charset="0"/>
              </a:rPr>
              <a:t>5</a:t>
            </a:r>
            <a:r>
              <a:rPr lang="ko-KR" altLang="ko-KR" sz="700" dirty="0" smtClean="0">
                <a:solidFill>
                  <a:srgbClr val="FFFFFF"/>
                </a:solidFill>
                <a:latin typeface="Lucida Console" panose="020B0609040504020204" pitchFamily="49" charset="0"/>
              </a:rPr>
              <a:t>.</a:t>
            </a:r>
            <a:r>
              <a:rPr lang="en-US" altLang="ko-KR" sz="700" dirty="0" smtClean="0">
                <a:solidFill>
                  <a:srgbClr val="FFFFFF"/>
                </a:solidFill>
                <a:latin typeface="Lucida Console" panose="020B0609040504020204" pitchFamily="49" charset="0"/>
              </a:rPr>
              <a:t>423</a:t>
            </a:r>
            <a:r>
              <a:rPr lang="ko-KR" altLang="ko-KR" sz="700" dirty="0" smtClean="0">
                <a:solidFill>
                  <a:srgbClr val="FFFFFF"/>
                </a:solidFill>
                <a:latin typeface="Lucida Console" panose="020B0609040504020204" pitchFamily="49" charset="0"/>
              </a:rPr>
              <a:t>e-1</a:t>
            </a:r>
            <a:r>
              <a:rPr lang="en-US" altLang="ko-KR" sz="700" dirty="0" smtClean="0">
                <a:solidFill>
                  <a:srgbClr val="FFFFFF"/>
                </a:solidFill>
                <a:latin typeface="Lucida Console" panose="020B0609040504020204" pitchFamily="49" charset="0"/>
              </a:rPr>
              <a:t>3</a:t>
            </a:r>
            <a:endParaRPr lang="ko-KR" altLang="ko-KR" sz="1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83" y="2548247"/>
            <a:ext cx="2628918" cy="246617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3508885" y="2367984"/>
            <a:ext cx="346915" cy="278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ct val="2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0.8</a:t>
            </a:r>
          </a:p>
          <a:p>
            <a:pPr marL="0" marR="0" lvl="0" indent="0" defTabSz="914400" eaLnBrk="1" fontAlgn="auto" latinLnBrk="0" hangingPunct="1">
              <a:lnSpc>
                <a:spcPct val="2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0.6</a:t>
            </a:r>
          </a:p>
          <a:p>
            <a:pPr marL="0" marR="0" lvl="0" indent="0" defTabSz="914400" eaLnBrk="1" fontAlgn="auto" latinLnBrk="0" hangingPunct="1">
              <a:lnSpc>
                <a:spcPct val="2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0.4</a:t>
            </a:r>
          </a:p>
          <a:p>
            <a:pPr marL="0" marR="0" lvl="0" indent="0" defTabSz="914400" eaLnBrk="1" fontAlgn="auto" latinLnBrk="0" hangingPunct="1">
              <a:lnSpc>
                <a:spcPct val="2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0.2</a:t>
            </a:r>
          </a:p>
          <a:p>
            <a:pPr marL="0" marR="0" lvl="0" indent="0" defTabSz="914400" eaLnBrk="1" fontAlgn="auto" latinLnBrk="0" hangingPunct="1">
              <a:lnSpc>
                <a:spcPct val="2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</a:p>
          <a:p>
            <a:pPr marL="0" marR="0" lvl="0" indent="0" defTabSz="914400" eaLnBrk="1" fontAlgn="auto" latinLnBrk="0" hangingPunct="1">
              <a:lnSpc>
                <a:spcPct val="2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-0.2</a:t>
            </a:r>
          </a:p>
          <a:p>
            <a:pPr marL="0" marR="0" lvl="0" indent="0" defTabSz="914400" eaLnBrk="1" fontAlgn="auto" latinLnBrk="0" hangingPunct="1">
              <a:lnSpc>
                <a:spcPct val="2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-0.4</a:t>
            </a:r>
          </a:p>
          <a:p>
            <a:pPr marL="0" marR="0" lvl="0" indent="0" defTabSz="914400" eaLnBrk="1" fontAlgn="auto" latinLnBrk="0" hangingPunct="1">
              <a:lnSpc>
                <a:spcPct val="2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-0.6</a:t>
            </a:r>
          </a:p>
          <a:p>
            <a:pPr marL="0" marR="0" lvl="0" indent="0" defTabSz="914400" eaLnBrk="1" fontAlgn="auto" latinLnBrk="0" hangingPunct="1">
              <a:lnSpc>
                <a:spcPct val="2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-0.8</a:t>
            </a:r>
          </a:p>
          <a:p>
            <a:pPr marL="0" marR="0" lvl="0" indent="0" defTabSz="914400" eaLnBrk="1" fontAlgn="auto" latinLnBrk="0" hangingPunct="1">
              <a:lnSpc>
                <a:spcPct val="2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-1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2411283" y="2548248"/>
            <a:ext cx="166799" cy="813564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1879494" y="2976447"/>
            <a:ext cx="144313" cy="381544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0212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18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-190492" y="1022542"/>
            <a:ext cx="9511143" cy="38692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412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명 시험관 가운데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31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명 시험관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(7.5%)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의 합격률이 정상범위를 벗어남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24703" y="5670384"/>
            <a:ext cx="9093402" cy="697365"/>
          </a:xfrm>
          <a:prstGeom prst="roundRect">
            <a:avLst>
              <a:gd name="adj" fmla="val 1887"/>
            </a:avLst>
          </a:prstGeom>
          <a:solidFill>
            <a:srgbClr val="EEECE1"/>
          </a:solidFill>
          <a:ln w="635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4" name="AutoShape 70"/>
          <p:cNvSpPr>
            <a:spLocks noChangeArrowheads="1"/>
          </p:cNvSpPr>
          <p:nvPr/>
        </p:nvSpPr>
        <p:spPr bwMode="auto">
          <a:xfrm>
            <a:off x="24702" y="1641513"/>
            <a:ext cx="9093402" cy="393406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0" y="5809128"/>
            <a:ext cx="282441" cy="342722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670569" y="5853531"/>
            <a:ext cx="82676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1,2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종보통 전체시험관 합격률 시험장별 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BOX PLOT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분석 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전체 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412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명 도로주행 시험관 가운데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31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명 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(7.5%)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의 시험관은 각각의 시험장 정상범위에서 벗어나는 이상치 보임 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24702" y="1703406"/>
            <a:ext cx="4572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[1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종보통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]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 도로주행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–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시험장별 시험관간 합격률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BOX PLOT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분포</a:t>
            </a:r>
          </a:p>
        </p:txBody>
      </p:sp>
      <p:sp>
        <p:nvSpPr>
          <p:cNvPr id="158" name="TextBox 157"/>
          <p:cNvSpPr txBox="1"/>
          <p:nvPr/>
        </p:nvSpPr>
        <p:spPr>
          <a:xfrm rot="18900763">
            <a:off x="1227429" y="5087429"/>
            <a:ext cx="4065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서부</a:t>
            </a:r>
          </a:p>
        </p:txBody>
      </p:sp>
      <p:sp>
        <p:nvSpPr>
          <p:cNvPr id="159" name="TextBox 158"/>
          <p:cNvSpPr txBox="1"/>
          <p:nvPr/>
        </p:nvSpPr>
        <p:spPr>
          <a:xfrm rot="18900763">
            <a:off x="1501692" y="5097651"/>
            <a:ext cx="3629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도봉</a:t>
            </a:r>
          </a:p>
        </p:txBody>
      </p:sp>
      <p:sp>
        <p:nvSpPr>
          <p:cNvPr id="160" name="TextBox 159"/>
          <p:cNvSpPr txBox="1"/>
          <p:nvPr/>
        </p:nvSpPr>
        <p:spPr>
          <a:xfrm rot="18900763">
            <a:off x="1758968" y="5095061"/>
            <a:ext cx="3702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강남</a:t>
            </a:r>
          </a:p>
        </p:txBody>
      </p:sp>
      <p:sp>
        <p:nvSpPr>
          <p:cNvPr id="161" name="TextBox 160"/>
          <p:cNvSpPr txBox="1"/>
          <p:nvPr/>
        </p:nvSpPr>
        <p:spPr>
          <a:xfrm rot="18900763">
            <a:off x="2021759" y="5099275"/>
            <a:ext cx="3766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강서</a:t>
            </a:r>
          </a:p>
        </p:txBody>
      </p:sp>
      <p:sp>
        <p:nvSpPr>
          <p:cNvPr id="162" name="TextBox 161"/>
          <p:cNvSpPr txBox="1"/>
          <p:nvPr/>
        </p:nvSpPr>
        <p:spPr>
          <a:xfrm rot="18900763">
            <a:off x="2140344" y="5156798"/>
            <a:ext cx="5441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부산북부</a:t>
            </a:r>
          </a:p>
        </p:txBody>
      </p:sp>
      <p:sp>
        <p:nvSpPr>
          <p:cNvPr id="163" name="TextBox 162"/>
          <p:cNvSpPr txBox="1"/>
          <p:nvPr/>
        </p:nvSpPr>
        <p:spPr>
          <a:xfrm rot="18900763">
            <a:off x="2553333" y="5095494"/>
            <a:ext cx="3726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인천</a:t>
            </a:r>
          </a:p>
        </p:txBody>
      </p:sp>
      <p:sp>
        <p:nvSpPr>
          <p:cNvPr id="164" name="TextBox 163"/>
          <p:cNvSpPr txBox="1"/>
          <p:nvPr/>
        </p:nvSpPr>
        <p:spPr>
          <a:xfrm rot="18900763">
            <a:off x="2814258" y="5096475"/>
            <a:ext cx="3837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춘천</a:t>
            </a:r>
          </a:p>
        </p:txBody>
      </p:sp>
      <p:sp>
        <p:nvSpPr>
          <p:cNvPr id="165" name="TextBox 164"/>
          <p:cNvSpPr txBox="1"/>
          <p:nvPr/>
        </p:nvSpPr>
        <p:spPr>
          <a:xfrm rot="18900763">
            <a:off x="3083668" y="5094985"/>
            <a:ext cx="3732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청주</a:t>
            </a:r>
          </a:p>
        </p:txBody>
      </p:sp>
      <p:sp>
        <p:nvSpPr>
          <p:cNvPr id="166" name="TextBox 165"/>
          <p:cNvSpPr txBox="1"/>
          <p:nvPr/>
        </p:nvSpPr>
        <p:spPr>
          <a:xfrm rot="18900763">
            <a:off x="3820669" y="4957498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전남</a:t>
            </a:r>
          </a:p>
        </p:txBody>
      </p:sp>
      <p:sp>
        <p:nvSpPr>
          <p:cNvPr id="167" name="TextBox 166"/>
          <p:cNvSpPr txBox="1"/>
          <p:nvPr/>
        </p:nvSpPr>
        <p:spPr>
          <a:xfrm rot="18900763">
            <a:off x="4079868" y="4957497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문경</a:t>
            </a:r>
          </a:p>
        </p:txBody>
      </p:sp>
      <p:sp>
        <p:nvSpPr>
          <p:cNvPr id="168" name="TextBox 167"/>
          <p:cNvSpPr txBox="1"/>
          <p:nvPr/>
        </p:nvSpPr>
        <p:spPr>
          <a:xfrm rot="18900763">
            <a:off x="5942572" y="5224031"/>
            <a:ext cx="710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부산남부</a:t>
            </a:r>
          </a:p>
        </p:txBody>
      </p:sp>
      <p:sp>
        <p:nvSpPr>
          <p:cNvPr id="169" name="TextBox 168"/>
          <p:cNvSpPr txBox="1"/>
          <p:nvPr/>
        </p:nvSpPr>
        <p:spPr>
          <a:xfrm rot="18900763">
            <a:off x="4341570" y="4960412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마산</a:t>
            </a:r>
          </a:p>
        </p:txBody>
      </p:sp>
      <p:sp>
        <p:nvSpPr>
          <p:cNvPr id="170" name="TextBox 169"/>
          <p:cNvSpPr txBox="1"/>
          <p:nvPr/>
        </p:nvSpPr>
        <p:spPr>
          <a:xfrm rot="18900763">
            <a:off x="4607488" y="4955211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제주</a:t>
            </a:r>
          </a:p>
        </p:txBody>
      </p:sp>
      <p:sp>
        <p:nvSpPr>
          <p:cNvPr id="171" name="TextBox 170"/>
          <p:cNvSpPr txBox="1"/>
          <p:nvPr/>
        </p:nvSpPr>
        <p:spPr>
          <a:xfrm rot="18900763">
            <a:off x="4866689" y="4955210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대구</a:t>
            </a:r>
          </a:p>
        </p:txBody>
      </p:sp>
      <p:sp>
        <p:nvSpPr>
          <p:cNvPr id="172" name="TextBox 171"/>
          <p:cNvSpPr txBox="1"/>
          <p:nvPr/>
        </p:nvSpPr>
        <p:spPr>
          <a:xfrm rot="18900763">
            <a:off x="5130422" y="4961700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용인</a:t>
            </a:r>
          </a:p>
        </p:txBody>
      </p:sp>
      <p:sp>
        <p:nvSpPr>
          <p:cNvPr id="173" name="TextBox 172"/>
          <p:cNvSpPr txBox="1"/>
          <p:nvPr/>
        </p:nvSpPr>
        <p:spPr>
          <a:xfrm rot="18900763">
            <a:off x="5648822" y="4956498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안산</a:t>
            </a:r>
          </a:p>
        </p:txBody>
      </p:sp>
      <p:sp>
        <p:nvSpPr>
          <p:cNvPr id="174" name="TextBox 173"/>
          <p:cNvSpPr txBox="1"/>
          <p:nvPr/>
        </p:nvSpPr>
        <p:spPr>
          <a:xfrm rot="18900763">
            <a:off x="5910525" y="4961410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강릉</a:t>
            </a:r>
          </a:p>
        </p:txBody>
      </p:sp>
      <p:sp>
        <p:nvSpPr>
          <p:cNvPr id="175" name="TextBox 174"/>
          <p:cNvSpPr txBox="1"/>
          <p:nvPr/>
        </p:nvSpPr>
        <p:spPr>
          <a:xfrm rot="18900763">
            <a:off x="6446447" y="4955211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포항</a:t>
            </a:r>
          </a:p>
        </p:txBody>
      </p:sp>
      <p:sp>
        <p:nvSpPr>
          <p:cNvPr id="176" name="TextBox 175"/>
          <p:cNvSpPr txBox="1"/>
          <p:nvPr/>
        </p:nvSpPr>
        <p:spPr>
          <a:xfrm rot="18900763">
            <a:off x="6698927" y="4955210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충주</a:t>
            </a:r>
          </a:p>
        </p:txBody>
      </p:sp>
      <p:sp>
        <p:nvSpPr>
          <p:cNvPr id="177" name="TextBox 176"/>
          <p:cNvSpPr txBox="1"/>
          <p:nvPr/>
        </p:nvSpPr>
        <p:spPr>
          <a:xfrm rot="18900763">
            <a:off x="6962663" y="4961700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예산</a:t>
            </a:r>
          </a:p>
        </p:txBody>
      </p:sp>
      <p:sp>
        <p:nvSpPr>
          <p:cNvPr id="178" name="TextBox 177"/>
          <p:cNvSpPr txBox="1"/>
          <p:nvPr/>
        </p:nvSpPr>
        <p:spPr>
          <a:xfrm rot="18900763">
            <a:off x="7228580" y="4956499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울산</a:t>
            </a:r>
          </a:p>
        </p:txBody>
      </p:sp>
      <p:sp>
        <p:nvSpPr>
          <p:cNvPr id="179" name="TextBox 178"/>
          <p:cNvSpPr txBox="1"/>
          <p:nvPr/>
        </p:nvSpPr>
        <p:spPr>
          <a:xfrm rot="18900763">
            <a:off x="7481060" y="4956498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원주</a:t>
            </a:r>
          </a:p>
        </p:txBody>
      </p:sp>
      <p:sp>
        <p:nvSpPr>
          <p:cNvPr id="180" name="TextBox 179"/>
          <p:cNvSpPr txBox="1"/>
          <p:nvPr/>
        </p:nvSpPr>
        <p:spPr>
          <a:xfrm rot="18900763">
            <a:off x="7756200" y="4961410"/>
            <a:ext cx="765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태백</a:t>
            </a:r>
          </a:p>
        </p:txBody>
      </p:sp>
      <p:sp>
        <p:nvSpPr>
          <p:cNvPr id="181" name="TextBox 180"/>
          <p:cNvSpPr txBox="1"/>
          <p:nvPr/>
        </p:nvSpPr>
        <p:spPr>
          <a:xfrm rot="18900763">
            <a:off x="5165323" y="5232420"/>
            <a:ext cx="710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의정부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38953" y="1778137"/>
            <a:ext cx="367594" cy="338554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6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100</a:t>
            </a:r>
          </a:p>
          <a:p>
            <a:pPr marL="0" marR="0" lvl="0" indent="0" algn="r" defTabSz="914400" eaLnBrk="1" fontAlgn="auto" latinLnBrk="0" hangingPunct="1">
              <a:lnSpc>
                <a:spcPct val="6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75</a:t>
            </a:r>
          </a:p>
          <a:p>
            <a:pPr marL="0" marR="0" lvl="0" indent="0" algn="r" defTabSz="914400" eaLnBrk="1" fontAlgn="auto" latinLnBrk="0" hangingPunct="1">
              <a:lnSpc>
                <a:spcPct val="6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50</a:t>
            </a:r>
          </a:p>
          <a:p>
            <a:pPr marL="0" marR="0" lvl="0" indent="0" algn="r" defTabSz="914400" eaLnBrk="1" fontAlgn="auto" latinLnBrk="0" hangingPunct="1">
              <a:lnSpc>
                <a:spcPct val="6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25</a:t>
            </a:r>
          </a:p>
          <a:p>
            <a:pPr marL="0" marR="0" lvl="0" indent="0" algn="r" defTabSz="914400" eaLnBrk="1" fontAlgn="auto" latinLnBrk="0" hangingPunct="1">
              <a:lnSpc>
                <a:spcPct val="6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0</a:t>
            </a:r>
            <a:endParaRPr kumimoji="0" lang="ko-KR" altLang="en-US" sz="7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01420" y="5046496"/>
            <a:ext cx="5068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시험장</a:t>
            </a: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]</a:t>
            </a:r>
            <a:endParaRPr kumimoji="0" lang="ko-KR" altLang="en-US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497430" y="2032747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합격률</a:t>
            </a: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/ </a:t>
            </a: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단위</a:t>
            </a: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 %]</a:t>
            </a:r>
            <a:endParaRPr kumimoji="0" lang="ko-KR" altLang="en-US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6900948" y="2567031"/>
            <a:ext cx="621499" cy="194457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합격률</a:t>
            </a: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평균</a:t>
            </a:r>
          </a:p>
        </p:txBody>
      </p:sp>
      <p:cxnSp>
        <p:nvCxnSpPr>
          <p:cNvPr id="186" name="꺾인 연결선 185"/>
          <p:cNvCxnSpPr>
            <a:endCxn id="185" idx="1"/>
          </p:cNvCxnSpPr>
          <p:nvPr/>
        </p:nvCxnSpPr>
        <p:spPr>
          <a:xfrm rot="5400000" flipH="1" flipV="1">
            <a:off x="6084898" y="2875107"/>
            <a:ext cx="1026896" cy="605203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ysDot"/>
            <a:tailEnd type="triangle" w="med" len="sm"/>
          </a:ln>
          <a:effectLst/>
        </p:spPr>
      </p:cxnSp>
      <p:pic>
        <p:nvPicPr>
          <p:cNvPr id="187" name="그림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360" y="2093392"/>
            <a:ext cx="6911567" cy="2953103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 rot="18900763">
            <a:off x="3336080" y="5094977"/>
            <a:ext cx="3732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대전</a:t>
            </a:r>
          </a:p>
        </p:txBody>
      </p:sp>
      <p:sp>
        <p:nvSpPr>
          <p:cNvPr id="189" name="TextBox 188"/>
          <p:cNvSpPr txBox="1"/>
          <p:nvPr/>
        </p:nvSpPr>
        <p:spPr>
          <a:xfrm rot="18900763">
            <a:off x="3607538" y="5094975"/>
            <a:ext cx="3732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전북</a:t>
            </a:r>
            <a:endParaRPr kumimoji="0" lang="ko-KR" altLang="en-US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248937" y="2300041"/>
            <a:ext cx="1190821" cy="194457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시험장별 합격률</a:t>
            </a: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평균</a:t>
            </a:r>
          </a:p>
        </p:txBody>
      </p:sp>
      <p:cxnSp>
        <p:nvCxnSpPr>
          <p:cNvPr id="191" name="꺾인 연결선 190"/>
          <p:cNvCxnSpPr>
            <a:endCxn id="190" idx="1"/>
          </p:cNvCxnSpPr>
          <p:nvPr/>
        </p:nvCxnSpPr>
        <p:spPr>
          <a:xfrm rot="5400000" flipH="1" flipV="1">
            <a:off x="3685628" y="2649792"/>
            <a:ext cx="815831" cy="310788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ysDot"/>
            <a:tailEnd type="triangle" w="med" len="sm"/>
          </a:ln>
          <a:effectLst/>
        </p:spPr>
      </p:cxnSp>
      <p:cxnSp>
        <p:nvCxnSpPr>
          <p:cNvPr id="192" name="직선 연결선 191"/>
          <p:cNvCxnSpPr/>
          <p:nvPr/>
        </p:nvCxnSpPr>
        <p:spPr>
          <a:xfrm>
            <a:off x="1306547" y="3424167"/>
            <a:ext cx="6859380" cy="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</p:cxnSp>
      <p:sp>
        <p:nvSpPr>
          <p:cNvPr id="193" name="직사각형 192"/>
          <p:cNvSpPr/>
          <p:nvPr/>
        </p:nvSpPr>
        <p:spPr>
          <a:xfrm>
            <a:off x="2400639" y="2517158"/>
            <a:ext cx="1190821" cy="28802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전체 합격률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평균 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(54.8%)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94" name="꺾인 연결선 193"/>
          <p:cNvCxnSpPr>
            <a:endCxn id="193" idx="1"/>
          </p:cNvCxnSpPr>
          <p:nvPr/>
        </p:nvCxnSpPr>
        <p:spPr>
          <a:xfrm rot="5400000" flipH="1" flipV="1">
            <a:off x="1860721" y="2890304"/>
            <a:ext cx="769049" cy="310787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ysDot"/>
            <a:tailEnd type="triangle" w="med" len="sm"/>
          </a:ln>
          <a:effectLst/>
        </p:spPr>
      </p:cxnSp>
    </p:spTree>
    <p:extLst>
      <p:ext uri="{BB962C8B-B14F-4D97-AF65-F5344CB8AC3E}">
        <p14:creationId xmlns:p14="http://schemas.microsoft.com/office/powerpoint/2010/main" val="6888573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19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3" name="AutoShape 70"/>
          <p:cNvSpPr>
            <a:spLocks noChangeArrowheads="1"/>
          </p:cNvSpPr>
          <p:nvPr/>
        </p:nvSpPr>
        <p:spPr bwMode="auto">
          <a:xfrm>
            <a:off x="21516" y="1641513"/>
            <a:ext cx="9093402" cy="393406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-193678" y="915862"/>
            <a:ext cx="9511143" cy="69470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도로주행 전체시험관 가운데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33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명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(11.4%)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시험관이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합격률 편차가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정상범위를 벗어남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1517" y="5670384"/>
            <a:ext cx="9093402" cy="771605"/>
          </a:xfrm>
          <a:prstGeom prst="roundRect">
            <a:avLst>
              <a:gd name="adj" fmla="val 1887"/>
            </a:avLst>
          </a:prstGeom>
          <a:solidFill>
            <a:srgbClr val="EEECE1"/>
          </a:solidFill>
          <a:ln w="635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54" y="5809128"/>
            <a:ext cx="282441" cy="34272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1516" y="1703406"/>
            <a:ext cx="4572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[1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종보통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]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시험관별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년 합격률 간 표준편차 분포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7383" y="5853531"/>
            <a:ext cx="82676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종보통 전체시험관 합격률 편차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분석 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전체 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종보통 도로주행 시험관들의 합격률 표준편차를 분석한 결과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33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명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(11.4%)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의 시험관은 </a:t>
            </a:r>
            <a:r>
              <a:rPr kumimoji="0" lang="ko-KR" alt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임계치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상한선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(0.095)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보다 높은 이상치를 보임</a:t>
            </a: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1983698"/>
            <a:ext cx="877887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4905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tIns="144000" bIns="72000">
            <a:normAutofit/>
          </a:bodyPr>
          <a:lstStyle/>
          <a:p>
            <a:pPr>
              <a:lnSpc>
                <a:spcPts val="1800"/>
              </a:lnSpc>
            </a:pPr>
            <a:r>
              <a:rPr lang="ko-KR" altLang="en-US" b="1" dirty="0" smtClean="0"/>
              <a:t>사업개</a:t>
            </a:r>
            <a:r>
              <a:rPr lang="ko-KR" altLang="en-US" b="1" dirty="0"/>
              <a:t>요</a:t>
            </a:r>
            <a:endParaRPr lang="ko-KR" altLang="en-US" sz="18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r>
              <a:rPr lang="ko-KR" altLang="en-US" smtClean="0"/>
              <a:t>년도 빅데이터 플래그십</a:t>
            </a:r>
            <a:endParaRPr lang="ko-KR" altLang="en-US" dirty="0"/>
          </a:p>
        </p:txBody>
      </p:sp>
      <p:sp>
        <p:nvSpPr>
          <p:cNvPr id="28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48330" y="6520355"/>
            <a:ext cx="2133600" cy="365125"/>
          </a:xfrm>
        </p:spPr>
        <p:txBody>
          <a:bodyPr/>
          <a:lstStyle/>
          <a:p>
            <a:fld id="{30775A1A-91FD-41EB-90C5-020A738C7BFD}" type="slidenum">
              <a:rPr lang="en-US" altLang="ko-KR" smtClean="0"/>
              <a:pPr/>
              <a:t>2</a:t>
            </a:fld>
            <a:endParaRPr 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5420" y="4495114"/>
            <a:ext cx="8317898" cy="20766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8479" y="923210"/>
            <a:ext cx="84970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94" indent="-406394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b="1" dirty="0" smtClean="0">
                <a:latin typeface="+mn-ea"/>
              </a:rPr>
              <a:t>과 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ko-KR" sz="1600" b="1" dirty="0" smtClean="0">
                <a:latin typeface="+mn-ea"/>
              </a:rPr>
              <a:t>제 명</a:t>
            </a:r>
            <a:r>
              <a:rPr lang="en-US" altLang="ko-KR" sz="1600" b="1" dirty="0" smtClean="0">
                <a:latin typeface="+mn-ea"/>
              </a:rPr>
              <a:t> : </a:t>
            </a:r>
            <a:r>
              <a:rPr lang="ko-KR" altLang="en-US" sz="1600" b="1" dirty="0">
                <a:latin typeface="+mn-ea"/>
              </a:rPr>
              <a:t>최신 </a:t>
            </a:r>
            <a:r>
              <a:rPr lang="ko-KR" altLang="en-US" sz="1600" b="1" dirty="0" err="1">
                <a:latin typeface="+mn-ea"/>
              </a:rPr>
              <a:t>빅데이터</a:t>
            </a:r>
            <a:r>
              <a:rPr lang="ko-KR" altLang="en-US" sz="1600" b="1" dirty="0">
                <a:latin typeface="+mn-ea"/>
              </a:rPr>
              <a:t> 분석 기법을 활용한 교통사고위험예측서비스 </a:t>
            </a:r>
            <a:r>
              <a:rPr lang="ko-KR" altLang="en-US" sz="1600" b="1" dirty="0" smtClean="0">
                <a:latin typeface="+mn-ea"/>
              </a:rPr>
              <a:t>개발</a:t>
            </a:r>
            <a:endParaRPr lang="en-US" altLang="ko-KR" sz="1600" b="1" dirty="0" smtClean="0">
              <a:latin typeface="+mn-ea"/>
            </a:endParaRPr>
          </a:p>
          <a:p>
            <a:pPr marL="406394" indent="-406394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n-ea"/>
              </a:rPr>
              <a:t>수행기관 </a:t>
            </a:r>
            <a:r>
              <a:rPr lang="en-US" altLang="ko-KR" sz="1600" b="1" dirty="0" smtClean="0">
                <a:latin typeface="+mn-ea"/>
              </a:rPr>
              <a:t>: </a:t>
            </a:r>
            <a:r>
              <a:rPr lang="ko-KR" altLang="en-US" sz="1600" b="1" dirty="0" smtClean="0">
                <a:latin typeface="+mn-ea"/>
              </a:rPr>
              <a:t>도로교통공단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엔텔스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고려대학교 </a:t>
            </a:r>
            <a:r>
              <a:rPr lang="ko-KR" altLang="en-US" sz="1600" b="1" dirty="0" err="1" smtClean="0">
                <a:latin typeface="+mn-ea"/>
              </a:rPr>
              <a:t>산학협력단</a:t>
            </a:r>
            <a:endParaRPr lang="ko-KR" altLang="ko-KR" sz="1600" b="1" dirty="0" smtClean="0">
              <a:latin typeface="+mn-ea"/>
            </a:endParaRPr>
          </a:p>
          <a:p>
            <a:pPr marL="406394" indent="-406394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b="1" dirty="0" smtClean="0">
                <a:latin typeface="+mn-ea"/>
              </a:rPr>
              <a:t>수행기간</a:t>
            </a:r>
            <a:r>
              <a:rPr lang="en-US" altLang="ko-KR" sz="1600" b="1" dirty="0" smtClean="0">
                <a:latin typeface="+mn-ea"/>
              </a:rPr>
              <a:t> : 2017</a:t>
            </a:r>
            <a:r>
              <a:rPr lang="ko-KR" altLang="ko-KR" sz="1600" b="1" dirty="0" smtClean="0">
                <a:latin typeface="+mn-ea"/>
              </a:rPr>
              <a:t>년</a:t>
            </a:r>
            <a:r>
              <a:rPr lang="en-US" altLang="ko-KR" sz="1600" b="1" dirty="0" smtClean="0">
                <a:latin typeface="+mn-ea"/>
              </a:rPr>
              <a:t> 6</a:t>
            </a:r>
            <a:r>
              <a:rPr lang="ko-KR" altLang="ko-KR" sz="1600" b="1" dirty="0" smtClean="0">
                <a:latin typeface="+mn-ea"/>
              </a:rPr>
              <a:t>월</a:t>
            </a:r>
            <a:r>
              <a:rPr lang="en-US" altLang="ko-KR" sz="1600" b="1" dirty="0" smtClean="0">
                <a:latin typeface="+mn-ea"/>
              </a:rPr>
              <a:t> ~ 2017</a:t>
            </a:r>
            <a:r>
              <a:rPr lang="ko-KR" altLang="ko-KR" sz="1600" b="1" dirty="0" smtClean="0">
                <a:latin typeface="+mn-ea"/>
              </a:rPr>
              <a:t>년 </a:t>
            </a:r>
            <a:r>
              <a:rPr lang="en-US" altLang="ko-KR" sz="1600" b="1" dirty="0" smtClean="0">
                <a:latin typeface="+mn-ea"/>
              </a:rPr>
              <a:t>12</a:t>
            </a:r>
            <a:r>
              <a:rPr lang="ko-KR" altLang="ko-KR" sz="1600" b="1" dirty="0" smtClean="0">
                <a:latin typeface="+mn-ea"/>
              </a:rPr>
              <a:t>월</a:t>
            </a:r>
            <a:r>
              <a:rPr lang="en-US" altLang="ko-KR" sz="1600" b="1" dirty="0" smtClean="0">
                <a:latin typeface="+mn-ea"/>
              </a:rPr>
              <a:t> (6</a:t>
            </a:r>
            <a:r>
              <a:rPr lang="ko-KR" altLang="ko-KR" sz="1600" b="1" dirty="0" smtClean="0">
                <a:latin typeface="+mn-ea"/>
              </a:rPr>
              <a:t>개월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ko-KR" sz="1600" b="1" dirty="0">
              <a:latin typeface="+mn-ea"/>
            </a:endParaRPr>
          </a:p>
          <a:p>
            <a:pPr marL="406394" indent="-406394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b="1" dirty="0" smtClean="0">
                <a:latin typeface="+mn-ea"/>
              </a:rPr>
              <a:t>수행내용</a:t>
            </a:r>
            <a:endParaRPr lang="ko-KR" altLang="ko-KR" sz="1600" b="1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93447" y="2832142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prstClr val="black"/>
                </a:solidFill>
                <a:latin typeface="+mn-ea"/>
              </a:rPr>
              <a:t>내외부데이터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 수집</a:t>
            </a: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prstClr val="black"/>
                </a:solidFill>
                <a:latin typeface="+mn-ea"/>
              </a:rPr>
              <a:t>내외부데이터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 연계 상관 분석</a:t>
            </a: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교통사고 위험예측 유의변수 후보군 정의</a:t>
            </a:r>
          </a:p>
        </p:txBody>
      </p:sp>
      <p:sp>
        <p:nvSpPr>
          <p:cNvPr id="32" name="양쪽 모서리가 둥근 사각형 31"/>
          <p:cNvSpPr/>
          <p:nvPr/>
        </p:nvSpPr>
        <p:spPr>
          <a:xfrm>
            <a:off x="3193447" y="2492870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82073" algn="ctr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  <a:sym typeface="Monotype Sorts"/>
              </a:rPr>
              <a:t>대상데이터 수집 및 연계분석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001837" y="2832142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교통사고 위험예측 유의변수 선정</a:t>
            </a: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최신 </a:t>
            </a:r>
            <a:r>
              <a:rPr lang="ko-KR" altLang="en-US" sz="900" dirty="0" err="1">
                <a:solidFill>
                  <a:prstClr val="black"/>
                </a:solidFill>
                <a:latin typeface="+mn-ea"/>
              </a:rPr>
              <a:t>딥러닝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 알고리즘 적용한 정확도 개선</a:t>
            </a: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분산병렬 분석 시스템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구현</a:t>
            </a: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6001837" y="2492870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100" b="1" dirty="0" smtClean="0">
                <a:solidFill>
                  <a:prstClr val="white"/>
                </a:solidFill>
                <a:latin typeface="+mn-ea"/>
                <a:sym typeface="Monotype Sorts"/>
              </a:rPr>
              <a:t>교통사고 위험예측 정확도개선</a:t>
            </a:r>
            <a:endParaRPr lang="ko-KR" altLang="en-US" sz="1100" b="1" dirty="0">
              <a:solidFill>
                <a:prstClr val="white"/>
              </a:solidFill>
              <a:latin typeface="+mn-ea"/>
              <a:sym typeface="Monotype Sort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7616" y="3836633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TBN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한국교통방송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예측정보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제공</a:t>
            </a: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K-ICT 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빅데이터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센터 연계</a:t>
            </a: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K-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교통빅데이터센터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신설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/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운영</a:t>
            </a: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397616" y="3492900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rgbClr val="22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100" b="1" dirty="0" smtClean="0">
                <a:solidFill>
                  <a:prstClr val="white"/>
                </a:solidFill>
                <a:latin typeface="+mn-ea"/>
                <a:sym typeface="Monotype Sorts"/>
              </a:rPr>
              <a:t>분석 데이터 </a:t>
            </a:r>
            <a:r>
              <a:rPr lang="ko-KR" altLang="en-US" sz="1100" b="1" dirty="0">
                <a:solidFill>
                  <a:prstClr val="white"/>
                </a:solidFill>
                <a:latin typeface="+mn-ea"/>
                <a:sym typeface="Monotype Sorts"/>
              </a:rPr>
              <a:t>개방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001616" y="3830707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교통안전지도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서비스 제공 </a:t>
            </a: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위험지역 교육자료활용</a:t>
            </a: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교통 안전 시설물 개선과제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및 개선 추진</a:t>
            </a: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6001616" y="3486974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rgbClr val="22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100" b="1" dirty="0" err="1">
                <a:solidFill>
                  <a:prstClr val="white"/>
                </a:solidFill>
                <a:latin typeface="+mn-ea"/>
                <a:sym typeface="Monotype Sorts"/>
              </a:rPr>
              <a:t>서비스층</a:t>
            </a:r>
            <a:r>
              <a:rPr lang="ko-KR" altLang="en-US" sz="1100" b="1" dirty="0">
                <a:solidFill>
                  <a:prstClr val="white"/>
                </a:solidFill>
                <a:latin typeface="+mn-ea"/>
                <a:sym typeface="Monotype Sorts"/>
              </a:rPr>
              <a:t> 다변화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95420" y="2828926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공단 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빅데이터플랫폼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기반 개발 프레임워크 구성</a:t>
            </a: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연계 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확장성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고려한 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빅데이터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플랫폼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통합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구축</a:t>
            </a: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395420" y="2498280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100" b="1" dirty="0" err="1" smtClean="0">
                <a:solidFill>
                  <a:prstClr val="white"/>
                </a:solidFill>
                <a:latin typeface="+mn-ea"/>
                <a:sym typeface="Monotype Sorts"/>
              </a:rPr>
              <a:t>빅데이터플랫폼</a:t>
            </a:r>
            <a:r>
              <a:rPr lang="ko-KR" altLang="en-US" sz="1100" b="1" dirty="0" smtClean="0">
                <a:solidFill>
                  <a:prstClr val="white"/>
                </a:solidFill>
                <a:latin typeface="+mn-ea"/>
                <a:sym typeface="Monotype Sorts"/>
              </a:rPr>
              <a:t> 통합</a:t>
            </a:r>
            <a:endParaRPr lang="ko-KR" altLang="en-US" sz="1100" b="1" dirty="0">
              <a:solidFill>
                <a:prstClr val="white"/>
              </a:solidFill>
              <a:latin typeface="+mn-ea"/>
              <a:sym typeface="Monotype Sort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95482" y="3830707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대구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부산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포함 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4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대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도시 서비스 지역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확대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인천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smtClean="0">
                <a:solidFill>
                  <a:prstClr val="black"/>
                </a:solidFill>
                <a:latin typeface="+mn-ea"/>
              </a:rPr>
              <a:t>광주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제주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강원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)</a:t>
            </a: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대국민 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체감형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교통안전 서비스를 통한 교통사고 안전체계 마련</a:t>
            </a: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195482" y="3486974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rgbClr val="22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100" b="1" dirty="0" smtClean="0">
                <a:solidFill>
                  <a:prstClr val="white"/>
                </a:solidFill>
                <a:latin typeface="+mn-ea"/>
                <a:sym typeface="Monotype Sorts"/>
              </a:rPr>
              <a:t>서비스 확대</a:t>
            </a:r>
            <a:endParaRPr lang="ko-KR" altLang="en-US" sz="1100" b="1" dirty="0">
              <a:solidFill>
                <a:prstClr val="white"/>
              </a:solidFill>
              <a:latin typeface="+mn-ea"/>
              <a:sym typeface="Monotype Sorts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50" y="4593002"/>
            <a:ext cx="936130" cy="1876403"/>
          </a:xfrm>
          <a:prstGeom prst="rect">
            <a:avLst/>
          </a:prstGeom>
        </p:spPr>
      </p:pic>
      <p:pic>
        <p:nvPicPr>
          <p:cNvPr id="44" name="Picture 2" descr="C:\Users\강세환\Desktop\temp\ar.png"/>
          <p:cNvPicPr preferRelativeResize="0"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 flipV="1">
            <a:off x="1547580" y="5038634"/>
            <a:ext cx="487224" cy="1060250"/>
          </a:xfrm>
          <a:prstGeom prst="rect">
            <a:avLst/>
          </a:prstGeom>
          <a:noFill/>
        </p:spPr>
      </p:pic>
      <p:pic>
        <p:nvPicPr>
          <p:cNvPr id="45" name="Picture 2" descr="C:\Users\강세환\Desktop\temp\ar.png"/>
          <p:cNvPicPr preferRelativeResize="0"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 flipV="1">
            <a:off x="6245076" y="5001078"/>
            <a:ext cx="487224" cy="1060250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637" y="4593002"/>
            <a:ext cx="3983381" cy="187640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330" y="4593002"/>
            <a:ext cx="1557456" cy="18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7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20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3" name="AutoShape 70"/>
          <p:cNvSpPr>
            <a:spLocks noChangeArrowheads="1"/>
          </p:cNvSpPr>
          <p:nvPr/>
        </p:nvSpPr>
        <p:spPr bwMode="auto">
          <a:xfrm>
            <a:off x="4646922" y="1641513"/>
            <a:ext cx="4476756" cy="333811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44" name="AutoShape 70"/>
          <p:cNvSpPr>
            <a:spLocks noChangeArrowheads="1"/>
          </p:cNvSpPr>
          <p:nvPr/>
        </p:nvSpPr>
        <p:spPr bwMode="auto">
          <a:xfrm>
            <a:off x="30276" y="1641513"/>
            <a:ext cx="4476756" cy="333811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62" y="2114621"/>
            <a:ext cx="3331936" cy="2575442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30277" y="5139074"/>
            <a:ext cx="9093402" cy="1228675"/>
          </a:xfrm>
          <a:prstGeom prst="roundRect">
            <a:avLst>
              <a:gd name="adj" fmla="val 1887"/>
            </a:avLst>
          </a:prstGeom>
          <a:solidFill>
            <a:srgbClr val="EEECE1"/>
          </a:solidFill>
          <a:ln w="635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4762" y="5313166"/>
            <a:ext cx="826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종보통 도로주행 응시교시 별 시험관 합격률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BOXPLOT: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도로주행 응시교시가 경과함에 따라 합격률 감소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(60.2%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 54.5%  54.0%  53.0%  48.7%)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14" y="5273669"/>
            <a:ext cx="282441" cy="34272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-108650" y="851821"/>
            <a:ext cx="9511143" cy="29459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14" y="5809128"/>
            <a:ext cx="282441" cy="34272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25785" y="1701832"/>
            <a:ext cx="4223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[1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종보통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]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 도로주행 응시교시 별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시험관 합격률 분포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04316" y="1705856"/>
            <a:ext cx="2944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ko-KR" altLang="en-US" sz="105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4762" y="5832015"/>
            <a:ext cx="8448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교시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vs 5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교시 감점항목비율 비교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: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합격률 차이가 가장 큰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교시와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교시의 도로주행 감점항목별 비율을 비교한 결과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“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출발감점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”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과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진로변경감점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”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항목이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교시 대비 각각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4.7%, 8.2%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높은 것으로 확인 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6186" y="1798501"/>
            <a:ext cx="367594" cy="2615331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7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80</a:t>
            </a:r>
          </a:p>
          <a:p>
            <a:pPr marL="0" marR="0" lvl="0" indent="0" algn="r" defTabSz="914400" eaLnBrk="1" fontAlgn="auto" latinLnBrk="0" hangingPunct="1">
              <a:lnSpc>
                <a:spcPct val="7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60</a:t>
            </a:r>
          </a:p>
          <a:p>
            <a:pPr marL="0" marR="0" lvl="0" indent="0" algn="r" defTabSz="914400" eaLnBrk="1" fontAlgn="auto" latinLnBrk="0" hangingPunct="1">
              <a:lnSpc>
                <a:spcPct val="7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86296" y="2143045"/>
            <a:ext cx="44403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합격률</a:t>
            </a: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(%)</a:t>
            </a:r>
            <a:endParaRPr kumimoji="0" lang="ko-KR" altLang="en-US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771259" y="4695849"/>
            <a:ext cx="3121660" cy="207853"/>
            <a:chOff x="1339768" y="4721249"/>
            <a:chExt cx="2584737" cy="207853"/>
          </a:xfrm>
        </p:grpSpPr>
        <p:sp>
          <p:nvSpPr>
            <p:cNvPr id="57" name="TextBox 56"/>
            <p:cNvSpPr txBox="1"/>
            <p:nvPr/>
          </p:nvSpPr>
          <p:spPr>
            <a:xfrm>
              <a:off x="1339768" y="4721249"/>
              <a:ext cx="47144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1 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교시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73480" y="4725148"/>
              <a:ext cx="47144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2 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교시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401714" y="4721249"/>
              <a:ext cx="47144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3 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교시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24828" y="4729047"/>
              <a:ext cx="47144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4 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교시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453063" y="4725148"/>
              <a:ext cx="47144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5 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교시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803462" y="3437341"/>
            <a:ext cx="3251203" cy="627091"/>
            <a:chOff x="1374591" y="3432261"/>
            <a:chExt cx="2728557" cy="627091"/>
          </a:xfrm>
        </p:grpSpPr>
        <p:sp>
          <p:nvSpPr>
            <p:cNvPr id="70" name="TextBox 69"/>
            <p:cNvSpPr txBox="1"/>
            <p:nvPr/>
          </p:nvSpPr>
          <p:spPr>
            <a:xfrm>
              <a:off x="1374591" y="3432261"/>
              <a:ext cx="57752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µ=60.2%</a:t>
              </a:r>
              <a:endPara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32380" y="3619616"/>
              <a:ext cx="57752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µ=54.5%</a:t>
              </a:r>
              <a:endPara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56721" y="3635172"/>
              <a:ext cx="57752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µ=54.0%</a:t>
              </a:r>
              <a:endPara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988057" y="3711060"/>
              <a:ext cx="57752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µ=53.0%</a:t>
              </a:r>
              <a:endPara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525622" y="3859297"/>
              <a:ext cx="57752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µ=48.7%</a:t>
              </a:r>
              <a:endPara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271255" y="4725718"/>
            <a:ext cx="3590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응시교시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399911" y="1950551"/>
            <a:ext cx="26974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* 2</a:t>
            </a: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년간 응시교시 별 </a:t>
            </a: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50</a:t>
            </a: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명 이상 채점 시험관만 </a:t>
            </a: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Count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52971" y="1701832"/>
            <a:ext cx="4223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[1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종보통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] 1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교시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vs 5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교시 감점항목비율 분포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-108650" y="851821"/>
            <a:ext cx="9511143" cy="69470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도로주행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1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교시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~ 5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교시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경과함에 따라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시험관의 합격률이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11.5%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감소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5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교시는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출발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진로변경 항목의 감점비율이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5-8%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높음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562" y="2041027"/>
            <a:ext cx="4181475" cy="279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949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21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6" name="AutoShape 70"/>
          <p:cNvSpPr>
            <a:spLocks noChangeArrowheads="1"/>
          </p:cNvSpPr>
          <p:nvPr/>
        </p:nvSpPr>
        <p:spPr bwMode="auto">
          <a:xfrm>
            <a:off x="24453" y="1727184"/>
            <a:ext cx="4476756" cy="33381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37" name="AutoShape 70"/>
          <p:cNvSpPr>
            <a:spLocks noChangeArrowheads="1"/>
          </p:cNvSpPr>
          <p:nvPr/>
        </p:nvSpPr>
        <p:spPr bwMode="auto">
          <a:xfrm>
            <a:off x="4641099" y="1727184"/>
            <a:ext cx="4476756" cy="33381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7" y="2327831"/>
            <a:ext cx="8898636" cy="2378964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24454" y="5224745"/>
            <a:ext cx="9093402" cy="1228675"/>
          </a:xfrm>
          <a:prstGeom prst="roundRect">
            <a:avLst>
              <a:gd name="adj" fmla="val 188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8939" y="5398837"/>
            <a:ext cx="8267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남성응시자 연령대별 합격률</a:t>
            </a:r>
            <a:r>
              <a:rPr lang="en-US" altLang="ko-KR" sz="1000" b="1" dirty="0" smtClean="0"/>
              <a:t> : </a:t>
            </a:r>
            <a:r>
              <a:rPr lang="en-US" altLang="ko-KR" sz="1000" dirty="0" smtClean="0"/>
              <a:t> 1</a:t>
            </a:r>
            <a:r>
              <a:rPr lang="ko-KR" altLang="en-US" sz="1000" dirty="0" smtClean="0"/>
              <a:t>종 보통 도로주행과 관련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남성응시자에 대한 평가는 남자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여자 시험관 유사한 것으로 확인</a:t>
            </a:r>
            <a:endParaRPr lang="ko-KR" altLang="en-US" sz="1000" b="1" dirty="0">
              <a:solidFill>
                <a:srgbClr val="C00000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91" y="5359340"/>
            <a:ext cx="282441" cy="34272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-180660" y="937492"/>
            <a:ext cx="9511143" cy="69470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lvl="0" indent="0" latinLnBrk="0">
              <a:defRPr/>
            </a:pPr>
            <a:r>
              <a:rPr lang="ko-KR" altLang="en-US" sz="1600" b="1" dirty="0"/>
              <a:t>도로주행</a:t>
            </a:r>
            <a:r>
              <a:rPr lang="ko-KR" altLang="en-US" sz="1600" b="1" kern="0" dirty="0">
                <a:solidFill>
                  <a:prstClr val="black"/>
                </a:solidFill>
              </a:rPr>
              <a:t> </a:t>
            </a:r>
            <a:r>
              <a:rPr lang="en-US" altLang="ko-KR" sz="2000" b="1" kern="0" dirty="0">
                <a:solidFill>
                  <a:srgbClr val="F79646">
                    <a:lumMod val="75000"/>
                  </a:srgbClr>
                </a:solidFill>
              </a:rPr>
              <a:t>30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대 여성응시자 </a:t>
            </a:r>
            <a:r>
              <a:rPr lang="ko-KR" altLang="en-US" sz="1600" b="1" dirty="0"/>
              <a:t>에 대한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남자시험관 합격률</a:t>
            </a:r>
            <a:r>
              <a:rPr lang="ko-KR" altLang="en-US" sz="1600" b="1" dirty="0"/>
              <a:t>이</a:t>
            </a:r>
            <a:r>
              <a:rPr lang="en-US" altLang="ko-KR" sz="16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/>
              <a:t>여자시험관보다</a:t>
            </a:r>
            <a:r>
              <a:rPr lang="ko-KR" alt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b="1" kern="0" dirty="0">
                <a:solidFill>
                  <a:srgbClr val="F79646">
                    <a:lumMod val="75000"/>
                  </a:srgbClr>
                </a:solidFill>
              </a:rPr>
              <a:t>10.15%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높음</a:t>
            </a:r>
            <a:endParaRPr lang="en-US" altLang="ko-KR" sz="2000" b="1" kern="0" dirty="0">
              <a:solidFill>
                <a:srgbClr val="F79646">
                  <a:lumMod val="75000"/>
                </a:srgbClr>
              </a:solidFill>
            </a:endParaRPr>
          </a:p>
          <a:p>
            <a:pPr marL="0" lvl="0" indent="0" latinLnBrk="0">
              <a:defRPr/>
            </a:pPr>
            <a:r>
              <a:rPr lang="ko-KR" altLang="en-US" sz="1600" b="1" dirty="0" smtClean="0">
                <a:latin typeface="맑은 고딕"/>
              </a:rPr>
              <a:t>반면에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</a:rPr>
              <a:t> </a:t>
            </a:r>
            <a:r>
              <a:rPr lang="en-US" altLang="ko-KR" sz="2000" b="1" kern="0" dirty="0" smtClean="0">
                <a:solidFill>
                  <a:srgbClr val="F79646">
                    <a:lumMod val="75000"/>
                  </a:srgbClr>
                </a:solidFill>
              </a:rPr>
              <a:t>60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대 여성응시자 </a:t>
            </a:r>
            <a:r>
              <a:rPr lang="ko-KR" altLang="en-US" sz="1600" b="1" dirty="0"/>
              <a:t>에 대한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남자시험관 합격률</a:t>
            </a:r>
            <a:r>
              <a:rPr lang="ko-KR" altLang="en-US" sz="1600" b="1" dirty="0"/>
              <a:t>이 여자시험관 대비 </a:t>
            </a:r>
            <a:r>
              <a:rPr lang="en-US" altLang="ko-KR" sz="2000" b="1" kern="0" dirty="0">
                <a:solidFill>
                  <a:srgbClr val="F79646">
                    <a:lumMod val="75000"/>
                  </a:srgbClr>
                </a:solidFill>
              </a:rPr>
              <a:t>11.9%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낮음</a:t>
            </a:r>
            <a:endParaRPr lang="ko-KR" altLang="en-US" sz="3200" b="1" kern="0" dirty="0">
              <a:solidFill>
                <a:srgbClr val="F79646">
                  <a:lumMod val="75000"/>
                </a:srgbClr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91" y="5894799"/>
            <a:ext cx="282441" cy="34272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49077" y="1888986"/>
            <a:ext cx="2944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남자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여자 시험관 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남성응시자 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합격률</a:t>
            </a:r>
            <a:endParaRPr lang="ko-KR" altLang="en-US" sz="10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094160" y="2676470"/>
            <a:ext cx="515594" cy="16757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4778227" y="1888986"/>
            <a:ext cx="2944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남자</a:t>
            </a:r>
            <a:r>
              <a:rPr lang="en-US" altLang="ko-KR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여자 시험관 </a:t>
            </a:r>
            <a:r>
              <a:rPr lang="en-US" altLang="ko-KR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여성응시자 합격률</a:t>
            </a:r>
            <a:endParaRPr lang="ko-KR" altLang="en-US" sz="10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68939" y="5917686"/>
            <a:ext cx="8448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0700" indent="-1790700"/>
            <a:r>
              <a:rPr lang="ko-KR" altLang="en-US" sz="1000" b="1" dirty="0" smtClean="0"/>
              <a:t>여성응시자 연령대별 합격률</a:t>
            </a:r>
            <a:r>
              <a:rPr lang="en-US" altLang="ko-KR" sz="1000" b="1" dirty="0" smtClean="0"/>
              <a:t> :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여성응시자에 대한 평가는 </a:t>
            </a:r>
            <a:r>
              <a:rPr lang="en-US" altLang="ko-KR" sz="1000" dirty="0" smtClean="0"/>
              <a:t>60</a:t>
            </a:r>
            <a:r>
              <a:rPr lang="ko-KR" altLang="en-US" sz="1000" dirty="0" smtClean="0"/>
              <a:t>대를 제외한 전 연령대에서 남자시험관의 합격률이 높은 것으로 확인되었으며</a:t>
            </a:r>
            <a:r>
              <a:rPr lang="en-US" altLang="ko-KR" sz="1000" dirty="0" smtClean="0"/>
              <a:t>,      </a:t>
            </a:r>
            <a:r>
              <a:rPr lang="ko-KR" altLang="en-US" sz="1000" dirty="0" smtClean="0"/>
              <a:t>특히 </a:t>
            </a:r>
            <a:r>
              <a:rPr lang="en-US" altLang="ko-KR" sz="1000" dirty="0" smtClean="0"/>
              <a:t>30~50</a:t>
            </a:r>
            <a:r>
              <a:rPr lang="ko-KR" altLang="en-US" sz="1000" dirty="0" smtClean="0"/>
              <a:t>대에서 편차가 큰 것으로 확인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남자시험관의 </a:t>
            </a:r>
            <a:r>
              <a:rPr lang="en-US" altLang="ko-KR" sz="1000" dirty="0" smtClean="0"/>
              <a:t>30</a:t>
            </a:r>
            <a:r>
              <a:rPr lang="ko-KR" altLang="en-US" sz="1000" dirty="0" smtClean="0"/>
              <a:t>대 여성 합격률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여자시험관 대비 </a:t>
            </a:r>
            <a:r>
              <a:rPr lang="en-US" altLang="ko-KR" sz="1000" dirty="0" smtClean="0"/>
              <a:t>10.15% </a:t>
            </a:r>
            <a:r>
              <a:rPr lang="ko-KR" altLang="en-US" sz="1000" dirty="0" smtClean="0"/>
              <a:t>높음</a:t>
            </a:r>
            <a:r>
              <a:rPr lang="en-US" altLang="ko-KR" sz="1000" dirty="0" smtClean="0"/>
              <a:t>)</a:t>
            </a:r>
            <a:endParaRPr lang="ko-KR" altLang="en-US" sz="1000" b="1" dirty="0">
              <a:solidFill>
                <a:srgbClr val="C0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2841" y="2423650"/>
            <a:ext cx="44403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00" b="1" dirty="0" smtClean="0"/>
              <a:t>합격률</a:t>
            </a:r>
            <a:r>
              <a:rPr lang="en-US" altLang="ko-KR" sz="700" b="1" dirty="0" smtClean="0"/>
              <a:t> (%)</a:t>
            </a:r>
            <a:endParaRPr lang="ko-KR" altLang="en-US" sz="7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787600" y="2433579"/>
            <a:ext cx="44403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00" b="1" dirty="0" smtClean="0"/>
              <a:t>합격률</a:t>
            </a:r>
            <a:r>
              <a:rPr lang="en-US" altLang="ko-KR" sz="700" b="1" dirty="0" smtClean="0"/>
              <a:t> (%)</a:t>
            </a:r>
            <a:endParaRPr lang="ko-KR" altLang="en-US" sz="700" b="1" dirty="0"/>
          </a:p>
        </p:txBody>
      </p:sp>
      <p:sp>
        <p:nvSpPr>
          <p:cNvPr id="80" name="직사각형 79"/>
          <p:cNvSpPr/>
          <p:nvPr/>
        </p:nvSpPr>
        <p:spPr>
          <a:xfrm>
            <a:off x="7587400" y="2687956"/>
            <a:ext cx="488586" cy="16757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84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22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2" name="Rectangle 81"/>
          <p:cNvSpPr/>
          <p:nvPr/>
        </p:nvSpPr>
        <p:spPr>
          <a:xfrm>
            <a:off x="5200285" y="3099781"/>
            <a:ext cx="3836334" cy="2282411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0" name="Rectangle 81"/>
          <p:cNvSpPr/>
          <p:nvPr/>
        </p:nvSpPr>
        <p:spPr>
          <a:xfrm>
            <a:off x="5200285" y="5461000"/>
            <a:ext cx="3836333" cy="984472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1" name="Rectangle 81"/>
          <p:cNvSpPr/>
          <p:nvPr/>
        </p:nvSpPr>
        <p:spPr>
          <a:xfrm>
            <a:off x="5197515" y="1481705"/>
            <a:ext cx="3839103" cy="1544781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2" name="Rectangle 81"/>
          <p:cNvSpPr/>
          <p:nvPr/>
        </p:nvSpPr>
        <p:spPr>
          <a:xfrm>
            <a:off x="35371" y="1065973"/>
            <a:ext cx="4959418" cy="357649"/>
          </a:xfrm>
          <a:prstGeom prst="rect">
            <a:avLst/>
          </a:prstGeom>
          <a:solidFill>
            <a:srgbClr val="9BBB59">
              <a:lumMod val="50000"/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분석 인사이트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3" name="Rectangle 81"/>
          <p:cNvSpPr/>
          <p:nvPr/>
        </p:nvSpPr>
        <p:spPr>
          <a:xfrm>
            <a:off x="5200285" y="1065972"/>
            <a:ext cx="3836335" cy="357649"/>
          </a:xfrm>
          <a:prstGeom prst="rect">
            <a:avLst/>
          </a:prstGeom>
          <a:solidFill>
            <a:srgbClr val="9BBB59">
              <a:lumMod val="50000"/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정책제언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5148490" y="1034551"/>
            <a:ext cx="0" cy="5394444"/>
          </a:xfrm>
          <a:prstGeom prst="line">
            <a:avLst/>
          </a:prstGeom>
          <a:noFill/>
          <a:ln w="28575">
            <a:solidFill>
              <a:sysClr val="window" lastClr="FFFFFF">
                <a:lumMod val="85000"/>
              </a:sysClr>
            </a:solidFill>
            <a:prstDash val="sysDash"/>
            <a:round/>
            <a:headEnd/>
            <a:tailEnd/>
          </a:ln>
        </p:spPr>
      </p:cxnSp>
      <p:sp>
        <p:nvSpPr>
          <p:cNvPr id="75" name="Rectangle 81"/>
          <p:cNvSpPr/>
          <p:nvPr/>
        </p:nvSpPr>
        <p:spPr>
          <a:xfrm>
            <a:off x="35370" y="1475182"/>
            <a:ext cx="4959417" cy="1551680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6" name="Rectangle 81"/>
          <p:cNvSpPr/>
          <p:nvPr/>
        </p:nvSpPr>
        <p:spPr>
          <a:xfrm>
            <a:off x="1115521" y="1576531"/>
            <a:ext cx="3826137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28475" y="1630479"/>
            <a:ext cx="3707802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합격률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최대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vs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최소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시험장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/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코스별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각각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23.4%, 41.4%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차이 남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8052" y="1772770"/>
            <a:ext cx="1416424" cy="94092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도로주행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응시자 </a:t>
            </a:r>
            <a:r>
              <a: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· </a:t>
            </a: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시험장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분석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79" name="Rectangle 81"/>
          <p:cNvSpPr/>
          <p:nvPr/>
        </p:nvSpPr>
        <p:spPr>
          <a:xfrm>
            <a:off x="35370" y="3099782"/>
            <a:ext cx="4959417" cy="2285972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052" y="3864074"/>
            <a:ext cx="1416424" cy="725482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도로주행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시험관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분석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115520" y="3924254"/>
            <a:ext cx="3826137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234751" y="3994656"/>
            <a:ext cx="3569749" cy="479261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응시교시 경과함에 따라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(1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5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교시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시험관 합격률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11.5%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감소 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Wingdings" panose="05000000000000000000" pitchFamily="2" charset="2"/>
            </a:endParaRPr>
          </a:p>
        </p:txBody>
      </p:sp>
      <p:sp>
        <p:nvSpPr>
          <p:cNvPr id="84" name="Rectangle 81"/>
          <p:cNvSpPr/>
          <p:nvPr/>
        </p:nvSpPr>
        <p:spPr>
          <a:xfrm>
            <a:off x="35370" y="5461000"/>
            <a:ext cx="4959417" cy="984471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5" name="Rectangle 81"/>
          <p:cNvSpPr/>
          <p:nvPr/>
        </p:nvSpPr>
        <p:spPr>
          <a:xfrm>
            <a:off x="1116017" y="5619244"/>
            <a:ext cx="3826137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2268" y="5590494"/>
            <a:ext cx="1416424" cy="725482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기능시험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개정 前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·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後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비교분석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217320" y="5687688"/>
            <a:ext cx="3569749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기능시험 개정 後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응시자수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49%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감소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20-30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대 여성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응시자수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80%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감소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89" name="Rectangle 81"/>
          <p:cNvSpPr/>
          <p:nvPr/>
        </p:nvSpPr>
        <p:spPr>
          <a:xfrm>
            <a:off x="5358180" y="1583967"/>
            <a:ext cx="3543521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334053" y="1654026"/>
            <a:ext cx="3568797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시험장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·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코스 난이도 평준화를 위한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도로주행코스 난이도 점검체계 마련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91" name="Rectangle 81"/>
          <p:cNvSpPr/>
          <p:nvPr/>
        </p:nvSpPr>
        <p:spPr>
          <a:xfrm>
            <a:off x="1115520" y="4636255"/>
            <a:ext cx="3826137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228474" y="4683797"/>
            <a:ext cx="3707802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대 여성응시자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에 대한 합격률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남자시험관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이 여자시험관 대비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10.2%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높음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3" name="Rectangle 81"/>
          <p:cNvSpPr/>
          <p:nvPr/>
        </p:nvSpPr>
        <p:spPr>
          <a:xfrm>
            <a:off x="1115520" y="2288968"/>
            <a:ext cx="3826137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34751" y="2343100"/>
            <a:ext cx="3569749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“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차체감각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“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항목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빈도 가장 적으며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(2%),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마산시험장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에 해당항목 빈도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23%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집중</a:t>
            </a:r>
          </a:p>
        </p:txBody>
      </p:sp>
      <p:sp>
        <p:nvSpPr>
          <p:cNvPr id="95" name="Rectangle 81"/>
          <p:cNvSpPr/>
          <p:nvPr/>
        </p:nvSpPr>
        <p:spPr>
          <a:xfrm>
            <a:off x="5331510" y="5619244"/>
            <a:ext cx="3571461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310143" y="5711181"/>
            <a:ext cx="3568797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시험 난이도에 따른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응시자 흐름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(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이탈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)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관리체계 구축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97" name="Rectangle 81"/>
          <p:cNvSpPr/>
          <p:nvPr/>
        </p:nvSpPr>
        <p:spPr>
          <a:xfrm>
            <a:off x="5359335" y="2282674"/>
            <a:ext cx="3542311" cy="6245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332835" y="2326093"/>
            <a:ext cx="3542311" cy="54081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감점항목에 대한 추가분석을 통한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감점항목 체계 재검토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99" name="Rectangle 81"/>
          <p:cNvSpPr/>
          <p:nvPr/>
        </p:nvSpPr>
        <p:spPr>
          <a:xfrm>
            <a:off x="1115520" y="3206897"/>
            <a:ext cx="3826137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234751" y="3269679"/>
            <a:ext cx="3569749" cy="479261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33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명 의 시험관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(11.4%)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합격률 편차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정상 범위 벗어남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1" name="Rectangle 81"/>
          <p:cNvSpPr/>
          <p:nvPr/>
        </p:nvSpPr>
        <p:spPr>
          <a:xfrm>
            <a:off x="5359537" y="4306654"/>
            <a:ext cx="3537856" cy="9479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332835" y="4529236"/>
            <a:ext cx="3542311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시험관별 가동률 조율을 위한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응시자 배분 관리체계 마련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03" name="Rectangle 81"/>
          <p:cNvSpPr/>
          <p:nvPr/>
        </p:nvSpPr>
        <p:spPr>
          <a:xfrm>
            <a:off x="5359537" y="3206896"/>
            <a:ext cx="3537856" cy="9479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355285" y="3428762"/>
            <a:ext cx="3542311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채점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/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평가의 전문화 및 표준화를 위한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시험관 정기 교육체계 마련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8879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23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사업추진 과정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1" name="AutoShape 70"/>
          <p:cNvSpPr>
            <a:spLocks noChangeArrowheads="1"/>
          </p:cNvSpPr>
          <p:nvPr/>
        </p:nvSpPr>
        <p:spPr bwMode="auto">
          <a:xfrm>
            <a:off x="88490" y="2506907"/>
            <a:ext cx="6577781" cy="382812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olidFill>
                <a:prstClr val="black"/>
              </a:solidFill>
              <a:sym typeface="Monotype Sort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25245" y="945423"/>
            <a:ext cx="9430272" cy="38692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600" b="1" dirty="0" smtClean="0">
                <a:solidFill>
                  <a:schemeClr val="tx1"/>
                </a:solidFill>
              </a:rPr>
              <a:t>빅데이터 분석을 활용한 </a:t>
            </a:r>
            <a:r>
              <a:rPr lang="ko-KR" altLang="en-US" sz="2000" b="1" dirty="0" smtClean="0">
                <a:solidFill>
                  <a:srgbClr val="F79646">
                    <a:lumMod val="75000"/>
                  </a:srgbClr>
                </a:solidFill>
              </a:rPr>
              <a:t>운전면허사업 선진화 방안</a:t>
            </a:r>
            <a:endParaRPr lang="ko-KR" altLang="en-US" sz="2000" b="1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869251" y="2506907"/>
            <a:ext cx="2239379" cy="38281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endParaRPr lang="ko-KR" altLang="en-US" sz="12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8088089" y="2688071"/>
            <a:ext cx="1020541" cy="22077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endParaRPr lang="ko-KR" altLang="en-US" sz="12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080091" y="2675348"/>
            <a:ext cx="820738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ko-KR" altLang="en-US" sz="1600" b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기대효과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134608" y="3172778"/>
            <a:ext cx="1974022" cy="184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r>
              <a:rPr lang="ko-KR" altLang="en-US" dirty="0" smtClean="0"/>
              <a:t>시험관 교육 매출 증대</a:t>
            </a:r>
            <a:endParaRPr lang="en-US" altLang="ko-KR" dirty="0" smtClean="0"/>
          </a:p>
        </p:txBody>
      </p:sp>
      <p:cxnSp>
        <p:nvCxnSpPr>
          <p:cNvPr id="117" name="직선 연결선 116"/>
          <p:cNvCxnSpPr/>
          <p:nvPr/>
        </p:nvCxnSpPr>
        <p:spPr>
          <a:xfrm>
            <a:off x="6896141" y="3967986"/>
            <a:ext cx="2070400" cy="0"/>
          </a:xfrm>
          <a:prstGeom prst="line">
            <a:avLst/>
          </a:prstGeom>
          <a:ln w="28575">
            <a:solidFill>
              <a:srgbClr val="303C1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그림 117" descr="bu.png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 bwMode="gray">
          <a:xfrm>
            <a:off x="6627156" y="3095434"/>
            <a:ext cx="459597" cy="459242"/>
          </a:xfrm>
          <a:prstGeom prst="rect">
            <a:avLst/>
          </a:prstGeom>
        </p:spPr>
      </p:pic>
      <p:pic>
        <p:nvPicPr>
          <p:cNvPr id="208" name="그림 207" descr="bu.png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 bwMode="gray">
          <a:xfrm>
            <a:off x="6627156" y="4143590"/>
            <a:ext cx="459597" cy="459242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6786173" y="3175820"/>
            <a:ext cx="118622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1600" b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1</a:t>
            </a:r>
            <a:endParaRPr lang="ko-KR" altLang="en-US" sz="16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6786173" y="4217445"/>
            <a:ext cx="118622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1600" b="1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2</a:t>
            </a:r>
            <a:endParaRPr lang="ko-KR" altLang="en-US" sz="16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211" name="직선 연결선 210"/>
          <p:cNvCxnSpPr/>
          <p:nvPr/>
        </p:nvCxnSpPr>
        <p:spPr>
          <a:xfrm flipV="1">
            <a:off x="88490" y="2998553"/>
            <a:ext cx="6577781" cy="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이등변 삼각형 211"/>
          <p:cNvSpPr/>
          <p:nvPr/>
        </p:nvSpPr>
        <p:spPr>
          <a:xfrm flipV="1">
            <a:off x="3475104" y="2998553"/>
            <a:ext cx="88130" cy="8762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1554" tIns="31554" rIns="31554" bIns="31554" rtlCol="0" anchor="ctr"/>
          <a:lstStyle/>
          <a:p>
            <a:pPr algn="ctr"/>
            <a:endParaRPr lang="ko-KR" altLang="en-US" sz="12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781132" y="2593092"/>
            <a:ext cx="5531757" cy="409147"/>
          </a:xfrm>
          <a:prstGeom prst="rect">
            <a:avLst/>
          </a:prstGeom>
          <a:noFill/>
        </p:spPr>
        <p:txBody>
          <a:bodyPr wrap="square" lIns="80147" tIns="40074" rIns="80147" bIns="40074" rtlCol="0" anchor="ctr">
            <a:noAutofit/>
            <a:scene3d>
              <a:camera prst="orthographicFront"/>
              <a:lightRig rig="threePt" dir="t"/>
            </a:scene3d>
            <a:sp3d>
              <a:bevelB w="0" h="0"/>
              <a:contourClr>
                <a:schemeClr val="bg1"/>
              </a:contourClr>
            </a:sp3d>
          </a:bodyPr>
          <a:lstStyle/>
          <a:p>
            <a:pPr algn="ctr">
              <a:buSzPct val="80000"/>
            </a:pPr>
            <a:r>
              <a:rPr lang="ko-KR" altLang="en-US" sz="14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통합 운전면허 관리</a:t>
            </a:r>
            <a:r>
              <a:rPr lang="en-US" altLang="ko-KR" sz="14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운영</a:t>
            </a:r>
            <a:endParaRPr lang="ko-KR" altLang="en-US" sz="14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4" name="AutoShape 70"/>
          <p:cNvSpPr>
            <a:spLocks noChangeArrowheads="1"/>
          </p:cNvSpPr>
          <p:nvPr/>
        </p:nvSpPr>
        <p:spPr bwMode="auto">
          <a:xfrm>
            <a:off x="141982" y="3773377"/>
            <a:ext cx="1730470" cy="24550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olidFill>
                <a:prstClr val="black"/>
              </a:solidFill>
              <a:sym typeface="Monotype Sorts"/>
            </a:endParaRPr>
          </a:p>
        </p:txBody>
      </p:sp>
      <p:sp>
        <p:nvSpPr>
          <p:cNvPr id="215" name="AutoShape 70"/>
          <p:cNvSpPr>
            <a:spLocks noChangeArrowheads="1"/>
          </p:cNvSpPr>
          <p:nvPr/>
        </p:nvSpPr>
        <p:spPr bwMode="auto">
          <a:xfrm>
            <a:off x="1945959" y="3773377"/>
            <a:ext cx="2822355" cy="24550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olidFill>
                <a:prstClr val="black"/>
              </a:solidFill>
              <a:sym typeface="Monotype Sorts"/>
            </a:endParaRPr>
          </a:p>
        </p:txBody>
      </p:sp>
      <p:sp>
        <p:nvSpPr>
          <p:cNvPr id="216" name="AutoShape 70"/>
          <p:cNvSpPr>
            <a:spLocks noChangeArrowheads="1"/>
          </p:cNvSpPr>
          <p:nvPr/>
        </p:nvSpPr>
        <p:spPr bwMode="auto">
          <a:xfrm>
            <a:off x="4843507" y="3773377"/>
            <a:ext cx="1772980" cy="24550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olidFill>
                <a:prstClr val="black"/>
              </a:solidFill>
              <a:sym typeface="Monotype Sorts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141982" y="3184251"/>
            <a:ext cx="1730470" cy="545903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endParaRPr lang="ko-KR" altLang="en-US" sz="11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171754" y="3370125"/>
            <a:ext cx="1671379" cy="184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r>
              <a:rPr lang="ko-KR" altLang="en-US" sz="12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</a:t>
            </a:r>
            <a:endParaRPr lang="ko-KR" altLang="en-US" sz="12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1939948" y="3189506"/>
            <a:ext cx="2828366" cy="545903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endParaRPr lang="ko-KR" altLang="en-US" sz="11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1948186" y="3370125"/>
            <a:ext cx="2820128" cy="184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r>
              <a:rPr lang="ko-KR" altLang="en-US" sz="12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</a:t>
            </a:r>
            <a:r>
              <a:rPr lang="en-US" altLang="ko-KR" sz="12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2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서비스</a:t>
            </a:r>
            <a:endParaRPr lang="ko-KR" altLang="en-US" sz="12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4843382" y="3191870"/>
            <a:ext cx="1779857" cy="545903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endParaRPr lang="ko-KR" altLang="en-US" sz="110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4843507" y="3370125"/>
            <a:ext cx="1779732" cy="184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r>
              <a:rPr lang="ko-KR" altLang="en-US" sz="12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활용</a:t>
            </a:r>
            <a:endParaRPr lang="ko-KR" altLang="en-US" sz="12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1789479" y="3342921"/>
            <a:ext cx="233444" cy="228562"/>
            <a:chOff x="5804900" y="7008259"/>
            <a:chExt cx="252000" cy="252000"/>
          </a:xfrm>
        </p:grpSpPr>
        <p:sp>
          <p:nvSpPr>
            <p:cNvPr id="224" name="타원 223"/>
            <p:cNvSpPr/>
            <p:nvPr/>
          </p:nvSpPr>
          <p:spPr>
            <a:xfrm>
              <a:off x="5804900" y="700825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endParaRPr lang="ko-KR" altLang="en-US" sz="160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25" name="그룹 224"/>
            <p:cNvGrpSpPr/>
            <p:nvPr/>
          </p:nvGrpSpPr>
          <p:grpSpPr>
            <a:xfrm flipV="1">
              <a:off x="5873575" y="7081900"/>
              <a:ext cx="145130" cy="167566"/>
              <a:chOff x="3385288" y="2243438"/>
              <a:chExt cx="360783" cy="416558"/>
            </a:xfrm>
          </p:grpSpPr>
          <p:sp>
            <p:nvSpPr>
              <p:cNvPr id="226" name="모서리가 둥근 직사각형 225"/>
              <p:cNvSpPr/>
              <p:nvPr/>
            </p:nvSpPr>
            <p:spPr>
              <a:xfrm rot="8100000">
                <a:off x="3519939" y="2243438"/>
                <a:ext cx="91481" cy="3607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sp>
            <p:nvSpPr>
              <p:cNvPr id="227" name="모서리가 둥근 직사각형 226"/>
              <p:cNvSpPr/>
              <p:nvPr/>
            </p:nvSpPr>
            <p:spPr>
              <a:xfrm rot="2700000">
                <a:off x="3519939" y="2433864"/>
                <a:ext cx="91481" cy="36078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8" name="그룹 227"/>
          <p:cNvGrpSpPr/>
          <p:nvPr/>
        </p:nvGrpSpPr>
        <p:grpSpPr>
          <a:xfrm>
            <a:off x="4704304" y="3342921"/>
            <a:ext cx="233444" cy="228562"/>
            <a:chOff x="5804900" y="7008259"/>
            <a:chExt cx="252000" cy="252000"/>
          </a:xfrm>
        </p:grpSpPr>
        <p:sp>
          <p:nvSpPr>
            <p:cNvPr id="229" name="타원 228"/>
            <p:cNvSpPr/>
            <p:nvPr/>
          </p:nvSpPr>
          <p:spPr>
            <a:xfrm>
              <a:off x="5804900" y="700825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endParaRPr lang="ko-KR" altLang="en-US" sz="160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30" name="그룹 229"/>
            <p:cNvGrpSpPr/>
            <p:nvPr/>
          </p:nvGrpSpPr>
          <p:grpSpPr>
            <a:xfrm flipV="1">
              <a:off x="5873575" y="7081900"/>
              <a:ext cx="145130" cy="167566"/>
              <a:chOff x="3385288" y="2243438"/>
              <a:chExt cx="360783" cy="416558"/>
            </a:xfrm>
          </p:grpSpPr>
          <p:sp>
            <p:nvSpPr>
              <p:cNvPr id="231" name="모서리가 둥근 직사각형 230"/>
              <p:cNvSpPr/>
              <p:nvPr/>
            </p:nvSpPr>
            <p:spPr>
              <a:xfrm rot="8100000">
                <a:off x="3519939" y="2243438"/>
                <a:ext cx="91481" cy="3607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sp>
            <p:nvSpPr>
              <p:cNvPr id="232" name="모서리가 둥근 직사각형 231"/>
              <p:cNvSpPr/>
              <p:nvPr/>
            </p:nvSpPr>
            <p:spPr>
              <a:xfrm rot="2700000">
                <a:off x="3519939" y="2433864"/>
                <a:ext cx="91481" cy="36078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33" name="직선 연결선 232"/>
          <p:cNvCxnSpPr/>
          <p:nvPr/>
        </p:nvCxnSpPr>
        <p:spPr>
          <a:xfrm>
            <a:off x="6889610" y="5021483"/>
            <a:ext cx="2070400" cy="0"/>
          </a:xfrm>
          <a:prstGeom prst="line">
            <a:avLst/>
          </a:prstGeom>
          <a:ln w="28575">
            <a:solidFill>
              <a:srgbClr val="303C1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그림 233" descr="bu.png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 bwMode="gray">
          <a:xfrm>
            <a:off x="6632921" y="5164116"/>
            <a:ext cx="459597" cy="459242"/>
          </a:xfrm>
          <a:prstGeom prst="rect">
            <a:avLst/>
          </a:prstGeom>
        </p:spPr>
      </p:pic>
      <p:sp>
        <p:nvSpPr>
          <p:cNvPr id="235" name="TextBox 234"/>
          <p:cNvSpPr txBox="1"/>
          <p:nvPr/>
        </p:nvSpPr>
        <p:spPr>
          <a:xfrm>
            <a:off x="6791938" y="5237971"/>
            <a:ext cx="118622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16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3</a:t>
            </a:r>
            <a:endParaRPr lang="ko-KR" altLang="en-US" sz="16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62207" y="4383348"/>
            <a:ext cx="416952" cy="4388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37" name="Picture 8" descr="도로교통공단에 대한 이미지 검색결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39" y="4452431"/>
            <a:ext cx="339457" cy="29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78" y="3846078"/>
            <a:ext cx="278172" cy="3074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" name="왼쪽/오른쪽 화살표 238"/>
          <p:cNvSpPr/>
          <p:nvPr/>
        </p:nvSpPr>
        <p:spPr>
          <a:xfrm rot="5400000">
            <a:off x="2879966" y="4459090"/>
            <a:ext cx="215863" cy="146849"/>
          </a:xfrm>
          <a:prstGeom prst="leftRightArrow">
            <a:avLst>
              <a:gd name="adj1" fmla="val 60377"/>
              <a:gd name="adj2" fmla="val 37030"/>
            </a:avLst>
          </a:prstGeom>
          <a:gradFill>
            <a:gsLst>
              <a:gs pos="100000">
                <a:srgbClr val="A17125"/>
              </a:gs>
              <a:gs pos="0">
                <a:srgbClr val="8F5905"/>
              </a:gs>
            </a:gsLst>
            <a:lin ang="5400000" scaled="1"/>
          </a:gradFill>
          <a:ln w="3175" cap="flat" cmpd="sng" algn="ctr">
            <a:solidFill>
              <a:srgbClr val="8F5905"/>
            </a:solidFill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33200" indent="-133200" fontAlgn="auto"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Pct val="80000"/>
            </a:pPr>
            <a:endParaRPr kumimoji="0" lang="ko-KR" altLang="en-US" sz="800" b="1" kern="0" spc="-20" dirty="0">
              <a:solidFill>
                <a:srgbClr val="FFFFFF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240" name="그림 23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9" y="3830872"/>
            <a:ext cx="435741" cy="393760"/>
          </a:xfrm>
          <a:prstGeom prst="rect">
            <a:avLst/>
          </a:prstGeom>
        </p:spPr>
      </p:pic>
      <p:sp>
        <p:nvSpPr>
          <p:cNvPr id="241" name="직사각형 240"/>
          <p:cNvSpPr/>
          <p:nvPr/>
        </p:nvSpPr>
        <p:spPr>
          <a:xfrm>
            <a:off x="2272032" y="4188680"/>
            <a:ext cx="478753" cy="3079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데이터 </a:t>
            </a:r>
            <a:r>
              <a:rPr lang="en-US" altLang="ko-KR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 </a:t>
            </a: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  연계분석</a:t>
            </a:r>
            <a:endParaRPr kumimoji="0" lang="ko-KR" altLang="en-US" sz="8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3153209" y="4494418"/>
            <a:ext cx="481603" cy="1730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en-US" altLang="ko-KR" sz="9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Analysis</a:t>
            </a:r>
            <a:endParaRPr kumimoji="0" lang="ko-KR" altLang="en-US" sz="9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43" name="왼쪽/오른쪽 화살표 242"/>
          <p:cNvSpPr/>
          <p:nvPr/>
        </p:nvSpPr>
        <p:spPr>
          <a:xfrm rot="5400000">
            <a:off x="3621269" y="4454163"/>
            <a:ext cx="215863" cy="146849"/>
          </a:xfrm>
          <a:prstGeom prst="leftRightArrow">
            <a:avLst>
              <a:gd name="adj1" fmla="val 60377"/>
              <a:gd name="adj2" fmla="val 37030"/>
            </a:avLst>
          </a:prstGeom>
          <a:gradFill>
            <a:gsLst>
              <a:gs pos="100000">
                <a:srgbClr val="A17125"/>
              </a:gs>
              <a:gs pos="0">
                <a:srgbClr val="8F5905"/>
              </a:gs>
            </a:gsLst>
            <a:lin ang="5400000" scaled="1"/>
          </a:gradFill>
          <a:ln w="3175" cap="flat" cmpd="sng" algn="ctr">
            <a:solidFill>
              <a:srgbClr val="8F5905"/>
            </a:solidFill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33200" indent="-133200" fontAlgn="auto"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Pct val="80000"/>
            </a:pPr>
            <a:endParaRPr kumimoji="0" lang="ko-KR" altLang="en-US" sz="800" b="1" kern="0" spc="-20" dirty="0">
              <a:solidFill>
                <a:srgbClr val="FFFFFF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2926944" y="4188680"/>
            <a:ext cx="787391" cy="3079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군집분석          </a:t>
            </a:r>
            <a:r>
              <a:rPr kumimoji="0" lang="en-US" altLang="ko-KR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(</a:t>
            </a: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부적합군 선별</a:t>
            </a:r>
            <a:r>
              <a:rPr kumimoji="0" lang="en-US" altLang="ko-KR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)</a:t>
            </a:r>
            <a:endParaRPr kumimoji="0" lang="ko-KR" altLang="en-US" sz="8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45" name="Picture 2" descr="C:\Users\강세환\Desktop\temp\ar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1157691" y="4165614"/>
            <a:ext cx="1032100" cy="1700271"/>
          </a:xfrm>
          <a:prstGeom prst="rect">
            <a:avLst/>
          </a:prstGeom>
          <a:noFill/>
        </p:spPr>
      </p:pic>
      <p:sp>
        <p:nvSpPr>
          <p:cNvPr id="246" name="오른쪽 화살표 245"/>
          <p:cNvSpPr/>
          <p:nvPr/>
        </p:nvSpPr>
        <p:spPr>
          <a:xfrm>
            <a:off x="1678656" y="4751426"/>
            <a:ext cx="379135" cy="495672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7" name="Picture 2" descr="C:\Users\강세환\Desktop\temp\ar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4105626" y="4156249"/>
            <a:ext cx="1032100" cy="1700271"/>
          </a:xfrm>
          <a:prstGeom prst="rect">
            <a:avLst/>
          </a:prstGeom>
          <a:noFill/>
        </p:spPr>
      </p:pic>
      <p:sp>
        <p:nvSpPr>
          <p:cNvPr id="248" name="오른쪽 화살표 247"/>
          <p:cNvSpPr/>
          <p:nvPr/>
        </p:nvSpPr>
        <p:spPr>
          <a:xfrm>
            <a:off x="4626591" y="4742061"/>
            <a:ext cx="379135" cy="495672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5784108" y="5537371"/>
            <a:ext cx="794652" cy="2796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시설물</a:t>
            </a:r>
            <a:r>
              <a:rPr lang="en-US" altLang="ko-KR" sz="1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 </a:t>
            </a:r>
            <a:r>
              <a:rPr lang="en-US" altLang="ko-KR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        </a:t>
            </a:r>
            <a:r>
              <a:rPr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유지보수주기 사전예측</a:t>
            </a:r>
            <a:endParaRPr kumimoji="0" lang="en-US" altLang="ko-KR" sz="10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5936401" y="4786868"/>
            <a:ext cx="484233" cy="2796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시험관 </a:t>
            </a:r>
            <a:r>
              <a:rPr lang="en-US" altLang="ko-KR" sz="1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 </a:t>
            </a:r>
            <a:r>
              <a:rPr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투입    체계구축</a:t>
            </a:r>
            <a:endParaRPr lang="en-US" altLang="ko-KR" sz="10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j-cs"/>
            </a:endParaRPr>
          </a:p>
        </p:txBody>
      </p:sp>
      <p:pic>
        <p:nvPicPr>
          <p:cNvPr id="251" name="그림 125" descr="6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47" y="4125556"/>
            <a:ext cx="192283" cy="17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그림 125" descr="6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10" y="4058338"/>
            <a:ext cx="192283" cy="17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그림 125" descr="6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102" y="4272826"/>
            <a:ext cx="192283" cy="17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4" name="타원 253"/>
          <p:cNvSpPr/>
          <p:nvPr/>
        </p:nvSpPr>
        <p:spPr>
          <a:xfrm>
            <a:off x="5143848" y="3918672"/>
            <a:ext cx="617996" cy="617996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/>
          <p:cNvSpPr/>
          <p:nvPr/>
        </p:nvSpPr>
        <p:spPr>
          <a:xfrm>
            <a:off x="5798956" y="3944669"/>
            <a:ext cx="723303" cy="2796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kumimoji="0"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전문학원</a:t>
            </a:r>
            <a:r>
              <a:rPr lang="en-US" altLang="ko-KR" sz="1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 </a:t>
            </a:r>
            <a:r>
              <a:rPr lang="en-US" altLang="ko-KR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   </a:t>
            </a:r>
            <a:r>
              <a:rPr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시험관       정기교육 </a:t>
            </a:r>
            <a:r>
              <a:rPr lang="en-US" altLang="ko-KR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   </a:t>
            </a:r>
            <a:r>
              <a:rPr lang="ko-KR" altLang="en-US" sz="10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시행 법제화</a:t>
            </a:r>
            <a:endParaRPr kumimoji="0" lang="en-US" altLang="ko-KR" sz="10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763557" y="4131870"/>
            <a:ext cx="1023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개정 전</a:t>
            </a:r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</a:p>
          <a:p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면허 응시데이터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763554" y="4453603"/>
            <a:ext cx="1023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개정 후</a:t>
            </a:r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</a:p>
          <a:p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면허 응시데이터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8" name="왼쪽 대괄호 257"/>
          <p:cNvSpPr/>
          <p:nvPr/>
        </p:nvSpPr>
        <p:spPr>
          <a:xfrm>
            <a:off x="747264" y="4188676"/>
            <a:ext cx="43200" cy="900000"/>
          </a:xfrm>
          <a:prstGeom prst="leftBracke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9" name="Picture 2" descr="automobile, car, transportation, vehicle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18" y="5339927"/>
            <a:ext cx="417600" cy="4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/>
          <p:cNvSpPr txBox="1"/>
          <p:nvPr/>
        </p:nvSpPr>
        <p:spPr>
          <a:xfrm>
            <a:off x="746165" y="5375644"/>
            <a:ext cx="1023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자동차 전문학원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면허 응시데이터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763554" y="4817967"/>
            <a:ext cx="1023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공단 내부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회계데이터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2" name="그림 2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1880" y="3852670"/>
            <a:ext cx="590987" cy="310375"/>
          </a:xfrm>
          <a:prstGeom prst="rect">
            <a:avLst/>
          </a:prstGeom>
        </p:spPr>
      </p:pic>
      <p:sp>
        <p:nvSpPr>
          <p:cNvPr id="263" name="직사각형 262"/>
          <p:cNvSpPr/>
          <p:nvPr/>
        </p:nvSpPr>
        <p:spPr>
          <a:xfrm>
            <a:off x="3782432" y="4188679"/>
            <a:ext cx="787391" cy="3079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indent="-318526" algn="ctr" defTabSz="1161962">
              <a:lnSpc>
                <a:spcPct val="90000"/>
              </a:lnSpc>
              <a:spcBef>
                <a:spcPts val="1115"/>
              </a:spcBef>
              <a:tabLst>
                <a:tab pos="6295687" algn="l"/>
              </a:tabLst>
            </a:pPr>
            <a:r>
              <a:rPr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시계열 </a:t>
            </a: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분석          </a:t>
            </a:r>
            <a:r>
              <a:rPr kumimoji="0" lang="en-US" altLang="ko-KR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(</a:t>
            </a:r>
            <a:r>
              <a:rPr kumimoji="0" lang="ko-KR" altLang="en-US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월별 패턴분석</a:t>
            </a:r>
            <a:r>
              <a:rPr kumimoji="0" lang="en-US" altLang="ko-KR" sz="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)</a:t>
            </a:r>
            <a:endParaRPr kumimoji="0" lang="ko-KR" altLang="en-US" sz="800" b="1" spc="-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64" name="모서리가 둥근 직사각형 263"/>
          <p:cNvSpPr/>
          <p:nvPr/>
        </p:nvSpPr>
        <p:spPr>
          <a:xfrm>
            <a:off x="2276936" y="4680468"/>
            <a:ext cx="1051662" cy="680763"/>
          </a:xfrm>
          <a:prstGeom prst="roundRect">
            <a:avLst>
              <a:gd name="adj" fmla="val 7843"/>
            </a:avLst>
          </a:prstGeom>
          <a:solidFill>
            <a:schemeClr val="accent5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  <a:effectLst>
            <a:outerShdw dist="25400" dir="5400000" algn="t" rotWithShape="0">
              <a:schemeClr val="accent1"/>
            </a:outerShdw>
          </a:effectLst>
        </p:spPr>
        <p:txBody>
          <a:bodyPr wrap="none" lIns="36000" tIns="72000" rIns="36000" bIns="72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내</a:t>
            </a:r>
            <a:r>
              <a:rPr lang="en-US" altLang="ko-KR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·</a:t>
            </a: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외부 시험관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채점유형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비교분석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</p:txBody>
      </p:sp>
      <p:sp>
        <p:nvSpPr>
          <p:cNvPr id="265" name="모서리가 둥근 직사각형 264"/>
          <p:cNvSpPr/>
          <p:nvPr/>
        </p:nvSpPr>
        <p:spPr>
          <a:xfrm>
            <a:off x="3388657" y="4678414"/>
            <a:ext cx="1051662" cy="682816"/>
          </a:xfrm>
          <a:prstGeom prst="roundRect">
            <a:avLst>
              <a:gd name="adj" fmla="val 7843"/>
            </a:avLst>
          </a:prstGeom>
          <a:solidFill>
            <a:schemeClr val="accent3">
              <a:lumMod val="40000"/>
              <a:lumOff val="60000"/>
            </a:schemeClr>
          </a:solidFill>
          <a:ln w="6350" algn="ctr">
            <a:noFill/>
            <a:miter lim="800000"/>
            <a:headEnd/>
            <a:tailEnd/>
          </a:ln>
          <a:effectLst>
            <a:outerShdw dist="25400" dir="5400000" algn="t" rotWithShape="0">
              <a:schemeClr val="accent3">
                <a:lumMod val="50000"/>
              </a:schemeClr>
            </a:outerShdw>
          </a:effectLst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응시자 유입 및 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이탈</a:t>
            </a:r>
            <a:r>
              <a:rPr lang="en-US" altLang="ko-KR" sz="1000" b="1" kern="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 </a:t>
            </a: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패턴분석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</p:txBody>
      </p:sp>
      <p:sp>
        <p:nvSpPr>
          <p:cNvPr id="266" name="모서리가 둥근 직사각형 265"/>
          <p:cNvSpPr/>
          <p:nvPr/>
        </p:nvSpPr>
        <p:spPr>
          <a:xfrm>
            <a:off x="2270566" y="5447464"/>
            <a:ext cx="1058032" cy="680763"/>
          </a:xfrm>
          <a:prstGeom prst="roundRect">
            <a:avLst>
              <a:gd name="adj" fmla="val 7843"/>
            </a:avLst>
          </a:prstGeom>
          <a:solidFill>
            <a:schemeClr val="accent6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  <a:effectLst>
            <a:outerShdw dist="25400" dir="5400000" algn="t" rotWithShape="0">
              <a:schemeClr val="accent6">
                <a:lumMod val="75000"/>
              </a:schemeClr>
            </a:outerShdw>
          </a:effectLst>
        </p:spPr>
        <p:txBody>
          <a:bodyPr wrap="none" lIns="36000" tIns="72000" rIns="36000" bIns="72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전자채점시설물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및 시험자동차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고장예측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3388657" y="5447464"/>
            <a:ext cx="1058032" cy="680763"/>
          </a:xfrm>
          <a:prstGeom prst="roundRect">
            <a:avLst>
              <a:gd name="adj" fmla="val 7843"/>
            </a:avLst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  <a:effectLst>
            <a:outerShdw dist="25400" dir="5400000" algn="t" rotWithShape="0">
              <a:schemeClr val="tx1">
                <a:lumMod val="65000"/>
                <a:lumOff val="35000"/>
              </a:schemeClr>
            </a:outerShdw>
          </a:effectLst>
        </p:spPr>
        <p:txBody>
          <a:bodyPr wrap="none" lIns="36000" tIns="72000" rIns="36000" bIns="72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개정 전후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내</a:t>
            </a:r>
            <a:r>
              <a:rPr lang="en-US" altLang="ko-KR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·</a:t>
            </a: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외부 시험관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합격률</a:t>
            </a:r>
            <a:r>
              <a:rPr lang="en-US" altLang="ko-KR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/</a:t>
            </a: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실격률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  <a:p>
            <a:pPr marL="0" lvl="1" indent="-90488" algn="ctr" defTabSz="874713" eaLnBrk="0" hangingPunct="0">
              <a:lnSpc>
                <a:spcPct val="11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000" b="1" kern="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onotype Sorts"/>
              </a:rPr>
              <a:t>차이검정</a:t>
            </a:r>
            <a:endParaRPr lang="en-US" altLang="ko-KR" sz="1000" b="1" kern="0" spc="-4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Monotype Sorts"/>
            </a:endParaRPr>
          </a:p>
        </p:txBody>
      </p:sp>
      <p:pic>
        <p:nvPicPr>
          <p:cNvPr id="268" name="Picture 4" descr="configuration, control, options, repair, setting, tools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00" y="5451078"/>
            <a:ext cx="6192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6" descr="chart, graph, stock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90" y="4713226"/>
            <a:ext cx="597029" cy="59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Box 269"/>
          <p:cNvSpPr txBox="1"/>
          <p:nvPr/>
        </p:nvSpPr>
        <p:spPr>
          <a:xfrm>
            <a:off x="7134608" y="3464811"/>
            <a:ext cx="1974022" cy="3616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r>
              <a:rPr lang="en-US" altLang="ko-KR" sz="1000" i="1" dirty="0" smtClean="0">
                <a:solidFill>
                  <a:schemeClr val="bg1"/>
                </a:solidFill>
              </a:rPr>
              <a:t>5</a:t>
            </a:r>
            <a:r>
              <a:rPr lang="ko-KR" altLang="en-US" sz="1000" i="1" dirty="0" smtClean="0">
                <a:solidFill>
                  <a:schemeClr val="bg1"/>
                </a:solidFill>
              </a:rPr>
              <a:t>년 정기교육 실시를 통한</a:t>
            </a:r>
            <a:endParaRPr lang="en-US" altLang="ko-KR" sz="1050" i="1" dirty="0" smtClean="0">
              <a:solidFill>
                <a:schemeClr val="bg1"/>
              </a:solidFill>
            </a:endParaRPr>
          </a:p>
          <a:p>
            <a:r>
              <a:rPr lang="ko-KR" altLang="en-US" sz="1100" dirty="0" smtClean="0">
                <a:sym typeface="Wingdings" panose="05000000000000000000" pitchFamily="2" charset="2"/>
              </a:rPr>
              <a:t>연 </a:t>
            </a:r>
            <a:r>
              <a:rPr lang="en-US" altLang="ko-KR" sz="1100" dirty="0" smtClean="0">
                <a:sym typeface="Wingdings" panose="05000000000000000000" pitchFamily="2" charset="2"/>
              </a:rPr>
              <a:t>7.14 </a:t>
            </a:r>
            <a:r>
              <a:rPr lang="ko-KR" altLang="en-US" sz="1100" dirty="0" smtClean="0">
                <a:sym typeface="Wingdings" panose="05000000000000000000" pitchFamily="2" charset="2"/>
              </a:rPr>
              <a:t>억 원 매출 확대</a:t>
            </a:r>
            <a:r>
              <a:rPr lang="en-US" altLang="ko-KR" sz="1100" dirty="0" smtClean="0">
                <a:sym typeface="Wingdings" panose="05000000000000000000" pitchFamily="2" charset="2"/>
              </a:rPr>
              <a:t> </a:t>
            </a:r>
            <a:endParaRPr lang="en-US" altLang="ko-KR" sz="1100" dirty="0" smtClean="0"/>
          </a:p>
        </p:txBody>
      </p:sp>
      <p:sp>
        <p:nvSpPr>
          <p:cNvPr id="271" name="TextBox 270"/>
          <p:cNvSpPr txBox="1"/>
          <p:nvPr/>
        </p:nvSpPr>
        <p:spPr>
          <a:xfrm>
            <a:off x="7134608" y="4204944"/>
            <a:ext cx="1974022" cy="184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r>
              <a:rPr lang="ko-KR" altLang="en-US" dirty="0" smtClean="0"/>
              <a:t>시험관 투입 최적화</a:t>
            </a:r>
            <a:endParaRPr lang="en-US" altLang="ko-KR" dirty="0" smtClean="0"/>
          </a:p>
        </p:txBody>
      </p:sp>
      <p:sp>
        <p:nvSpPr>
          <p:cNvPr id="272" name="TextBox 271"/>
          <p:cNvSpPr txBox="1"/>
          <p:nvPr/>
        </p:nvSpPr>
        <p:spPr>
          <a:xfrm>
            <a:off x="7134608" y="4489283"/>
            <a:ext cx="1974022" cy="3770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r>
              <a:rPr lang="ko-KR" altLang="en-US" sz="1000" i="1" dirty="0" smtClean="0">
                <a:solidFill>
                  <a:schemeClr val="bg1"/>
                </a:solidFill>
              </a:rPr>
              <a:t>응시자 수요 사전예측을 통한</a:t>
            </a:r>
            <a:r>
              <a:rPr lang="ko-KR" altLang="en-US" sz="1100" i="1" dirty="0" smtClean="0">
                <a:solidFill>
                  <a:schemeClr val="bg1"/>
                </a:solidFill>
              </a:rPr>
              <a:t> </a:t>
            </a:r>
            <a:endParaRPr lang="en-US" altLang="ko-KR" sz="1100" i="1" dirty="0" smtClean="0">
              <a:solidFill>
                <a:schemeClr val="bg1"/>
              </a:solidFill>
            </a:endParaRPr>
          </a:p>
          <a:p>
            <a:r>
              <a:rPr lang="ko-KR" altLang="en-US" sz="1100" dirty="0" smtClean="0">
                <a:sym typeface="Wingdings" panose="05000000000000000000" pitchFamily="2" charset="2"/>
              </a:rPr>
              <a:t>시험관 투입 관리체계 구축</a:t>
            </a:r>
            <a:endParaRPr lang="en-US" altLang="ko-KR" sz="1100" dirty="0" smtClean="0"/>
          </a:p>
        </p:txBody>
      </p:sp>
      <p:sp>
        <p:nvSpPr>
          <p:cNvPr id="273" name="TextBox 272"/>
          <p:cNvSpPr txBox="1"/>
          <p:nvPr/>
        </p:nvSpPr>
        <p:spPr>
          <a:xfrm>
            <a:off x="7134608" y="5220799"/>
            <a:ext cx="1974022" cy="184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r>
              <a:rPr lang="ko-KR" altLang="en-US" dirty="0" smtClean="0"/>
              <a:t>시설물 관리비용 효율화</a:t>
            </a:r>
            <a:endParaRPr lang="en-US" altLang="ko-KR" dirty="0" smtClean="0"/>
          </a:p>
        </p:txBody>
      </p:sp>
      <p:sp>
        <p:nvSpPr>
          <p:cNvPr id="274" name="TextBox 273"/>
          <p:cNvSpPr txBox="1"/>
          <p:nvPr/>
        </p:nvSpPr>
        <p:spPr>
          <a:xfrm>
            <a:off x="7134608" y="5512832"/>
            <a:ext cx="1974022" cy="3616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r>
              <a:rPr lang="ko-KR" altLang="en-US" sz="1000" i="1" dirty="0" smtClean="0">
                <a:solidFill>
                  <a:schemeClr val="bg1"/>
                </a:solidFill>
              </a:rPr>
              <a:t>시설물 고장예측을 통한</a:t>
            </a:r>
            <a:endParaRPr lang="en-US" altLang="ko-KR" sz="1000" i="1" dirty="0" smtClean="0">
              <a:solidFill>
                <a:schemeClr val="bg1"/>
              </a:solidFill>
            </a:endParaRPr>
          </a:p>
          <a:p>
            <a:r>
              <a:rPr lang="ko-KR" altLang="en-US" sz="1100" dirty="0" smtClean="0">
                <a:sym typeface="Wingdings" panose="05000000000000000000" pitchFamily="2" charset="2"/>
              </a:rPr>
              <a:t>유지보수비용 절감</a:t>
            </a:r>
            <a:endParaRPr lang="en-US" altLang="ko-KR" sz="1100" dirty="0" smtClean="0"/>
          </a:p>
        </p:txBody>
      </p:sp>
      <p:sp>
        <p:nvSpPr>
          <p:cNvPr id="275" name="Rectangle 81"/>
          <p:cNvSpPr/>
          <p:nvPr/>
        </p:nvSpPr>
        <p:spPr>
          <a:xfrm>
            <a:off x="123600" y="1475183"/>
            <a:ext cx="8958330" cy="942597"/>
          </a:xfrm>
          <a:prstGeom prst="rect">
            <a:avLst/>
          </a:prstGeom>
          <a:solidFill>
            <a:schemeClr val="accent3">
              <a:lumMod val="20000"/>
              <a:lumOff val="80000"/>
              <a:alpha val="83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457143" fontAlgn="auto" latinLnBrk="0">
              <a:spcBef>
                <a:spcPts val="0"/>
              </a:spcBef>
              <a:spcAft>
                <a:spcPts val="0"/>
              </a:spcAft>
            </a:pPr>
            <a:endParaRPr lang="en-US" sz="1200" kern="0" dirty="0" smtClean="0">
              <a:solidFill>
                <a:srgbClr val="FFFFFF"/>
              </a:solidFill>
              <a:latin typeface="+mn-ea"/>
              <a:ea typeface="+mn-ea"/>
            </a:endParaRPr>
          </a:p>
        </p:txBody>
      </p:sp>
      <p:grpSp>
        <p:nvGrpSpPr>
          <p:cNvPr id="276" name="그룹 275"/>
          <p:cNvGrpSpPr/>
          <p:nvPr/>
        </p:nvGrpSpPr>
        <p:grpSpPr>
          <a:xfrm>
            <a:off x="1799633" y="1560793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277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457313" y="3228493"/>
              <a:ext cx="1559817" cy="41456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면허시험 제도</a:t>
              </a: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개정</a:t>
              </a:r>
              <a:endParaRPr lang="ko-KR" altLang="en-US" sz="12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79" name="그룹 278"/>
          <p:cNvGrpSpPr/>
          <p:nvPr/>
        </p:nvGrpSpPr>
        <p:grpSpPr>
          <a:xfrm>
            <a:off x="3667300" y="1560792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280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457313" y="2999710"/>
              <a:ext cx="1559817" cy="87213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전문학원</a:t>
              </a:r>
              <a:endParaRPr lang="en-US" altLang="ko-KR" sz="12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면허취득 선호</a:t>
              </a:r>
              <a:endParaRPr lang="en-US" altLang="ko-KR" sz="12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sz="11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도로교통공단</a:t>
              </a: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1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매출 </a:t>
              </a:r>
              <a:r>
                <a:rPr lang="ko-KR" altLang="en-US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감소</a:t>
              </a:r>
              <a:r>
                <a: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)</a:t>
              </a:r>
              <a:endParaRPr lang="ko-KR" altLang="en-US" sz="11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5534967" y="1560791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283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457313" y="3228493"/>
              <a:ext cx="1559817" cy="41456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시험관별</a:t>
              </a:r>
              <a:endParaRPr lang="en-US" altLang="ko-KR" sz="12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채점 기준</a:t>
              </a:r>
              <a:r>
                <a:rPr lang="en-US" altLang="ko-KR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편차 존재</a:t>
              </a:r>
              <a:endParaRPr lang="ko-KR" altLang="en-US" sz="12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85" name="그룹 284"/>
          <p:cNvGrpSpPr/>
          <p:nvPr/>
        </p:nvGrpSpPr>
        <p:grpSpPr>
          <a:xfrm>
            <a:off x="7402634" y="1560790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286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370984" y="3114101"/>
              <a:ext cx="1559817" cy="64335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표준화된 전문학원</a:t>
              </a:r>
              <a:endParaRPr lang="ko-KR" altLang="en-US" sz="12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시험관 운영관리 </a:t>
              </a: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필요</a:t>
              </a:r>
              <a:endParaRPr lang="en-US" altLang="ko-KR" sz="12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pic>
        <p:nvPicPr>
          <p:cNvPr id="288" name="Picture 2" descr="C:\Users\강세환\Desktop\temp\ar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1497558" y="1603785"/>
            <a:ext cx="416047" cy="685391"/>
          </a:xfrm>
          <a:prstGeom prst="rect">
            <a:avLst/>
          </a:prstGeom>
          <a:noFill/>
        </p:spPr>
      </p:pic>
      <p:cxnSp>
        <p:nvCxnSpPr>
          <p:cNvPr id="289" name="직선 연결선 288"/>
          <p:cNvCxnSpPr/>
          <p:nvPr/>
        </p:nvCxnSpPr>
        <p:spPr>
          <a:xfrm>
            <a:off x="3647266" y="1685847"/>
            <a:ext cx="0" cy="54096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5496932" y="1685847"/>
            <a:ext cx="0" cy="54096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7415926" y="1685847"/>
            <a:ext cx="0" cy="54096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2" name="그룹 291"/>
          <p:cNvGrpSpPr/>
          <p:nvPr/>
        </p:nvGrpSpPr>
        <p:grpSpPr>
          <a:xfrm>
            <a:off x="148736" y="1475183"/>
            <a:ext cx="1387332" cy="942596"/>
            <a:chOff x="332307" y="1475184"/>
            <a:chExt cx="1709645" cy="942596"/>
          </a:xfrm>
        </p:grpSpPr>
        <p:sp>
          <p:nvSpPr>
            <p:cNvPr id="293" name="직사각형 292"/>
            <p:cNvSpPr/>
            <p:nvPr/>
          </p:nvSpPr>
          <p:spPr>
            <a:xfrm>
              <a:off x="352627" y="1475184"/>
              <a:ext cx="1689325" cy="942546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tIns="32652" bIns="32652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marR="0" lvl="1" indent="-82073" algn="ctr" defTabSz="793365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5123031" algn="l"/>
                </a:tabLst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sym typeface="Monotype Sorts"/>
              </a:endParaRPr>
            </a:p>
          </p:txBody>
        </p:sp>
        <p:cxnSp>
          <p:nvCxnSpPr>
            <p:cNvPr id="295" name="직선 연결선 294"/>
            <p:cNvCxnSpPr/>
            <p:nvPr/>
          </p:nvCxnSpPr>
          <p:spPr>
            <a:xfrm flipV="1">
              <a:off x="332307" y="1475192"/>
              <a:ext cx="0" cy="942588"/>
            </a:xfrm>
            <a:prstGeom prst="line">
              <a:avLst/>
            </a:prstGeom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668784" y="1815458"/>
              <a:ext cx="1016373" cy="276999"/>
            </a:xfrm>
            <a:prstGeom prst="rect">
              <a:avLst/>
            </a:prstGeom>
            <a:noFill/>
            <a:effectLst/>
          </p:spPr>
          <p:txBody>
            <a:bodyPr vert="horz"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prstMaterial="powder">
                <a:bevelT w="1270" h="1270"/>
                <a:bevelB w="1270" h="1270"/>
                <a:contourClr>
                  <a:srgbClr val="A14D07"/>
                </a:contourClr>
              </a:sp3d>
            </a:bodyPr>
            <a:lstStyle/>
            <a:p>
              <a:pPr lvl="0" indent="-302371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b="1" kern="0" dirty="0" smtClean="0">
                  <a:ln>
                    <a:noFill/>
                    <a:prstDash val="solid"/>
                  </a:ln>
                  <a:latin typeface="맑은 고딕" panose="020B0503020000020004" pitchFamily="50" charset="-127"/>
                  <a:cs typeface="Arial" pitchFamily="34" charset="0"/>
                </a:rPr>
                <a:t>배경</a:t>
              </a:r>
              <a:endParaRPr kumimoji="0" lang="ko-KR" altLang="en-US" b="1" i="0" u="none" strike="noStrike" kern="0" cap="none" spc="0" normalizeH="0" baseline="0" noProof="0" dirty="0" smtClean="0">
                <a:ln>
                  <a:noFill/>
                  <a:prstDash val="solid"/>
                </a:ln>
                <a:effectLst/>
                <a:uLnTx/>
                <a:uFillTx/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4734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24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-1784" y="945423"/>
            <a:ext cx="9145784" cy="3253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600" b="1" smtClean="0">
                <a:solidFill>
                  <a:schemeClr val="tx1"/>
                </a:solidFill>
              </a:rPr>
              <a:t>교통사고와 의료데이터 연계분석</a:t>
            </a:r>
            <a:r>
              <a:rPr lang="en-US" altLang="ko-KR" sz="1600" b="1" smtClean="0">
                <a:solidFill>
                  <a:schemeClr val="tx1"/>
                </a:solidFill>
              </a:rPr>
              <a:t>, </a:t>
            </a:r>
            <a:r>
              <a:rPr lang="ko-KR" altLang="en-US" sz="1600" b="1" smtClean="0">
                <a:solidFill>
                  <a:schemeClr val="tx1"/>
                </a:solidFill>
              </a:rPr>
              <a:t>고령운전자 교통사고 위험군 도출</a:t>
            </a:r>
            <a:r>
              <a:rPr lang="en-US" altLang="ko-KR" sz="1600" b="1" smtClean="0">
                <a:solidFill>
                  <a:schemeClr val="tx1"/>
                </a:solidFill>
              </a:rPr>
              <a:t>(</a:t>
            </a:r>
            <a:r>
              <a:rPr lang="ko-KR" altLang="en-US" sz="1600" b="1" smtClean="0">
                <a:solidFill>
                  <a:schemeClr val="tx1"/>
                </a:solidFill>
              </a:rPr>
              <a:t>요약</a:t>
            </a:r>
            <a:r>
              <a:rPr lang="en-US" altLang="ko-KR" sz="1600" b="1" smtClean="0">
                <a:solidFill>
                  <a:schemeClr val="tx1"/>
                </a:solidFill>
              </a:rPr>
              <a:t>)</a:t>
            </a:r>
            <a:endParaRPr lang="ko-KR" altLang="en-US" sz="2000" b="1" dirty="0">
              <a:solidFill>
                <a:srgbClr val="CC99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9414" y="1467558"/>
            <a:ext cx="9134586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 bwMode="gray">
          <a:xfrm>
            <a:off x="-199666" y="1844780"/>
            <a:ext cx="9144000" cy="1588"/>
          </a:xfrm>
          <a:prstGeom prst="line">
            <a:avLst/>
          </a:prstGeom>
          <a:noFill/>
          <a:ln w="25400">
            <a:solidFill>
              <a:schemeClr val="bg1">
                <a:lumMod val="9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297" name="모서리가 둥근 직사각형 296"/>
          <p:cNvSpPr/>
          <p:nvPr/>
        </p:nvSpPr>
        <p:spPr>
          <a:xfrm>
            <a:off x="3699910" y="4970064"/>
            <a:ext cx="2840444" cy="11929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2652" bIns="32652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/>
          </a:p>
        </p:txBody>
      </p:sp>
      <p:sp>
        <p:nvSpPr>
          <p:cNvPr id="298" name="타원 297"/>
          <p:cNvSpPr/>
          <p:nvPr/>
        </p:nvSpPr>
        <p:spPr>
          <a:xfrm>
            <a:off x="5050468" y="5085068"/>
            <a:ext cx="252000" cy="252000"/>
          </a:xfrm>
          <a:prstGeom prst="ellipse">
            <a:avLst/>
          </a:prstGeom>
          <a:noFill/>
          <a:ln w="53975" cmpd="thickThin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0"/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875889" y="4969904"/>
            <a:ext cx="2744169" cy="11954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2652" bIns="32652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6617070" y="4970064"/>
            <a:ext cx="2391484" cy="11876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2652" bIns="32652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/>
          </a:p>
        </p:txBody>
      </p:sp>
      <p:graphicFrame>
        <p:nvGraphicFramePr>
          <p:cNvPr id="301" name="표 3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574083"/>
              </p:ext>
            </p:extLst>
          </p:nvPr>
        </p:nvGraphicFramePr>
        <p:xfrm>
          <a:off x="1072347" y="5036817"/>
          <a:ext cx="2343739" cy="10555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1459"/>
                <a:gridCol w="1592280"/>
              </a:tblGrid>
              <a:tr h="365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원천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ts val="8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심평원 청구데이터</a:t>
                      </a:r>
                      <a:endParaRPr lang="en-US" altLang="ko-KR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ts val="8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TAAS </a:t>
                      </a:r>
                      <a:r>
                        <a:rPr lang="ko-KR" altLang="en-US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교통사고 데이터</a:t>
                      </a:r>
                      <a:endParaRPr lang="en-US" altLang="ko-KR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36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09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분석범위</a:t>
                      </a: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ts val="8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심평원 </a:t>
                      </a: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- ‘12.01 ~ ’15.11</a:t>
                      </a:r>
                    </a:p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ts val="8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TAAS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 </a:t>
                      </a: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Monotype Sorts" pitchFamily="2" charset="2"/>
                        </a:rPr>
                        <a:t>-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 ’13.01 ~ ‘15.12</a:t>
                      </a:r>
                      <a:endParaRPr lang="ko-KR" altLang="en-US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72000" marR="36000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65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분석건수</a:t>
                      </a: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ts val="8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Monotype Sorts" pitchFamily="2" charset="2"/>
                        </a:rPr>
                        <a:t>심평</a:t>
                      </a:r>
                      <a:r>
                        <a:rPr lang="ko-KR" altLang="en-US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원 </a:t>
                      </a: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-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109,518,085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건 </a:t>
                      </a:r>
                      <a:endParaRPr lang="en-US" altLang="ko-KR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ts val="8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Monotype Sorts" pitchFamily="2" charset="2"/>
                        </a:rPr>
                        <a:t>TAAS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Monotype Sorts" pitchFamily="2" charset="2"/>
                        </a:rPr>
                        <a:t> </a:t>
                      </a: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Monotype Sorts" pitchFamily="2" charset="2"/>
                        </a:rPr>
                        <a:t>-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Monotype Sorts" pitchFamily="2" charset="2"/>
                        </a:rPr>
                        <a:t> 670,929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Monotype Sorts" pitchFamily="2" charset="2"/>
                        </a:rPr>
                        <a:t>건</a:t>
                      </a:r>
                      <a:endParaRPr lang="ko-KR" altLang="en-US" sz="800" b="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Monotype Sorts" pitchFamily="2" charset="2"/>
                      </a:endParaRPr>
                    </a:p>
                  </a:txBody>
                  <a:tcPr marL="72000" marR="36000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02" name="그룹 301"/>
          <p:cNvGrpSpPr/>
          <p:nvPr/>
        </p:nvGrpSpPr>
        <p:grpSpPr>
          <a:xfrm>
            <a:off x="3876342" y="5069670"/>
            <a:ext cx="521534" cy="331668"/>
            <a:chOff x="-899824" y="2813457"/>
            <a:chExt cx="547065" cy="615688"/>
          </a:xfrm>
        </p:grpSpPr>
        <p:pic>
          <p:nvPicPr>
            <p:cNvPr id="303" name="Picture 5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 l="11754" r="11440"/>
            <a:stretch>
              <a:fillRect/>
            </a:stretch>
          </p:blipFill>
          <p:spPr bwMode="auto">
            <a:xfrm rot="5400000">
              <a:off x="-934135" y="2847768"/>
              <a:ext cx="615688" cy="54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4" name="AutoShape 271"/>
            <p:cNvSpPr>
              <a:spLocks noChangeArrowheads="1"/>
            </p:cNvSpPr>
            <p:nvPr/>
          </p:nvSpPr>
          <p:spPr bwMode="auto">
            <a:xfrm>
              <a:off x="-885140" y="3035233"/>
              <a:ext cx="504749" cy="322443"/>
            </a:xfrm>
            <a:prstGeom prst="roundRect">
              <a:avLst/>
            </a:prstGeom>
            <a:noFill/>
            <a:ln w="9525" algn="ctr">
              <a:noFill/>
              <a:round/>
              <a:headEnd/>
              <a:tailEnd/>
            </a:ln>
            <a:effectLst/>
            <a:extLst/>
          </p:spPr>
          <p:txBody>
            <a:bodyPr lIns="0" tIns="36000" rIns="0" bIns="36000" anchor="ctr"/>
            <a:lstStyle/>
            <a:p>
              <a:pPr algn="ctr"/>
              <a:r>
                <a:rPr lang="ko-KR" altLang="en-US" sz="800" spc="-150" dirty="0" smtClean="0">
                  <a:latin typeface="+mn-ea"/>
                </a:rPr>
                <a:t>심평원</a:t>
              </a:r>
              <a:endParaRPr lang="en-US" altLang="ko-KR" sz="800" spc="-150" dirty="0">
                <a:latin typeface="+mn-ea"/>
              </a:endParaRPr>
            </a:p>
          </p:txBody>
        </p:sp>
      </p:grpSp>
      <p:sp>
        <p:nvSpPr>
          <p:cNvPr id="305" name="직사각형 304"/>
          <p:cNvSpPr/>
          <p:nvPr/>
        </p:nvSpPr>
        <p:spPr>
          <a:xfrm>
            <a:off x="4741433" y="5773338"/>
            <a:ext cx="823716" cy="38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데이터</a:t>
            </a:r>
            <a:endParaRPr lang="en-US" altLang="ko-KR" sz="9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가공</a:t>
            </a:r>
            <a:endParaRPr lang="en-US" altLang="ko-KR" sz="9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306" name="직사각형 305"/>
          <p:cNvSpPr/>
          <p:nvPr/>
        </p:nvSpPr>
        <p:spPr>
          <a:xfrm>
            <a:off x="3731209" y="5773338"/>
            <a:ext cx="823716" cy="38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데이터</a:t>
            </a:r>
            <a:endParaRPr lang="en-US" altLang="ko-KR" sz="9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수집</a:t>
            </a:r>
            <a:endParaRPr lang="en-US" altLang="ko-KR" sz="9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307" name="직사각형 306"/>
          <p:cNvSpPr/>
          <p:nvPr/>
        </p:nvSpPr>
        <p:spPr>
          <a:xfrm>
            <a:off x="5838715" y="5773338"/>
            <a:ext cx="675515" cy="36317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EDA</a:t>
            </a:r>
          </a:p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(</a:t>
            </a:r>
            <a:r>
              <a:rPr lang="ko-KR" altLang="en-US" sz="7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연계 기초탐색</a:t>
            </a:r>
            <a:r>
              <a:rPr lang="en-US" altLang="ko-KR" sz="7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)</a:t>
            </a: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308" name="오른쪽 화살표 307"/>
          <p:cNvSpPr/>
          <p:nvPr/>
        </p:nvSpPr>
        <p:spPr>
          <a:xfrm rot="10800000" flipH="1">
            <a:off x="4432159" y="5143344"/>
            <a:ext cx="200884" cy="15462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9" name="AutoShape 271"/>
          <p:cNvSpPr>
            <a:spLocks noChangeArrowheads="1"/>
          </p:cNvSpPr>
          <p:nvPr/>
        </p:nvSpPr>
        <p:spPr bwMode="auto">
          <a:xfrm>
            <a:off x="8139468" y="5712376"/>
            <a:ext cx="969162" cy="244682"/>
          </a:xfrm>
          <a:prstGeom prst="roundRect">
            <a:avLst>
              <a:gd name="adj" fmla="val 0"/>
            </a:avLst>
          </a:prstGeom>
          <a:ex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상관분석</a:t>
            </a:r>
            <a:endParaRPr lang="en-US" altLang="ko-KR" sz="9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310" name="양쪽 모서리가 둥근 사각형 309"/>
          <p:cNvSpPr/>
          <p:nvPr/>
        </p:nvSpPr>
        <p:spPr>
          <a:xfrm>
            <a:off x="871497" y="4625044"/>
            <a:ext cx="2748561" cy="304380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kern="0" spc="-13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분석데이터</a:t>
            </a:r>
            <a:endParaRPr lang="ko-KR" altLang="en-US" sz="1200" b="1" kern="0" spc="-13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1" name="양쪽 모서리가 둥근 사각형 310"/>
          <p:cNvSpPr/>
          <p:nvPr/>
        </p:nvSpPr>
        <p:spPr>
          <a:xfrm>
            <a:off x="3699910" y="4625204"/>
            <a:ext cx="2840444" cy="304380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kern="0" spc="-13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데이터처리</a:t>
            </a:r>
          </a:p>
        </p:txBody>
      </p:sp>
      <p:sp>
        <p:nvSpPr>
          <p:cNvPr id="312" name="양쪽 모서리가 둥근 사각형 311"/>
          <p:cNvSpPr/>
          <p:nvPr/>
        </p:nvSpPr>
        <p:spPr>
          <a:xfrm>
            <a:off x="6617070" y="4625204"/>
            <a:ext cx="2391484" cy="304380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kern="0" spc="-13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분석기법 활용</a:t>
            </a:r>
          </a:p>
        </p:txBody>
      </p:sp>
      <p:sp>
        <p:nvSpPr>
          <p:cNvPr id="313" name="직사각형 312"/>
          <p:cNvSpPr/>
          <p:nvPr/>
        </p:nvSpPr>
        <p:spPr bwMode="gray">
          <a:xfrm>
            <a:off x="-216490" y="2564880"/>
            <a:ext cx="1260000" cy="5847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+mn-ea"/>
                <a:ea typeface="+mn-ea"/>
                <a:sym typeface="Wingdings" pitchFamily="2" charset="2"/>
              </a:rPr>
              <a:t>분석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+mn-ea"/>
              <a:ea typeface="+mn-ea"/>
              <a:sym typeface="Wingdings" pitchFamily="2" charset="2"/>
            </a:endParaRPr>
          </a:p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+mn-ea"/>
                <a:ea typeface="+mn-ea"/>
                <a:sym typeface="Wingdings" pitchFamily="2" charset="2"/>
              </a:rPr>
              <a:t>항목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314" name="직사각형 313"/>
          <p:cNvSpPr/>
          <p:nvPr/>
        </p:nvSpPr>
        <p:spPr bwMode="gray">
          <a:xfrm>
            <a:off x="-216490" y="4987445"/>
            <a:ext cx="1260000" cy="5847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데이터</a:t>
            </a:r>
            <a:endParaRPr lang="en-US" altLang="ko-KR" sz="16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 pitchFamily="2" charset="2"/>
            </a:endParaRPr>
          </a:p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개</a:t>
            </a:r>
            <a:r>
              <a:rPr lang="ko-KR" alt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요</a:t>
            </a:r>
            <a:endParaRPr lang="en-US" altLang="ko-KR" sz="16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 pitchFamily="2" charset="2"/>
            </a:endParaRPr>
          </a:p>
        </p:txBody>
      </p:sp>
      <p:cxnSp>
        <p:nvCxnSpPr>
          <p:cNvPr id="315" name="직선 연결선 314"/>
          <p:cNvCxnSpPr/>
          <p:nvPr/>
        </p:nvCxnSpPr>
        <p:spPr bwMode="gray">
          <a:xfrm>
            <a:off x="-135446" y="1700760"/>
            <a:ext cx="9144000" cy="1588"/>
          </a:xfrm>
          <a:prstGeom prst="line">
            <a:avLst/>
          </a:prstGeom>
          <a:noFill/>
          <a:ln w="25400">
            <a:solidFill>
              <a:schemeClr val="bg1">
                <a:lumMod val="9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316" name="직선 연결선 315"/>
          <p:cNvCxnSpPr/>
          <p:nvPr/>
        </p:nvCxnSpPr>
        <p:spPr bwMode="gray">
          <a:xfrm>
            <a:off x="-115170" y="4547532"/>
            <a:ext cx="9144000" cy="1588"/>
          </a:xfrm>
          <a:prstGeom prst="lin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317" name="타원 316"/>
          <p:cNvSpPr/>
          <p:nvPr/>
        </p:nvSpPr>
        <p:spPr>
          <a:xfrm>
            <a:off x="4677651" y="5134180"/>
            <a:ext cx="274452" cy="15591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39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cxnSp>
        <p:nvCxnSpPr>
          <p:cNvPr id="318" name="직선 연결선 317"/>
          <p:cNvCxnSpPr>
            <a:stCxn id="317" idx="6"/>
            <a:endCxn id="298" idx="2"/>
          </p:cNvCxnSpPr>
          <p:nvPr/>
        </p:nvCxnSpPr>
        <p:spPr>
          <a:xfrm flipV="1">
            <a:off x="4952103" y="5211068"/>
            <a:ext cx="98365" cy="1068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sp>
        <p:nvSpPr>
          <p:cNvPr id="319" name="직사각형 318"/>
          <p:cNvSpPr/>
          <p:nvPr/>
        </p:nvSpPr>
        <p:spPr>
          <a:xfrm>
            <a:off x="4974759" y="5107221"/>
            <a:ext cx="409240" cy="21866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700" b="0" dirty="0" smtClean="0">
                <a:solidFill>
                  <a:schemeClr val="tx1"/>
                </a:solidFill>
                <a:latin typeface="+mn-ea"/>
              </a:rPr>
              <a:t>DM</a:t>
            </a:r>
            <a:endParaRPr lang="en-US" altLang="ko-KR" sz="7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직사각형 319"/>
          <p:cNvSpPr/>
          <p:nvPr/>
        </p:nvSpPr>
        <p:spPr>
          <a:xfrm>
            <a:off x="4684028" y="5124409"/>
            <a:ext cx="266989" cy="1581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  <a:latin typeface="+mn-ea"/>
              </a:rPr>
              <a:t>질병</a:t>
            </a:r>
            <a:endParaRPr lang="en-US" altLang="ko-KR" sz="6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직사각형 320"/>
          <p:cNvSpPr/>
          <p:nvPr/>
        </p:nvSpPr>
        <p:spPr>
          <a:xfrm>
            <a:off x="5106870" y="5268271"/>
            <a:ext cx="89634" cy="100552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>
              <a:solidFill>
                <a:schemeClr val="tx1"/>
              </a:solidFill>
            </a:endParaRPr>
          </a:p>
        </p:txBody>
      </p:sp>
      <p:sp>
        <p:nvSpPr>
          <p:cNvPr id="322" name="직사각형 321"/>
          <p:cNvSpPr/>
          <p:nvPr/>
        </p:nvSpPr>
        <p:spPr>
          <a:xfrm>
            <a:off x="5084787" y="5297450"/>
            <a:ext cx="89634" cy="100552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pic>
        <p:nvPicPr>
          <p:cNvPr id="323" name="Picture 2" descr="eda data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792" y="5113311"/>
            <a:ext cx="526724" cy="4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4" name="그림 3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803" y="5175948"/>
            <a:ext cx="553295" cy="519044"/>
          </a:xfrm>
          <a:prstGeom prst="rect">
            <a:avLst/>
          </a:prstGeom>
        </p:spPr>
      </p:pic>
      <p:grpSp>
        <p:nvGrpSpPr>
          <p:cNvPr id="325" name="그룹 324"/>
          <p:cNvGrpSpPr/>
          <p:nvPr/>
        </p:nvGrpSpPr>
        <p:grpSpPr>
          <a:xfrm>
            <a:off x="871497" y="1760018"/>
            <a:ext cx="8157333" cy="2410317"/>
            <a:chOff x="1367667" y="2335470"/>
            <a:chExt cx="6043461" cy="2122524"/>
          </a:xfrm>
        </p:grpSpPr>
        <p:sp>
          <p:nvSpPr>
            <p:cNvPr id="326" name="AutoShape 70"/>
            <p:cNvSpPr>
              <a:spLocks noChangeArrowheads="1"/>
            </p:cNvSpPr>
            <p:nvPr/>
          </p:nvSpPr>
          <p:spPr bwMode="auto">
            <a:xfrm>
              <a:off x="1393803" y="2595623"/>
              <a:ext cx="1881899" cy="186237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8100" dir="5400000" algn="t" rotWithShape="0">
                <a:prstClr val="black">
                  <a:alpha val="14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lvl="1"/>
              <a:endParaRPr lang="ko-KR" altLang="en-US" sz="1400">
                <a:latin typeface="+mn-ea"/>
                <a:sym typeface="Monotype Sorts"/>
              </a:endParaRPr>
            </a:p>
          </p:txBody>
        </p:sp>
        <p:sp>
          <p:nvSpPr>
            <p:cNvPr id="327" name="Line 151"/>
            <p:cNvSpPr>
              <a:spLocks noChangeShapeType="1"/>
            </p:cNvSpPr>
            <p:nvPr/>
          </p:nvSpPr>
          <p:spPr bwMode="auto">
            <a:xfrm>
              <a:off x="1367667" y="2595624"/>
              <a:ext cx="1881899" cy="0"/>
            </a:xfrm>
            <a:prstGeom prst="line">
              <a:avLst/>
            </a:prstGeom>
            <a:noFill/>
            <a:ln w="254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  <p:grpSp>
          <p:nvGrpSpPr>
            <p:cNvPr id="328" name="그룹 104"/>
            <p:cNvGrpSpPr/>
            <p:nvPr/>
          </p:nvGrpSpPr>
          <p:grpSpPr>
            <a:xfrm>
              <a:off x="1482575" y="2335470"/>
              <a:ext cx="1657542" cy="529837"/>
              <a:chOff x="967575" y="2897242"/>
              <a:chExt cx="4939795" cy="363080"/>
            </a:xfrm>
          </p:grpSpPr>
          <p:sp>
            <p:nvSpPr>
              <p:cNvPr id="367" name="AutoShape 22"/>
              <p:cNvSpPr>
                <a:spLocks noChangeArrowheads="1"/>
              </p:cNvSpPr>
              <p:nvPr/>
            </p:nvSpPr>
            <p:spPr bwMode="auto">
              <a:xfrm>
                <a:off x="967575" y="2897242"/>
                <a:ext cx="4939795" cy="363080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75000"/>
                </a:schemeClr>
              </a:solidFill>
              <a:ln w="6350" cap="flat" cmpd="sng" algn="ctr">
                <a:solidFill>
                  <a:schemeClr val="accent3">
                    <a:lumMod val="75000"/>
                  </a:schemeClr>
                </a:solidFill>
                <a:prstDash val="solid"/>
              </a:ln>
              <a:effectLst/>
              <a:extLst/>
            </p:spPr>
            <p:txBody>
              <a:bodyPr lIns="0" tIns="0" rIns="0" bIns="0" rtlCol="0" anchor="ctr" anchorCtr="0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indent="-180975">
                  <a:lnSpc>
                    <a:spcPct val="105000"/>
                  </a:lnSpc>
                  <a:spcAft>
                    <a:spcPts val="240"/>
                  </a:spcAft>
                  <a:buClr>
                    <a:schemeClr val="tx1"/>
                  </a:buClr>
                  <a:buSzPct val="80000"/>
                </a:pPr>
                <a:endParaRPr lang="ko-KR" altLang="en-US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68" name="AutoShape 69"/>
              <p:cNvSpPr>
                <a:spLocks noChangeArrowheads="1"/>
              </p:cNvSpPr>
              <p:nvPr/>
            </p:nvSpPr>
            <p:spPr bwMode="auto">
              <a:xfrm>
                <a:off x="1849084" y="2953822"/>
                <a:ext cx="3268069" cy="161372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extrusionH="12700">
                <a:bevelT w="0"/>
                <a:contourClr>
                  <a:schemeClr val="bg1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t">
                <a:sp3d>
                  <a:bevelT w="0"/>
                </a:sp3d>
              </a:bodyPr>
              <a:lstStyle/>
              <a:p>
                <a:pPr algn="ctr">
                  <a:defRPr/>
                </a:pPr>
                <a:r>
                  <a:rPr lang="ko-KR" altLang="en-US" sz="1200" b="1" dirty="0" smtClean="0">
                    <a:solidFill>
                      <a:schemeClr val="bg1"/>
                    </a:solidFill>
                    <a:latin typeface="+mn-ea"/>
                  </a:rPr>
                  <a:t>고령자 </a:t>
                </a:r>
                <a:endParaRPr lang="en-US" altLang="ko-KR" sz="1200" b="1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ko-KR" altLang="en-US" sz="1200" b="1" dirty="0" smtClean="0">
                    <a:solidFill>
                      <a:schemeClr val="bg1"/>
                    </a:solidFill>
                    <a:latin typeface="+mn-ea"/>
                  </a:rPr>
                  <a:t>질병데이터 분석</a:t>
                </a:r>
                <a:endParaRPr lang="ko-KR" altLang="en-US" sz="12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69" name="Line 257"/>
              <p:cNvSpPr>
                <a:spLocks noChangeShapeType="1"/>
              </p:cNvSpPr>
              <p:nvPr/>
            </p:nvSpPr>
            <p:spPr bwMode="auto">
              <a:xfrm>
                <a:off x="973778" y="3075517"/>
                <a:ext cx="119328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370" name="Line 258"/>
              <p:cNvSpPr>
                <a:spLocks noChangeShapeType="1"/>
              </p:cNvSpPr>
              <p:nvPr/>
            </p:nvSpPr>
            <p:spPr bwMode="auto">
              <a:xfrm>
                <a:off x="5788042" y="3075517"/>
                <a:ext cx="119328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n-ea"/>
                </a:endParaRPr>
              </a:p>
            </p:txBody>
          </p:sp>
        </p:grpSp>
        <p:grpSp>
          <p:nvGrpSpPr>
            <p:cNvPr id="329" name="그룹 328"/>
            <p:cNvGrpSpPr/>
            <p:nvPr/>
          </p:nvGrpSpPr>
          <p:grpSpPr>
            <a:xfrm>
              <a:off x="1531586" y="2938589"/>
              <a:ext cx="1571898" cy="382930"/>
              <a:chOff x="603295" y="2363692"/>
              <a:chExt cx="2551505" cy="397090"/>
            </a:xfrm>
          </p:grpSpPr>
          <p:sp>
            <p:nvSpPr>
              <p:cNvPr id="365" name="모서리가 둥근 직사각형 364"/>
              <p:cNvSpPr/>
              <p:nvPr/>
            </p:nvSpPr>
            <p:spPr>
              <a:xfrm>
                <a:off x="603295" y="2363692"/>
                <a:ext cx="2551505" cy="39709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66" name="TextBox 365"/>
              <p:cNvSpPr txBox="1"/>
              <p:nvPr/>
            </p:nvSpPr>
            <p:spPr>
              <a:xfrm>
                <a:off x="603295" y="2396925"/>
                <a:ext cx="2551505" cy="313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87313" indent="-87313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SzPct val="100000"/>
                  <a:buFont typeface="Arial" pitchFamily="34" charset="0"/>
                  <a:buChar char="•"/>
                  <a:defRPr sz="1300" spc="-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웹윤고딕130" pitchFamily="18" charset="-127"/>
                    <a:ea typeface="-웹윤고딕130" pitchFamily="18" charset="-127"/>
                  </a:defRPr>
                </a:lvl1pPr>
              </a:lstStyle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altLang="ko-KR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15,039</a:t>
                </a: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개</a:t>
                </a:r>
                <a:r>
                  <a:rPr lang="en-US" altLang="ko-KR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</a:t>
                </a: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상병데이터 </a:t>
                </a:r>
                <a:endPara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기초탐색</a:t>
                </a:r>
                <a:endPara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330" name="그룹 329"/>
            <p:cNvGrpSpPr/>
            <p:nvPr/>
          </p:nvGrpSpPr>
          <p:grpSpPr>
            <a:xfrm>
              <a:off x="1531586" y="3444711"/>
              <a:ext cx="1571898" cy="382930"/>
              <a:chOff x="603295" y="2363692"/>
              <a:chExt cx="2551505" cy="397090"/>
            </a:xfrm>
          </p:grpSpPr>
          <p:sp>
            <p:nvSpPr>
              <p:cNvPr id="363" name="모서리가 둥근 직사각형 362"/>
              <p:cNvSpPr/>
              <p:nvPr/>
            </p:nvSpPr>
            <p:spPr>
              <a:xfrm>
                <a:off x="603295" y="2363692"/>
                <a:ext cx="2551505" cy="39709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64" name="TextBox 363"/>
              <p:cNvSpPr txBox="1"/>
              <p:nvPr/>
            </p:nvSpPr>
            <p:spPr>
              <a:xfrm>
                <a:off x="603295" y="2403882"/>
                <a:ext cx="2551505" cy="313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87313" indent="-87313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SzPct val="100000"/>
                  <a:buFont typeface="Arial" pitchFamily="34" charset="0"/>
                  <a:buChar char="•"/>
                  <a:defRPr sz="1300" spc="-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웹윤고딕130" pitchFamily="18" charset="-127"/>
                    <a:ea typeface="-웹윤고딕130" pitchFamily="18" charset="-127"/>
                  </a:defRPr>
                </a:lvl1pPr>
              </a:lstStyle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고령자 발병비율</a:t>
                </a:r>
                <a:endPara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질병데이터 분석</a:t>
                </a:r>
                <a:endParaRPr lang="ko-KR" altLang="en-US" sz="11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331" name="그룹 330"/>
            <p:cNvGrpSpPr/>
            <p:nvPr/>
          </p:nvGrpSpPr>
          <p:grpSpPr>
            <a:xfrm>
              <a:off x="1536866" y="3951389"/>
              <a:ext cx="1571898" cy="382930"/>
              <a:chOff x="603295" y="2363692"/>
              <a:chExt cx="2551505" cy="397090"/>
            </a:xfrm>
          </p:grpSpPr>
          <p:sp>
            <p:nvSpPr>
              <p:cNvPr id="361" name="모서리가 둥근 직사각형 360"/>
              <p:cNvSpPr/>
              <p:nvPr/>
            </p:nvSpPr>
            <p:spPr>
              <a:xfrm>
                <a:off x="603295" y="2363692"/>
                <a:ext cx="2551505" cy="39709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62" name="TextBox 361"/>
              <p:cNvSpPr txBox="1"/>
              <p:nvPr/>
            </p:nvSpPr>
            <p:spPr>
              <a:xfrm>
                <a:off x="603295" y="2403882"/>
                <a:ext cx="2551505" cy="313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87313" indent="-87313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SzPct val="100000"/>
                  <a:buFont typeface="Arial" pitchFamily="34" charset="0"/>
                  <a:buChar char="•"/>
                  <a:defRPr sz="1300" spc="-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웹윤고딕130" pitchFamily="18" charset="-127"/>
                    <a:ea typeface="-웹윤고딕130" pitchFamily="18" charset="-127"/>
                  </a:defRPr>
                </a:lvl1pPr>
              </a:lstStyle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altLang="ko-KR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31</a:t>
                </a: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개 운전능력 관련</a:t>
                </a:r>
                <a:endPara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고령자 질병데이터 분석</a:t>
                </a:r>
                <a:endParaRPr lang="ko-KR" altLang="en-US" sz="11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332" name="AutoShape 70"/>
            <p:cNvSpPr>
              <a:spLocks noChangeArrowheads="1"/>
            </p:cNvSpPr>
            <p:nvPr/>
          </p:nvSpPr>
          <p:spPr bwMode="auto">
            <a:xfrm>
              <a:off x="3438288" y="2595623"/>
              <a:ext cx="1881899" cy="186237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8100" dir="5400000" algn="t" rotWithShape="0">
                <a:prstClr val="black">
                  <a:alpha val="14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lvl="1"/>
              <a:endParaRPr lang="ko-KR" altLang="en-US" sz="1400">
                <a:latin typeface="+mn-ea"/>
                <a:sym typeface="Monotype Sorts"/>
              </a:endParaRPr>
            </a:p>
          </p:txBody>
        </p:sp>
        <p:sp>
          <p:nvSpPr>
            <p:cNvPr id="333" name="Line 151"/>
            <p:cNvSpPr>
              <a:spLocks noChangeShapeType="1"/>
            </p:cNvSpPr>
            <p:nvPr/>
          </p:nvSpPr>
          <p:spPr bwMode="auto">
            <a:xfrm>
              <a:off x="3438288" y="2595624"/>
              <a:ext cx="1881899" cy="0"/>
            </a:xfrm>
            <a:prstGeom prst="line">
              <a:avLst/>
            </a:prstGeom>
            <a:noFill/>
            <a:ln w="254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  <p:grpSp>
          <p:nvGrpSpPr>
            <p:cNvPr id="334" name="그룹 104"/>
            <p:cNvGrpSpPr/>
            <p:nvPr/>
          </p:nvGrpSpPr>
          <p:grpSpPr>
            <a:xfrm>
              <a:off x="3553196" y="2335470"/>
              <a:ext cx="1657542" cy="529837"/>
              <a:chOff x="967575" y="2897242"/>
              <a:chExt cx="4939795" cy="363080"/>
            </a:xfrm>
          </p:grpSpPr>
          <p:sp>
            <p:nvSpPr>
              <p:cNvPr id="357" name="AutoShape 22"/>
              <p:cNvSpPr>
                <a:spLocks noChangeArrowheads="1"/>
              </p:cNvSpPr>
              <p:nvPr/>
            </p:nvSpPr>
            <p:spPr bwMode="auto">
              <a:xfrm>
                <a:off x="967575" y="2897242"/>
                <a:ext cx="4939795" cy="363080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75000"/>
                </a:schemeClr>
              </a:solidFill>
              <a:ln w="6350" cap="flat" cmpd="sng" algn="ctr">
                <a:solidFill>
                  <a:schemeClr val="accent3">
                    <a:lumMod val="75000"/>
                  </a:schemeClr>
                </a:solidFill>
                <a:prstDash val="solid"/>
              </a:ln>
              <a:effectLst/>
              <a:extLst/>
            </p:spPr>
            <p:txBody>
              <a:bodyPr lIns="0" tIns="0" rIns="0" bIns="0" rtlCol="0" anchor="ctr" anchorCtr="0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indent="-180975">
                  <a:lnSpc>
                    <a:spcPct val="105000"/>
                  </a:lnSpc>
                  <a:spcAft>
                    <a:spcPts val="240"/>
                  </a:spcAft>
                  <a:buClr>
                    <a:schemeClr val="tx1"/>
                  </a:buClr>
                  <a:buSzPct val="80000"/>
                </a:pPr>
                <a:endParaRPr lang="ko-KR" altLang="en-US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58" name="AutoShape 69"/>
              <p:cNvSpPr>
                <a:spLocks noChangeArrowheads="1"/>
              </p:cNvSpPr>
              <p:nvPr/>
            </p:nvSpPr>
            <p:spPr bwMode="auto">
              <a:xfrm>
                <a:off x="1849084" y="2953822"/>
                <a:ext cx="3268069" cy="161372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extrusionH="12700">
                <a:bevelT w="0"/>
                <a:contourClr>
                  <a:schemeClr val="bg1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t">
                <a:sp3d>
                  <a:bevelT w="0"/>
                </a:sp3d>
              </a:bodyPr>
              <a:lstStyle/>
              <a:p>
                <a:pPr algn="ctr">
                  <a:defRPr/>
                </a:pPr>
                <a:r>
                  <a:rPr lang="en-US" altLang="ko-KR" sz="1200" b="1" dirty="0" smtClean="0">
                    <a:solidFill>
                      <a:schemeClr val="bg1"/>
                    </a:solidFill>
                    <a:latin typeface="+mn-ea"/>
                  </a:rPr>
                  <a:t>TAAS 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  <a:latin typeface="+mn-ea"/>
                  </a:rPr>
                  <a:t>고령자 </a:t>
                </a:r>
                <a:endParaRPr lang="en-US" altLang="ko-KR" sz="1200" b="1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ko-KR" altLang="en-US" sz="1200" b="1" dirty="0" smtClean="0">
                    <a:solidFill>
                      <a:schemeClr val="bg1"/>
                    </a:solidFill>
                    <a:latin typeface="+mn-ea"/>
                  </a:rPr>
                  <a:t>교통사고유형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2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59" name="Line 257"/>
              <p:cNvSpPr>
                <a:spLocks noChangeShapeType="1"/>
              </p:cNvSpPr>
              <p:nvPr/>
            </p:nvSpPr>
            <p:spPr bwMode="auto">
              <a:xfrm>
                <a:off x="973778" y="3075517"/>
                <a:ext cx="119328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360" name="Line 258"/>
              <p:cNvSpPr>
                <a:spLocks noChangeShapeType="1"/>
              </p:cNvSpPr>
              <p:nvPr/>
            </p:nvSpPr>
            <p:spPr bwMode="auto">
              <a:xfrm>
                <a:off x="5788042" y="3075517"/>
                <a:ext cx="119328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n-ea"/>
                </a:endParaRPr>
              </a:p>
            </p:txBody>
          </p:sp>
        </p:grpSp>
        <p:sp>
          <p:nvSpPr>
            <p:cNvPr id="335" name="AutoShape 70"/>
            <p:cNvSpPr>
              <a:spLocks noChangeArrowheads="1"/>
            </p:cNvSpPr>
            <p:nvPr/>
          </p:nvSpPr>
          <p:spPr bwMode="auto">
            <a:xfrm>
              <a:off x="5529229" y="2595623"/>
              <a:ext cx="1881899" cy="186237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8100" dir="5400000" algn="t" rotWithShape="0">
                <a:prstClr val="black">
                  <a:alpha val="14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lvl="1"/>
              <a:endParaRPr lang="ko-KR" altLang="en-US" sz="1400">
                <a:latin typeface="+mn-ea"/>
                <a:sym typeface="Monotype Sorts"/>
              </a:endParaRPr>
            </a:p>
          </p:txBody>
        </p:sp>
        <p:sp>
          <p:nvSpPr>
            <p:cNvPr id="336" name="Line 151"/>
            <p:cNvSpPr>
              <a:spLocks noChangeShapeType="1"/>
            </p:cNvSpPr>
            <p:nvPr/>
          </p:nvSpPr>
          <p:spPr bwMode="auto">
            <a:xfrm>
              <a:off x="5529229" y="2595624"/>
              <a:ext cx="1881899" cy="0"/>
            </a:xfrm>
            <a:prstGeom prst="line">
              <a:avLst/>
            </a:prstGeom>
            <a:noFill/>
            <a:ln w="254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  <p:grpSp>
          <p:nvGrpSpPr>
            <p:cNvPr id="337" name="그룹 104"/>
            <p:cNvGrpSpPr/>
            <p:nvPr/>
          </p:nvGrpSpPr>
          <p:grpSpPr>
            <a:xfrm>
              <a:off x="5644137" y="2335470"/>
              <a:ext cx="1657542" cy="529837"/>
              <a:chOff x="967575" y="2897242"/>
              <a:chExt cx="4939795" cy="363080"/>
            </a:xfrm>
          </p:grpSpPr>
          <p:sp>
            <p:nvSpPr>
              <p:cNvPr id="353" name="AutoShape 22"/>
              <p:cNvSpPr>
                <a:spLocks noChangeArrowheads="1"/>
              </p:cNvSpPr>
              <p:nvPr/>
            </p:nvSpPr>
            <p:spPr bwMode="auto">
              <a:xfrm>
                <a:off x="967575" y="2897242"/>
                <a:ext cx="4939795" cy="363080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75000"/>
                </a:schemeClr>
              </a:solidFill>
              <a:ln w="6350" cap="flat" cmpd="sng" algn="ctr">
                <a:solidFill>
                  <a:schemeClr val="accent3">
                    <a:lumMod val="75000"/>
                  </a:schemeClr>
                </a:solidFill>
                <a:prstDash val="solid"/>
              </a:ln>
              <a:effectLst/>
              <a:extLst/>
            </p:spPr>
            <p:txBody>
              <a:bodyPr lIns="0" tIns="0" rIns="0" bIns="0" rtlCol="0" anchor="ctr" anchorCtr="0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indent="-180975">
                  <a:lnSpc>
                    <a:spcPct val="105000"/>
                  </a:lnSpc>
                  <a:spcAft>
                    <a:spcPts val="240"/>
                  </a:spcAft>
                  <a:buClr>
                    <a:schemeClr val="tx1"/>
                  </a:buClr>
                  <a:buSzPct val="80000"/>
                </a:pPr>
                <a:endParaRPr lang="ko-KR" altLang="en-US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54" name="AutoShape 69"/>
              <p:cNvSpPr>
                <a:spLocks noChangeArrowheads="1"/>
              </p:cNvSpPr>
              <p:nvPr/>
            </p:nvSpPr>
            <p:spPr bwMode="auto">
              <a:xfrm>
                <a:off x="1849084" y="2953822"/>
                <a:ext cx="3268069" cy="161372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extrusionH="12700">
                <a:bevelT w="0"/>
                <a:contourClr>
                  <a:schemeClr val="bg1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t">
                <a:sp3d>
                  <a:bevelT w="0"/>
                </a:sp3d>
              </a:bodyPr>
              <a:lstStyle/>
              <a:p>
                <a:pPr algn="ctr">
                  <a:defRPr/>
                </a:pPr>
                <a:r>
                  <a:rPr lang="ko-KR" altLang="en-US" sz="1200" b="1" dirty="0" smtClean="0">
                    <a:solidFill>
                      <a:schemeClr val="bg1"/>
                    </a:solidFill>
                    <a:latin typeface="+mn-ea"/>
                  </a:rPr>
                  <a:t>고령자 질병 </a:t>
                </a:r>
                <a:r>
                  <a:rPr lang="en-US" altLang="ko-KR" sz="1200" b="1" dirty="0" smtClean="0">
                    <a:solidFill>
                      <a:schemeClr val="bg1"/>
                    </a:solidFill>
                    <a:latin typeface="+mn-ea"/>
                  </a:rPr>
                  <a:t>– 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  <a:latin typeface="+mn-ea"/>
                  </a:rPr>
                  <a:t>교통사고유형</a:t>
                </a:r>
                <a:endParaRPr lang="en-US" altLang="ko-KR" sz="1200" b="1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ko-KR" altLang="en-US" sz="1200" b="1" dirty="0" smtClean="0">
                    <a:solidFill>
                      <a:schemeClr val="bg1"/>
                    </a:solidFill>
                    <a:latin typeface="+mn-ea"/>
                  </a:rPr>
                  <a:t>연계분석</a:t>
                </a:r>
                <a:endParaRPr lang="ko-KR" altLang="en-US" sz="12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55" name="Line 257"/>
              <p:cNvSpPr>
                <a:spLocks noChangeShapeType="1"/>
              </p:cNvSpPr>
              <p:nvPr/>
            </p:nvSpPr>
            <p:spPr bwMode="auto">
              <a:xfrm>
                <a:off x="973778" y="3075517"/>
                <a:ext cx="119328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356" name="Line 258"/>
              <p:cNvSpPr>
                <a:spLocks noChangeShapeType="1"/>
              </p:cNvSpPr>
              <p:nvPr/>
            </p:nvSpPr>
            <p:spPr bwMode="auto">
              <a:xfrm>
                <a:off x="5788042" y="3075517"/>
                <a:ext cx="119328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n-ea"/>
                </a:endParaRPr>
              </a:p>
            </p:txBody>
          </p:sp>
        </p:grpSp>
        <p:grpSp>
          <p:nvGrpSpPr>
            <p:cNvPr id="338" name="그룹 337"/>
            <p:cNvGrpSpPr/>
            <p:nvPr/>
          </p:nvGrpSpPr>
          <p:grpSpPr>
            <a:xfrm>
              <a:off x="3589807" y="2938589"/>
              <a:ext cx="1571898" cy="382930"/>
              <a:chOff x="603295" y="2363692"/>
              <a:chExt cx="2551505" cy="397090"/>
            </a:xfrm>
          </p:grpSpPr>
          <p:sp>
            <p:nvSpPr>
              <p:cNvPr id="351" name="모서리가 둥근 직사각형 350"/>
              <p:cNvSpPr/>
              <p:nvPr/>
            </p:nvSpPr>
            <p:spPr>
              <a:xfrm>
                <a:off x="603295" y="2363692"/>
                <a:ext cx="2551505" cy="39709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52" name="TextBox 351"/>
              <p:cNvSpPr txBox="1"/>
              <p:nvPr/>
            </p:nvSpPr>
            <p:spPr>
              <a:xfrm>
                <a:off x="603295" y="2403883"/>
                <a:ext cx="2551505" cy="313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87313" indent="-87313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SzPct val="100000"/>
                  <a:buFont typeface="Arial" pitchFamily="34" charset="0"/>
                  <a:buChar char="•"/>
                  <a:defRPr sz="1300" spc="-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웹윤고딕130" pitchFamily="18" charset="-127"/>
                    <a:ea typeface="-웹윤고딕130" pitchFamily="18" charset="-127"/>
                  </a:defRPr>
                </a:lvl1pPr>
              </a:lstStyle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전체사고 고령자</a:t>
                </a:r>
                <a:endPara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패턴 분석</a:t>
                </a:r>
                <a:endParaRPr lang="ko-KR" altLang="en-US" sz="11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339" name="그룹 338"/>
            <p:cNvGrpSpPr/>
            <p:nvPr/>
          </p:nvGrpSpPr>
          <p:grpSpPr>
            <a:xfrm>
              <a:off x="3589807" y="3444711"/>
              <a:ext cx="1571898" cy="382930"/>
              <a:chOff x="603295" y="2363692"/>
              <a:chExt cx="2551505" cy="397090"/>
            </a:xfrm>
          </p:grpSpPr>
          <p:sp>
            <p:nvSpPr>
              <p:cNvPr id="349" name="모서리가 둥근 직사각형 348"/>
              <p:cNvSpPr/>
              <p:nvPr/>
            </p:nvSpPr>
            <p:spPr>
              <a:xfrm>
                <a:off x="603295" y="2363692"/>
                <a:ext cx="2551505" cy="39709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50" name="TextBox 349"/>
              <p:cNvSpPr txBox="1"/>
              <p:nvPr/>
            </p:nvSpPr>
            <p:spPr>
              <a:xfrm>
                <a:off x="603295" y="2403884"/>
                <a:ext cx="2551505" cy="313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87313" indent="-87313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SzPct val="100000"/>
                  <a:buFont typeface="Arial" pitchFamily="34" charset="0"/>
                  <a:buChar char="•"/>
                  <a:defRPr sz="1300" spc="-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웹윤고딕130" pitchFamily="18" charset="-127"/>
                    <a:ea typeface="-웹윤고딕130" pitchFamily="18" charset="-127"/>
                  </a:defRPr>
                </a:lvl1pPr>
              </a:lstStyle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사고유형</a:t>
                </a:r>
                <a:r>
                  <a:rPr lang="en-US" altLang="ko-KR" sz="1100" b="1" spc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</a:t>
                </a: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고령자</a:t>
                </a:r>
                <a:endPara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패턴분석</a:t>
                </a:r>
                <a:endParaRPr lang="ko-KR" altLang="en-US" sz="11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>
              <a:off x="3595087" y="3951389"/>
              <a:ext cx="1571898" cy="382930"/>
              <a:chOff x="603295" y="2363692"/>
              <a:chExt cx="2551505" cy="397090"/>
            </a:xfrm>
          </p:grpSpPr>
          <p:sp>
            <p:nvSpPr>
              <p:cNvPr id="347" name="모서리가 둥근 직사각형 346"/>
              <p:cNvSpPr/>
              <p:nvPr/>
            </p:nvSpPr>
            <p:spPr>
              <a:xfrm>
                <a:off x="603295" y="2363692"/>
                <a:ext cx="2551505" cy="39709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48" name="TextBox 347"/>
              <p:cNvSpPr txBox="1"/>
              <p:nvPr/>
            </p:nvSpPr>
            <p:spPr>
              <a:xfrm>
                <a:off x="603295" y="2403882"/>
                <a:ext cx="2551505" cy="313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87313" indent="-87313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SzPct val="100000"/>
                  <a:buFont typeface="Arial" pitchFamily="34" charset="0"/>
                  <a:buChar char="•"/>
                  <a:defRPr sz="1300" spc="-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웹윤고딕130" pitchFamily="18" charset="-127"/>
                    <a:ea typeface="-웹윤고딕130" pitchFamily="18" charset="-127"/>
                  </a:defRPr>
                </a:lvl1pPr>
              </a:lstStyle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사고유형</a:t>
                </a:r>
                <a:endPara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연도별 패턴분석</a:t>
                </a:r>
                <a:endParaRPr lang="ko-KR" altLang="en-US" sz="11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341" name="그룹 340"/>
            <p:cNvGrpSpPr/>
            <p:nvPr/>
          </p:nvGrpSpPr>
          <p:grpSpPr>
            <a:xfrm>
              <a:off x="5686258" y="2938589"/>
              <a:ext cx="1571898" cy="382930"/>
              <a:chOff x="603295" y="2363692"/>
              <a:chExt cx="2551505" cy="397090"/>
            </a:xfrm>
          </p:grpSpPr>
          <p:sp>
            <p:nvSpPr>
              <p:cNvPr id="345" name="모서리가 둥근 직사각형 344"/>
              <p:cNvSpPr/>
              <p:nvPr/>
            </p:nvSpPr>
            <p:spPr>
              <a:xfrm>
                <a:off x="603295" y="2363692"/>
                <a:ext cx="2551505" cy="39709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>
                <a:off x="603295" y="2403882"/>
                <a:ext cx="2551505" cy="313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87313" indent="-87313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SzPct val="100000"/>
                  <a:buFont typeface="Arial" pitchFamily="34" charset="0"/>
                  <a:buChar char="•"/>
                  <a:defRPr sz="1300" spc="-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웹윤고딕130" pitchFamily="18" charset="-127"/>
                    <a:ea typeface="-웹윤고딕130" pitchFamily="18" charset="-127"/>
                  </a:defRPr>
                </a:lvl1pPr>
              </a:lstStyle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고령자 </a:t>
                </a:r>
                <a:r>
                  <a:rPr lang="ko-KR" altLang="en-US" sz="1100" b="1" spc="0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질병군</a:t>
                </a: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</a:t>
                </a:r>
                <a:r>
                  <a:rPr lang="en-US" altLang="ko-KR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&amp;</a:t>
                </a:r>
              </a:p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사고유형 상관</a:t>
                </a:r>
                <a:r>
                  <a:rPr lang="en-US" altLang="ko-KR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/</a:t>
                </a: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회귀분석</a:t>
                </a:r>
                <a:endParaRPr lang="ko-KR" altLang="en-US" sz="11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342" name="그룹 341"/>
            <p:cNvGrpSpPr/>
            <p:nvPr/>
          </p:nvGrpSpPr>
          <p:grpSpPr>
            <a:xfrm>
              <a:off x="5686258" y="3444711"/>
              <a:ext cx="1571898" cy="382930"/>
              <a:chOff x="603295" y="2363692"/>
              <a:chExt cx="2551505" cy="397090"/>
            </a:xfrm>
          </p:grpSpPr>
          <p:sp>
            <p:nvSpPr>
              <p:cNvPr id="343" name="모서리가 둥근 직사각형 342"/>
              <p:cNvSpPr/>
              <p:nvPr/>
            </p:nvSpPr>
            <p:spPr>
              <a:xfrm>
                <a:off x="603295" y="2363692"/>
                <a:ext cx="2551505" cy="39709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44" name="TextBox 343"/>
              <p:cNvSpPr txBox="1"/>
              <p:nvPr/>
            </p:nvSpPr>
            <p:spPr>
              <a:xfrm>
                <a:off x="603295" y="2403881"/>
                <a:ext cx="2551505" cy="313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87313" indent="-87313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SzPct val="100000"/>
                  <a:buFont typeface="Arial" pitchFamily="34" charset="0"/>
                  <a:buChar char="•"/>
                  <a:defRPr sz="1300" spc="-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웹윤고딕130" pitchFamily="18" charset="-127"/>
                    <a:ea typeface="-웹윤고딕130" pitchFamily="18" charset="-127"/>
                  </a:defRPr>
                </a:lvl1pPr>
              </a:lstStyle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저연령자</a:t>
                </a: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</a:t>
                </a:r>
                <a:r>
                  <a:rPr lang="ko-KR" altLang="en-US" sz="1100" b="1" spc="0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질병군</a:t>
                </a: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</a:t>
                </a:r>
                <a:r>
                  <a:rPr lang="en-US" altLang="ko-KR" sz="1100" b="1" spc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&amp;</a:t>
                </a:r>
              </a:p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사고유형 상관</a:t>
                </a:r>
                <a:r>
                  <a:rPr lang="en-US" altLang="ko-KR" sz="1100" b="1" spc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/</a:t>
                </a:r>
                <a:r>
                  <a:rPr lang="ko-KR" altLang="en-US" sz="1100" b="1" spc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회귀분석</a:t>
                </a:r>
              </a:p>
            </p:txBody>
          </p:sp>
        </p:grpSp>
      </p:grpSp>
      <p:grpSp>
        <p:nvGrpSpPr>
          <p:cNvPr id="371" name="그룹 370"/>
          <p:cNvGrpSpPr/>
          <p:nvPr/>
        </p:nvGrpSpPr>
        <p:grpSpPr>
          <a:xfrm>
            <a:off x="3874527" y="5395608"/>
            <a:ext cx="521534" cy="331668"/>
            <a:chOff x="-899824" y="2813457"/>
            <a:chExt cx="547065" cy="615688"/>
          </a:xfrm>
        </p:grpSpPr>
        <p:pic>
          <p:nvPicPr>
            <p:cNvPr id="372" name="Picture 5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 l="11754" r="11440"/>
            <a:stretch>
              <a:fillRect/>
            </a:stretch>
          </p:blipFill>
          <p:spPr bwMode="auto">
            <a:xfrm rot="5400000">
              <a:off x="-934135" y="2847768"/>
              <a:ext cx="615688" cy="54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3" name="AutoShape 271"/>
            <p:cNvSpPr>
              <a:spLocks noChangeArrowheads="1"/>
            </p:cNvSpPr>
            <p:nvPr/>
          </p:nvSpPr>
          <p:spPr bwMode="auto">
            <a:xfrm>
              <a:off x="-885140" y="3035233"/>
              <a:ext cx="504749" cy="322443"/>
            </a:xfrm>
            <a:prstGeom prst="roundRect">
              <a:avLst/>
            </a:prstGeom>
            <a:noFill/>
            <a:ln w="9525" algn="ctr">
              <a:noFill/>
              <a:round/>
              <a:headEnd/>
              <a:tailEnd/>
            </a:ln>
            <a:effectLst/>
            <a:extLst/>
          </p:spPr>
          <p:txBody>
            <a:bodyPr lIns="0" tIns="36000" rIns="0" bIns="36000" anchor="ctr"/>
            <a:lstStyle/>
            <a:p>
              <a:pPr algn="ctr"/>
              <a:r>
                <a:rPr lang="en-US" altLang="ko-KR" sz="800" spc="-150" dirty="0" smtClean="0">
                  <a:latin typeface="+mn-ea"/>
                </a:rPr>
                <a:t>TAAS</a:t>
              </a:r>
              <a:endParaRPr lang="en-US" altLang="ko-KR" sz="800" spc="-150" dirty="0">
                <a:latin typeface="+mn-ea"/>
              </a:endParaRPr>
            </a:p>
          </p:txBody>
        </p:sp>
      </p:grpSp>
      <p:sp>
        <p:nvSpPr>
          <p:cNvPr id="374" name="타원 373"/>
          <p:cNvSpPr/>
          <p:nvPr/>
        </p:nvSpPr>
        <p:spPr>
          <a:xfrm>
            <a:off x="5407874" y="5133310"/>
            <a:ext cx="274452" cy="15591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39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cxnSp>
        <p:nvCxnSpPr>
          <p:cNvPr id="375" name="직선 연결선 374"/>
          <p:cNvCxnSpPr>
            <a:stCxn id="298" idx="6"/>
            <a:endCxn id="374" idx="2"/>
          </p:cNvCxnSpPr>
          <p:nvPr/>
        </p:nvCxnSpPr>
        <p:spPr>
          <a:xfrm>
            <a:off x="5302468" y="5211068"/>
            <a:ext cx="105406" cy="198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sp>
        <p:nvSpPr>
          <p:cNvPr id="376" name="직사각형 375"/>
          <p:cNvSpPr/>
          <p:nvPr/>
        </p:nvSpPr>
        <p:spPr>
          <a:xfrm>
            <a:off x="5388851" y="5085439"/>
            <a:ext cx="304795" cy="1581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  <a:latin typeface="+mn-ea"/>
              </a:rPr>
              <a:t>고령자</a:t>
            </a:r>
            <a:endParaRPr lang="en-US" altLang="ko-KR" sz="6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600" b="0" dirty="0" smtClean="0">
                <a:solidFill>
                  <a:schemeClr val="tx1"/>
                </a:solidFill>
                <a:latin typeface="+mn-ea"/>
              </a:rPr>
              <a:t>질병</a:t>
            </a:r>
            <a:endParaRPr lang="en-US" altLang="ko-KR" sz="6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7" name="타원 376"/>
          <p:cNvSpPr/>
          <p:nvPr/>
        </p:nvSpPr>
        <p:spPr>
          <a:xfrm>
            <a:off x="5050468" y="5434229"/>
            <a:ext cx="252000" cy="252000"/>
          </a:xfrm>
          <a:prstGeom prst="ellipse">
            <a:avLst/>
          </a:prstGeom>
          <a:noFill/>
          <a:ln w="53975" cmpd="thickThin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0"/>
          </a:p>
        </p:txBody>
      </p:sp>
      <p:sp>
        <p:nvSpPr>
          <p:cNvPr id="378" name="타원 377"/>
          <p:cNvSpPr/>
          <p:nvPr/>
        </p:nvSpPr>
        <p:spPr>
          <a:xfrm>
            <a:off x="4677651" y="5483341"/>
            <a:ext cx="274452" cy="15591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39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cxnSp>
        <p:nvCxnSpPr>
          <p:cNvPr id="379" name="직선 연결선 378"/>
          <p:cNvCxnSpPr>
            <a:stCxn id="378" idx="6"/>
            <a:endCxn id="377" idx="2"/>
          </p:cNvCxnSpPr>
          <p:nvPr/>
        </p:nvCxnSpPr>
        <p:spPr>
          <a:xfrm flipV="1">
            <a:off x="4952103" y="5560229"/>
            <a:ext cx="98365" cy="1068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sp>
        <p:nvSpPr>
          <p:cNvPr id="380" name="직사각형 379"/>
          <p:cNvSpPr/>
          <p:nvPr/>
        </p:nvSpPr>
        <p:spPr>
          <a:xfrm>
            <a:off x="4974759" y="5456382"/>
            <a:ext cx="409240" cy="21866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700" b="0" dirty="0" smtClean="0">
                <a:solidFill>
                  <a:schemeClr val="tx1"/>
                </a:solidFill>
                <a:latin typeface="+mn-ea"/>
              </a:rPr>
              <a:t>DM</a:t>
            </a:r>
            <a:endParaRPr lang="en-US" altLang="ko-KR" sz="7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1" name="직사각형 380"/>
          <p:cNvSpPr/>
          <p:nvPr/>
        </p:nvSpPr>
        <p:spPr>
          <a:xfrm>
            <a:off x="4690378" y="5435470"/>
            <a:ext cx="266989" cy="1581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  <a:latin typeface="+mn-ea"/>
              </a:rPr>
              <a:t>교통사고</a:t>
            </a:r>
            <a:endParaRPr lang="en-US" altLang="ko-KR" sz="6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2" name="직사각형 381"/>
          <p:cNvSpPr/>
          <p:nvPr/>
        </p:nvSpPr>
        <p:spPr>
          <a:xfrm>
            <a:off x="5106870" y="5617432"/>
            <a:ext cx="89634" cy="100552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>
              <a:solidFill>
                <a:schemeClr val="tx1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5084787" y="5646611"/>
            <a:ext cx="89634" cy="100552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384" name="타원 383"/>
          <p:cNvSpPr/>
          <p:nvPr/>
        </p:nvSpPr>
        <p:spPr>
          <a:xfrm>
            <a:off x="5407874" y="5482471"/>
            <a:ext cx="274452" cy="15591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39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cxnSp>
        <p:nvCxnSpPr>
          <p:cNvPr id="385" name="직선 연결선 384"/>
          <p:cNvCxnSpPr>
            <a:stCxn id="377" idx="6"/>
            <a:endCxn id="384" idx="2"/>
          </p:cNvCxnSpPr>
          <p:nvPr/>
        </p:nvCxnSpPr>
        <p:spPr>
          <a:xfrm>
            <a:off x="5302468" y="5560229"/>
            <a:ext cx="105406" cy="198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sp>
        <p:nvSpPr>
          <p:cNvPr id="386" name="직사각형 385"/>
          <p:cNvSpPr/>
          <p:nvPr/>
        </p:nvSpPr>
        <p:spPr>
          <a:xfrm>
            <a:off x="5420601" y="5428250"/>
            <a:ext cx="266989" cy="1581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  <a:latin typeface="+mn-ea"/>
              </a:rPr>
              <a:t>사고유형</a:t>
            </a:r>
            <a:endParaRPr lang="en-US" altLang="ko-KR" sz="6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7" name="오른쪽 화살표 386"/>
          <p:cNvSpPr/>
          <p:nvPr/>
        </p:nvSpPr>
        <p:spPr>
          <a:xfrm rot="10800000" flipH="1">
            <a:off x="4432158" y="5477940"/>
            <a:ext cx="200884" cy="15462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8" name="오른쪽 화살표 387"/>
          <p:cNvSpPr/>
          <p:nvPr/>
        </p:nvSpPr>
        <p:spPr>
          <a:xfrm rot="10800000" flipH="1">
            <a:off x="5726173" y="5206880"/>
            <a:ext cx="200884" cy="33197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9" name="Picture 2" descr="clusteri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907" y="5143344"/>
            <a:ext cx="767215" cy="53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" name="AutoShape 271"/>
          <p:cNvSpPr>
            <a:spLocks noChangeArrowheads="1"/>
          </p:cNvSpPr>
          <p:nvPr/>
        </p:nvSpPr>
        <p:spPr bwMode="auto">
          <a:xfrm>
            <a:off x="6599836" y="5698257"/>
            <a:ext cx="969162" cy="244682"/>
          </a:xfrm>
          <a:prstGeom prst="roundRect">
            <a:avLst>
              <a:gd name="adj" fmla="val 0"/>
            </a:avLst>
          </a:prstGeom>
          <a:ex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군집분석</a:t>
            </a:r>
            <a:endParaRPr lang="en-US" altLang="ko-KR" sz="9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502" y="5196909"/>
            <a:ext cx="624123" cy="411187"/>
          </a:xfrm>
          <a:prstGeom prst="rect">
            <a:avLst/>
          </a:prstGeom>
        </p:spPr>
      </p:pic>
      <p:sp>
        <p:nvSpPr>
          <p:cNvPr id="392" name="AutoShape 271"/>
          <p:cNvSpPr>
            <a:spLocks noChangeArrowheads="1"/>
          </p:cNvSpPr>
          <p:nvPr/>
        </p:nvSpPr>
        <p:spPr bwMode="auto">
          <a:xfrm>
            <a:off x="7358641" y="5702029"/>
            <a:ext cx="969162" cy="244682"/>
          </a:xfrm>
          <a:prstGeom prst="roundRect">
            <a:avLst>
              <a:gd name="adj" fmla="val 0"/>
            </a:avLst>
          </a:prstGeom>
          <a:ex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시계열분석</a:t>
            </a:r>
            <a:endParaRPr lang="en-US" altLang="ko-KR" sz="9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194923783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25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3" name="AutoShape 70"/>
          <p:cNvSpPr>
            <a:spLocks noChangeArrowheads="1"/>
          </p:cNvSpPr>
          <p:nvPr/>
        </p:nvSpPr>
        <p:spPr bwMode="auto">
          <a:xfrm>
            <a:off x="4641863" y="1641513"/>
            <a:ext cx="4486215" cy="393406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4754942" y="1957322"/>
            <a:ext cx="4244339" cy="349859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12700" dist="254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6" name="AutoShape 70"/>
          <p:cNvSpPr>
            <a:spLocks noChangeArrowheads="1"/>
          </p:cNvSpPr>
          <p:nvPr/>
        </p:nvSpPr>
        <p:spPr bwMode="auto">
          <a:xfrm>
            <a:off x="28711" y="1641513"/>
            <a:ext cx="4486215" cy="393406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148667" y="1957322"/>
            <a:ext cx="4244339" cy="349859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blurRad="12700" dist="254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-186483" y="879286"/>
            <a:ext cx="9511143" cy="69470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건강보험 청구데이터</a:t>
            </a:r>
            <a:r>
              <a: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와</a:t>
            </a:r>
            <a:r>
              <a: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교통사고유형 데이터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를 활용하여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고령자 질병과 교통사고유형의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상관분석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을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수행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28712" y="5670384"/>
            <a:ext cx="9093402" cy="697365"/>
          </a:xfrm>
          <a:prstGeom prst="roundRect">
            <a:avLst>
              <a:gd name="adj" fmla="val 1887"/>
            </a:avLst>
          </a:prstGeom>
          <a:solidFill>
            <a:srgbClr val="EEECE1"/>
          </a:solidFill>
          <a:ln w="635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9" y="5836560"/>
            <a:ext cx="282441" cy="342722"/>
          </a:xfrm>
          <a:prstGeom prst="rect">
            <a:avLst/>
          </a:prstGeom>
        </p:spPr>
      </p:pic>
      <p:sp>
        <p:nvSpPr>
          <p:cNvPr id="171" name="TextBox 170"/>
          <p:cNvSpPr txBox="1"/>
          <p:nvPr/>
        </p:nvSpPr>
        <p:spPr>
          <a:xfrm>
            <a:off x="710827" y="5813128"/>
            <a:ext cx="82676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의료데이터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&amp;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교통사고데이터 연계분석 개요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ko-KR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5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년치 보험청구 표본데이터와 도로교통공단의 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년치 교통사고 전수데이터를 활용하여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고령자 질병과 교통사고 간의 빈도 상관성을 분석하고자 함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8711" y="1703406"/>
            <a:ext cx="4572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보험청구데이터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(2012.01 ~ 2015.11)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73" name="Rectangle 22"/>
          <p:cNvSpPr>
            <a:spLocks noChangeArrowheads="1"/>
          </p:cNvSpPr>
          <p:nvPr/>
        </p:nvSpPr>
        <p:spPr bwMode="auto">
          <a:xfrm>
            <a:off x="218875" y="2632297"/>
            <a:ext cx="1052532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3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tIns="44450" rIns="45720" bIns="44450" anchor="t" anchorCtr="0">
            <a:spAutoFit/>
          </a:bodyPr>
          <a:lstStyle>
            <a:lvl1pPr marL="192088" indent="-192088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65163" indent="-1905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Clr>
                <a:srgbClr val="000000"/>
              </a:buClr>
              <a:buSzPct val="100000"/>
            </a:pPr>
            <a:r>
              <a:rPr lang="en-US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"/>
                <a:ea typeface="+mj-ea"/>
              </a:rPr>
              <a:t>2012.01 ~ 2015.11</a:t>
            </a:r>
          </a:p>
          <a:p>
            <a:pPr marL="0" indent="0">
              <a:buClr>
                <a:srgbClr val="000000"/>
              </a:buClr>
              <a:buSzPct val="100000"/>
            </a:pPr>
            <a:r>
              <a:rPr lang="ko-KR" altLang="en-US" sz="8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보험청구 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표본데이터</a:t>
            </a:r>
            <a:endParaRPr lang="de-DE" altLang="en-US" sz="800" b="1" dirty="0" smtClean="0">
              <a:solidFill>
                <a:prstClr val="black">
                  <a:lumMod val="75000"/>
                  <a:lumOff val="25000"/>
                </a:prstClr>
              </a:solidFill>
              <a:latin typeface=""/>
              <a:ea typeface="+mj-ea"/>
            </a:endParaRPr>
          </a:p>
        </p:txBody>
      </p:sp>
      <p:sp>
        <p:nvSpPr>
          <p:cNvPr id="174" name="Rectangle 22"/>
          <p:cNvSpPr>
            <a:spLocks noChangeArrowheads="1"/>
          </p:cNvSpPr>
          <p:nvPr/>
        </p:nvSpPr>
        <p:spPr bwMode="auto">
          <a:xfrm>
            <a:off x="218875" y="3235062"/>
            <a:ext cx="2126544" cy="47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3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tIns="44450" rIns="45720" bIns="44450" anchor="t" anchorCtr="0">
            <a:spAutoFit/>
          </a:bodyPr>
          <a:lstStyle>
            <a:lvl1pPr marL="192088" indent="-192088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65163" indent="-1905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Clr>
                <a:srgbClr val="000000"/>
              </a:buClr>
              <a:buSzPct val="100000"/>
            </a:pP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고령자 운전능력</a:t>
            </a: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과 연관되는</a:t>
            </a: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질병군 도출</a:t>
            </a:r>
            <a:endParaRPr lang="en-US" altLang="ko-KR" sz="800" b="1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marL="0" indent="0">
              <a:buClr>
                <a:srgbClr val="000000"/>
              </a:buClr>
              <a:buSzPct val="100000"/>
            </a:pPr>
            <a:r>
              <a:rPr lang="en-US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"/>
                <a:ea typeface="+mj-ea"/>
              </a:rPr>
              <a:t>(e.g. 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시력</a:t>
            </a: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청력</a:t>
            </a: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인지능력 질환 등</a:t>
            </a: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)</a:t>
            </a:r>
          </a:p>
          <a:p>
            <a:pPr marL="0" indent="0">
              <a:buClr>
                <a:srgbClr val="000000"/>
              </a:buClr>
              <a:buSzPct val="100000"/>
            </a:pPr>
            <a:endParaRPr lang="en-US" altLang="ko-KR" sz="200" b="1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marL="0" indent="0">
              <a:buClr>
                <a:srgbClr val="000000"/>
              </a:buClr>
              <a:buSzPct val="100000"/>
            </a:pPr>
            <a:r>
              <a:rPr lang="en-US" altLang="en-US" sz="700" b="1" dirty="0" smtClean="0">
                <a:solidFill>
                  <a:srgbClr val="FF0000"/>
                </a:solidFill>
                <a:latin typeface=""/>
                <a:ea typeface="+mj-ea"/>
              </a:rPr>
              <a:t>* </a:t>
            </a:r>
            <a:r>
              <a:rPr lang="ko-KR" altLang="en-US" sz="7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캐나다 교통부 보고서 참고</a:t>
            </a:r>
            <a:endParaRPr lang="de-DE" altLang="en-US" sz="900" b="1" dirty="0" smtClean="0">
              <a:solidFill>
                <a:srgbClr val="FF0000"/>
              </a:solidFill>
              <a:latin typeface=""/>
              <a:ea typeface="+mj-ea"/>
            </a:endParaRPr>
          </a:p>
        </p:txBody>
      </p:sp>
      <p:sp>
        <p:nvSpPr>
          <p:cNvPr id="175" name="Line 11"/>
          <p:cNvSpPr>
            <a:spLocks noChangeShapeType="1"/>
          </p:cNvSpPr>
          <p:nvPr/>
        </p:nvSpPr>
        <p:spPr bwMode="auto">
          <a:xfrm>
            <a:off x="218875" y="3148371"/>
            <a:ext cx="4117949" cy="14446"/>
          </a:xfrm>
          <a:prstGeom prst="line">
            <a:avLst/>
          </a:prstGeom>
          <a:noFill/>
          <a:ln w="9525">
            <a:solidFill>
              <a:srgbClr val="EEECE1">
                <a:lumMod val="50000"/>
              </a:srgb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6" name="Line 11"/>
          <p:cNvSpPr>
            <a:spLocks noChangeShapeType="1"/>
          </p:cNvSpPr>
          <p:nvPr/>
        </p:nvSpPr>
        <p:spPr bwMode="auto">
          <a:xfrm flipV="1">
            <a:off x="218875" y="3965368"/>
            <a:ext cx="4117949" cy="22167"/>
          </a:xfrm>
          <a:prstGeom prst="line">
            <a:avLst/>
          </a:prstGeom>
          <a:noFill/>
          <a:ln w="9525">
            <a:solidFill>
              <a:srgbClr val="EEECE1">
                <a:lumMod val="50000"/>
              </a:srgb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7" name="Rectangle 22"/>
          <p:cNvSpPr>
            <a:spLocks noChangeArrowheads="1"/>
          </p:cNvSpPr>
          <p:nvPr/>
        </p:nvSpPr>
        <p:spPr bwMode="auto">
          <a:xfrm>
            <a:off x="218875" y="4365520"/>
            <a:ext cx="116313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3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tIns="44450" rIns="45720" bIns="44450" anchor="t" anchorCtr="0">
            <a:spAutoFit/>
          </a:bodyPr>
          <a:lstStyle>
            <a:lvl1pPr marL="192088" indent="-192088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65163" indent="-1905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Clr>
                <a:srgbClr val="000000"/>
              </a:buClr>
              <a:buSzPct val="100000"/>
            </a:pP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</a:rPr>
              <a:t>패턴분석 통해</a:t>
            </a:r>
            <a:endParaRPr lang="en-US" altLang="ko-KR" sz="800" b="1" dirty="0" smtClea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</a:endParaRPr>
          </a:p>
          <a:p>
            <a:pPr marL="0" indent="0">
              <a:buClr>
                <a:srgbClr val="000000"/>
              </a:buClr>
              <a:buSzPct val="100000"/>
            </a:pP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</a:rPr>
              <a:t>고령자에서 비율이 높은</a:t>
            </a:r>
            <a:endParaRPr lang="en-US" altLang="ko-KR" sz="800" b="1" dirty="0" smtClea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</a:endParaRPr>
          </a:p>
          <a:p>
            <a:pPr marL="0" indent="0">
              <a:buClr>
                <a:srgbClr val="000000"/>
              </a:buClr>
              <a:buSzPct val="100000"/>
            </a:pP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</a:rPr>
              <a:t>4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</a:rPr>
              <a:t>개 대상질환 군 발굴</a:t>
            </a:r>
            <a:endParaRPr lang="de-DE" altLang="en-US" sz="800" b="1" dirty="0" smtClea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8" name="Rectangle 49"/>
          <p:cNvSpPr/>
          <p:nvPr/>
        </p:nvSpPr>
        <p:spPr bwMode="gray">
          <a:xfrm>
            <a:off x="2189726" y="3243029"/>
            <a:ext cx="1253900" cy="946630"/>
          </a:xfrm>
          <a:prstGeom prst="rect">
            <a:avLst/>
          </a:prstGeom>
          <a:noFill/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45720" rIns="45720" bIns="45720" anchor="ctr"/>
          <a:lstStyle/>
          <a:p>
            <a:pPr marL="114300" marR="0" lvl="0" indent="-11430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cs typeface="Arial"/>
            </a:endParaRPr>
          </a:p>
        </p:txBody>
      </p:sp>
      <p:sp>
        <p:nvSpPr>
          <p:cNvPr id="179" name="Rectangle 50"/>
          <p:cNvSpPr/>
          <p:nvPr/>
        </p:nvSpPr>
        <p:spPr bwMode="gray">
          <a:xfrm>
            <a:off x="2247369" y="3268474"/>
            <a:ext cx="1132868" cy="149468"/>
          </a:xfrm>
          <a:prstGeom prst="rect">
            <a:avLst/>
          </a:prstGeom>
          <a:solidFill>
            <a:sysClr val="window" lastClr="FFFFFF">
              <a:lumMod val="95000"/>
              <a:alpha val="60000"/>
            </a:sysClr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소아질환</a:t>
            </a:r>
          </a:p>
        </p:txBody>
      </p:sp>
      <p:sp>
        <p:nvSpPr>
          <p:cNvPr id="180" name="Rectangle 51"/>
          <p:cNvSpPr/>
          <p:nvPr/>
        </p:nvSpPr>
        <p:spPr bwMode="gray">
          <a:xfrm>
            <a:off x="2247369" y="3439206"/>
            <a:ext cx="1132868" cy="149468"/>
          </a:xfrm>
          <a:prstGeom prst="rect">
            <a:avLst/>
          </a:prstGeom>
          <a:solidFill>
            <a:sysClr val="window" lastClr="FFFFFF">
              <a:lumMod val="95000"/>
              <a:alpha val="60000"/>
            </a:sysClr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저연령층 질환</a:t>
            </a:r>
          </a:p>
        </p:txBody>
      </p:sp>
      <p:sp>
        <p:nvSpPr>
          <p:cNvPr id="181" name="Rectangle 52"/>
          <p:cNvSpPr/>
          <p:nvPr/>
        </p:nvSpPr>
        <p:spPr bwMode="gray">
          <a:xfrm>
            <a:off x="2247369" y="3609940"/>
            <a:ext cx="1132868" cy="199290"/>
          </a:xfrm>
          <a:prstGeom prst="rect">
            <a:avLst/>
          </a:prstGeom>
          <a:solidFill>
            <a:srgbClr val="0070C0">
              <a:alpha val="92000"/>
            </a:srgbClr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Arial"/>
              </a:rPr>
              <a:t>31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Arial"/>
              </a:rPr>
              <a:t>개 고연령층 질환</a:t>
            </a:r>
          </a:p>
        </p:txBody>
      </p:sp>
      <p:sp>
        <p:nvSpPr>
          <p:cNvPr id="182" name="Rectangle 54"/>
          <p:cNvSpPr/>
          <p:nvPr/>
        </p:nvSpPr>
        <p:spPr bwMode="gray">
          <a:xfrm>
            <a:off x="2247369" y="3830495"/>
            <a:ext cx="1132868" cy="149468"/>
          </a:xfrm>
          <a:prstGeom prst="rect">
            <a:avLst/>
          </a:prstGeom>
          <a:solidFill>
            <a:sysClr val="window" lastClr="FFFFFF">
              <a:lumMod val="95000"/>
              <a:alpha val="60000"/>
            </a:sysClr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특수질환</a:t>
            </a:r>
          </a:p>
        </p:txBody>
      </p:sp>
      <p:sp>
        <p:nvSpPr>
          <p:cNvPr id="183" name="Rectangle 57"/>
          <p:cNvSpPr/>
          <p:nvPr/>
        </p:nvSpPr>
        <p:spPr bwMode="gray">
          <a:xfrm>
            <a:off x="1567809" y="4031650"/>
            <a:ext cx="1313610" cy="1308123"/>
          </a:xfrm>
          <a:prstGeom prst="rect">
            <a:avLst/>
          </a:prstGeom>
          <a:solidFill>
            <a:srgbClr val="0070C0">
              <a:alpha val="92000"/>
            </a:srgbClr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45720" rIns="45720" bIns="45720" anchor="ctr"/>
          <a:lstStyle/>
          <a:p>
            <a:pPr marL="114300" marR="0" lvl="0" indent="-11430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 pitchFamily="34" charset="0"/>
              <a:cs typeface="Arial"/>
            </a:endParaRPr>
          </a:p>
        </p:txBody>
      </p:sp>
      <p:sp>
        <p:nvSpPr>
          <p:cNvPr id="184" name="Rectangle 58"/>
          <p:cNvSpPr/>
          <p:nvPr/>
        </p:nvSpPr>
        <p:spPr bwMode="gray">
          <a:xfrm>
            <a:off x="1628199" y="4090871"/>
            <a:ext cx="1186814" cy="274024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시력관련 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백내장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itchFamily="34" charset="0"/>
              <a:cs typeface="Arial"/>
            </a:endParaRPr>
          </a:p>
        </p:txBody>
      </p:sp>
      <p:sp>
        <p:nvSpPr>
          <p:cNvPr id="185" name="Rectangle 59"/>
          <p:cNvSpPr/>
          <p:nvPr/>
        </p:nvSpPr>
        <p:spPr bwMode="gray">
          <a:xfrm>
            <a:off x="1628199" y="4396202"/>
            <a:ext cx="1186814" cy="274024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청력관련 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이명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itchFamily="34" charset="0"/>
              <a:cs typeface="Arial"/>
            </a:endParaRPr>
          </a:p>
        </p:txBody>
      </p:sp>
      <p:sp>
        <p:nvSpPr>
          <p:cNvPr id="186" name="Rectangle 60"/>
          <p:cNvSpPr/>
          <p:nvPr/>
        </p:nvSpPr>
        <p:spPr bwMode="gray">
          <a:xfrm>
            <a:off x="1628199" y="4701534"/>
            <a:ext cx="1186814" cy="274024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움직임 관련 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관절염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itchFamily="34" charset="0"/>
              <a:cs typeface="Arial"/>
            </a:endParaRPr>
          </a:p>
        </p:txBody>
      </p:sp>
      <p:sp>
        <p:nvSpPr>
          <p:cNvPr id="187" name="Freeform 68"/>
          <p:cNvSpPr/>
          <p:nvPr/>
        </p:nvSpPr>
        <p:spPr bwMode="auto">
          <a:xfrm>
            <a:off x="1545733" y="3807406"/>
            <a:ext cx="1833791" cy="232506"/>
          </a:xfrm>
          <a:custGeom>
            <a:avLst/>
            <a:gdLst>
              <a:gd name="connsiteX0" fmla="*/ 1043940 w 2750820"/>
              <a:gd name="connsiteY0" fmla="*/ 0 h 426720"/>
              <a:gd name="connsiteX1" fmla="*/ 0 w 2750820"/>
              <a:gd name="connsiteY1" fmla="*/ 426720 h 426720"/>
              <a:gd name="connsiteX2" fmla="*/ 2004060 w 2750820"/>
              <a:gd name="connsiteY2" fmla="*/ 426720 h 426720"/>
              <a:gd name="connsiteX3" fmla="*/ 2750820 w 2750820"/>
              <a:gd name="connsiteY3" fmla="*/ 0 h 426720"/>
              <a:gd name="connsiteX4" fmla="*/ 1043940 w 2750820"/>
              <a:gd name="connsiteY4" fmla="*/ 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0820" h="426720">
                <a:moveTo>
                  <a:pt x="1043940" y="0"/>
                </a:moveTo>
                <a:lnTo>
                  <a:pt x="0" y="426720"/>
                </a:lnTo>
                <a:lnTo>
                  <a:pt x="2004060" y="426720"/>
                </a:lnTo>
                <a:lnTo>
                  <a:pt x="2750820" y="0"/>
                </a:lnTo>
                <a:lnTo>
                  <a:pt x="1043940" y="0"/>
                </a:lnTo>
                <a:close/>
              </a:path>
            </a:pathLst>
          </a:custGeom>
          <a:solidFill>
            <a:srgbClr val="EEECE1">
              <a:lumMod val="75000"/>
              <a:alpha val="3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000" tIns="46800" rIns="9000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7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</a:endParaRPr>
          </a:p>
        </p:txBody>
      </p:sp>
      <p:sp>
        <p:nvSpPr>
          <p:cNvPr id="188" name="Freeform 77"/>
          <p:cNvSpPr/>
          <p:nvPr/>
        </p:nvSpPr>
        <p:spPr bwMode="auto">
          <a:xfrm>
            <a:off x="2191028" y="2828598"/>
            <a:ext cx="1256389" cy="420379"/>
          </a:xfrm>
          <a:custGeom>
            <a:avLst/>
            <a:gdLst>
              <a:gd name="connsiteX0" fmla="*/ 552450 w 1924050"/>
              <a:gd name="connsiteY0" fmla="*/ 0 h 771525"/>
              <a:gd name="connsiteX1" fmla="*/ 1762125 w 1924050"/>
              <a:gd name="connsiteY1" fmla="*/ 0 h 771525"/>
              <a:gd name="connsiteX2" fmla="*/ 1924050 w 1924050"/>
              <a:gd name="connsiteY2" fmla="*/ 771525 h 771525"/>
              <a:gd name="connsiteX3" fmla="*/ 0 w 1924050"/>
              <a:gd name="connsiteY3" fmla="*/ 771525 h 771525"/>
              <a:gd name="connsiteX4" fmla="*/ 552450 w 192405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050" h="771525">
                <a:moveTo>
                  <a:pt x="552450" y="0"/>
                </a:moveTo>
                <a:lnTo>
                  <a:pt x="1762125" y="0"/>
                </a:lnTo>
                <a:lnTo>
                  <a:pt x="1924050" y="771525"/>
                </a:lnTo>
                <a:lnTo>
                  <a:pt x="0" y="771525"/>
                </a:lnTo>
                <a:lnTo>
                  <a:pt x="552450" y="0"/>
                </a:lnTo>
                <a:close/>
              </a:path>
            </a:pathLst>
          </a:custGeom>
          <a:solidFill>
            <a:srgbClr val="EEECE1">
              <a:lumMod val="75000"/>
              <a:alpha val="3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000" tIns="46800" rIns="9000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7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</a:endParaRPr>
          </a:p>
        </p:txBody>
      </p:sp>
      <p:sp>
        <p:nvSpPr>
          <p:cNvPr id="189" name="Rectangle 8"/>
          <p:cNvSpPr/>
          <p:nvPr/>
        </p:nvSpPr>
        <p:spPr bwMode="gray">
          <a:xfrm>
            <a:off x="1563841" y="2588827"/>
            <a:ext cx="882220" cy="298936"/>
          </a:xfrm>
          <a:prstGeom prst="rect">
            <a:avLst/>
          </a:prstGeom>
          <a:solidFill>
            <a:sysClr val="window" lastClr="FFFFFF">
              <a:lumMod val="95000"/>
              <a:alpha val="60000"/>
            </a:sysClr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45720" rIns="45720" bIns="45720" anchor="ctr"/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109,518,085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건 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itchFamily="34" charset="0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보험청구데이터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 </a:t>
            </a: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itchFamily="34" charset="0"/>
              <a:cs typeface="Arial"/>
            </a:endParaRPr>
          </a:p>
        </p:txBody>
      </p:sp>
      <p:sp>
        <p:nvSpPr>
          <p:cNvPr id="190" name="Rectangle 10"/>
          <p:cNvSpPr/>
          <p:nvPr/>
        </p:nvSpPr>
        <p:spPr bwMode="gray">
          <a:xfrm>
            <a:off x="3396863" y="2588827"/>
            <a:ext cx="893290" cy="298936"/>
          </a:xfrm>
          <a:prstGeom prst="rect">
            <a:avLst/>
          </a:prstGeom>
          <a:solidFill>
            <a:sysClr val="window" lastClr="FFFFFF">
              <a:lumMod val="95000"/>
              <a:alpha val="60000"/>
            </a:sysClr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45720" rIns="0" bIns="45720" anchor="ctr"/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1,454,524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명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itchFamily="34" charset="0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수진자</a:t>
            </a:r>
          </a:p>
        </p:txBody>
      </p:sp>
      <p:sp>
        <p:nvSpPr>
          <p:cNvPr id="191" name="Rectangle 9"/>
          <p:cNvSpPr/>
          <p:nvPr/>
        </p:nvSpPr>
        <p:spPr bwMode="gray">
          <a:xfrm>
            <a:off x="2480353" y="2588827"/>
            <a:ext cx="882220" cy="298936"/>
          </a:xfrm>
          <a:prstGeom prst="rect">
            <a:avLst/>
          </a:prstGeom>
          <a:solidFill>
            <a:srgbClr val="0070C0">
              <a:alpha val="92000"/>
            </a:srgbClr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45720" rIns="45720" bIns="45720" anchor="ctr"/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Arial"/>
              </a:rPr>
              <a:t>15,039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Arial"/>
              </a:rPr>
              <a:t>개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itchFamily="34" charset="0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Arial"/>
              </a:rPr>
              <a:t>상병코드</a:t>
            </a:r>
          </a:p>
        </p:txBody>
      </p:sp>
      <p:sp>
        <p:nvSpPr>
          <p:cNvPr id="192" name="Rectangle 60"/>
          <p:cNvSpPr/>
          <p:nvPr/>
        </p:nvSpPr>
        <p:spPr bwMode="gray">
          <a:xfrm>
            <a:off x="1628199" y="5003308"/>
            <a:ext cx="1186814" cy="274024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인지 관련 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치매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, 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파킨슨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itchFamily="34" charset="0"/>
              <a:cs typeface="Arial"/>
            </a:endParaRPr>
          </a:p>
        </p:txBody>
      </p:sp>
      <p:pic>
        <p:nvPicPr>
          <p:cNvPr id="193" name="Picture 2" descr="http://www.wsobi.com/news/photo/201310/13449_10745_424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30" y="2054383"/>
            <a:ext cx="1435767" cy="31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angle 57"/>
          <p:cNvSpPr/>
          <p:nvPr/>
        </p:nvSpPr>
        <p:spPr bwMode="gray">
          <a:xfrm>
            <a:off x="6522013" y="2604067"/>
            <a:ext cx="1998239" cy="2750946"/>
          </a:xfrm>
          <a:prstGeom prst="rect">
            <a:avLst/>
          </a:prstGeom>
          <a:solidFill>
            <a:srgbClr val="9BBB59">
              <a:alpha val="78000"/>
            </a:srgbClr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45720" rIns="45720" bIns="45720" anchor="ctr"/>
          <a:lstStyle/>
          <a:p>
            <a:pPr marL="114300" marR="0" lvl="0" indent="-11430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 pitchFamily="34" charset="0"/>
              <a:cs typeface="Arial"/>
            </a:endParaRPr>
          </a:p>
        </p:txBody>
      </p:sp>
      <p:sp>
        <p:nvSpPr>
          <p:cNvPr id="195" name="Rectangle 22"/>
          <p:cNvSpPr>
            <a:spLocks noChangeArrowheads="1"/>
          </p:cNvSpPr>
          <p:nvPr/>
        </p:nvSpPr>
        <p:spPr bwMode="auto">
          <a:xfrm>
            <a:off x="4793237" y="2639917"/>
            <a:ext cx="1052532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3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tIns="44450" rIns="45720" bIns="44450" anchor="t" anchorCtr="0">
            <a:spAutoFit/>
          </a:bodyPr>
          <a:lstStyle>
            <a:lvl1pPr marL="192088" indent="-192088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65163" indent="-1905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Clr>
                <a:srgbClr val="000000"/>
              </a:buClr>
              <a:buSzPct val="100000"/>
            </a:pP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2013.01 ~ 2015.12</a:t>
            </a:r>
          </a:p>
          <a:p>
            <a:pPr marL="0" indent="0">
              <a:buClr>
                <a:srgbClr val="000000"/>
              </a:buClr>
              <a:buSzPct val="100000"/>
            </a:pP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교통사고 전수데이터</a:t>
            </a:r>
            <a:endParaRPr lang="de-DE" altLang="en-US" sz="800" b="1" dirty="0" smtClean="0">
              <a:solidFill>
                <a:prstClr val="black">
                  <a:lumMod val="75000"/>
                  <a:lumOff val="25000"/>
                </a:prstClr>
              </a:solidFill>
              <a:latin typeface=""/>
              <a:ea typeface="+mj-ea"/>
            </a:endParaRPr>
          </a:p>
        </p:txBody>
      </p:sp>
      <p:sp>
        <p:nvSpPr>
          <p:cNvPr id="196" name="Rectangle 58"/>
          <p:cNvSpPr/>
          <p:nvPr/>
        </p:nvSpPr>
        <p:spPr bwMode="gray">
          <a:xfrm>
            <a:off x="6613883" y="2627418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차대사람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기타</a:t>
            </a:r>
          </a:p>
        </p:txBody>
      </p:sp>
      <p:sp>
        <p:nvSpPr>
          <p:cNvPr id="197" name="Rectangle 59"/>
          <p:cNvSpPr/>
          <p:nvPr/>
        </p:nvSpPr>
        <p:spPr bwMode="gray">
          <a:xfrm>
            <a:off x="6613883" y="2797764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차대사람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길가장자리구역통행중</a:t>
            </a:r>
          </a:p>
        </p:txBody>
      </p:sp>
      <p:sp>
        <p:nvSpPr>
          <p:cNvPr id="198" name="Rectangle 60"/>
          <p:cNvSpPr/>
          <p:nvPr/>
        </p:nvSpPr>
        <p:spPr bwMode="gray">
          <a:xfrm>
            <a:off x="6613883" y="2968109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차대사람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보도통행중</a:t>
            </a:r>
          </a:p>
        </p:txBody>
      </p:sp>
      <p:sp>
        <p:nvSpPr>
          <p:cNvPr id="199" name="Rectangle 60"/>
          <p:cNvSpPr/>
          <p:nvPr/>
        </p:nvSpPr>
        <p:spPr bwMode="gray">
          <a:xfrm>
            <a:off x="6613883" y="3136470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차대사람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차도횡단중</a:t>
            </a:r>
          </a:p>
        </p:txBody>
      </p:sp>
      <p:sp>
        <p:nvSpPr>
          <p:cNvPr id="200" name="Rectangle 58"/>
          <p:cNvSpPr/>
          <p:nvPr/>
        </p:nvSpPr>
        <p:spPr bwMode="gray">
          <a:xfrm>
            <a:off x="6613883" y="3304832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차대사람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측면직각충돌</a:t>
            </a:r>
          </a:p>
        </p:txBody>
      </p:sp>
      <p:sp>
        <p:nvSpPr>
          <p:cNvPr id="201" name="Rectangle 59"/>
          <p:cNvSpPr/>
          <p:nvPr/>
        </p:nvSpPr>
        <p:spPr bwMode="gray">
          <a:xfrm>
            <a:off x="6613883" y="3475178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차대사람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횡단중</a:t>
            </a:r>
          </a:p>
        </p:txBody>
      </p:sp>
      <p:sp>
        <p:nvSpPr>
          <p:cNvPr id="202" name="Rectangle 60"/>
          <p:cNvSpPr/>
          <p:nvPr/>
        </p:nvSpPr>
        <p:spPr bwMode="gray">
          <a:xfrm>
            <a:off x="6613883" y="3645523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차대차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기타</a:t>
            </a:r>
          </a:p>
        </p:txBody>
      </p:sp>
      <p:sp>
        <p:nvSpPr>
          <p:cNvPr id="203" name="Rectangle 60"/>
          <p:cNvSpPr/>
          <p:nvPr/>
        </p:nvSpPr>
        <p:spPr bwMode="gray">
          <a:xfrm>
            <a:off x="6613883" y="3813884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차대차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정면충돌</a:t>
            </a:r>
          </a:p>
        </p:txBody>
      </p:sp>
      <p:sp>
        <p:nvSpPr>
          <p:cNvPr id="204" name="Rectangle 58"/>
          <p:cNvSpPr/>
          <p:nvPr/>
        </p:nvSpPr>
        <p:spPr bwMode="gray">
          <a:xfrm>
            <a:off x="6613883" y="3984567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차대차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주정차중추돌</a:t>
            </a:r>
          </a:p>
        </p:txBody>
      </p:sp>
      <p:sp>
        <p:nvSpPr>
          <p:cNvPr id="205" name="Rectangle 59"/>
          <p:cNvSpPr/>
          <p:nvPr/>
        </p:nvSpPr>
        <p:spPr bwMode="gray">
          <a:xfrm>
            <a:off x="6613883" y="4154913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차대차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진행중추돌</a:t>
            </a:r>
          </a:p>
        </p:txBody>
      </p:sp>
      <p:sp>
        <p:nvSpPr>
          <p:cNvPr id="206" name="Rectangle 60"/>
          <p:cNvSpPr/>
          <p:nvPr/>
        </p:nvSpPr>
        <p:spPr bwMode="gray">
          <a:xfrm>
            <a:off x="6613883" y="4325258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차량단독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공작물충돌</a:t>
            </a:r>
          </a:p>
        </p:txBody>
      </p:sp>
      <p:sp>
        <p:nvSpPr>
          <p:cNvPr id="207" name="Rectangle 60"/>
          <p:cNvSpPr/>
          <p:nvPr/>
        </p:nvSpPr>
        <p:spPr bwMode="gray">
          <a:xfrm>
            <a:off x="6613883" y="4493619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차량단독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기타</a:t>
            </a:r>
          </a:p>
        </p:txBody>
      </p:sp>
      <p:sp>
        <p:nvSpPr>
          <p:cNvPr id="208" name="Rectangle 58"/>
          <p:cNvSpPr/>
          <p:nvPr/>
        </p:nvSpPr>
        <p:spPr bwMode="gray">
          <a:xfrm>
            <a:off x="6613883" y="4661981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차량단독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도로이탈기타</a:t>
            </a:r>
          </a:p>
        </p:txBody>
      </p:sp>
      <p:sp>
        <p:nvSpPr>
          <p:cNvPr id="209" name="Rectangle 59"/>
          <p:cNvSpPr/>
          <p:nvPr/>
        </p:nvSpPr>
        <p:spPr bwMode="gray">
          <a:xfrm>
            <a:off x="6613883" y="4832327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차량단독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도로이탈추락</a:t>
            </a:r>
          </a:p>
        </p:txBody>
      </p:sp>
      <p:sp>
        <p:nvSpPr>
          <p:cNvPr id="210" name="Rectangle 60"/>
          <p:cNvSpPr/>
          <p:nvPr/>
        </p:nvSpPr>
        <p:spPr bwMode="gray">
          <a:xfrm>
            <a:off x="6613883" y="5002672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차량단독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전도전복</a:t>
            </a:r>
          </a:p>
        </p:txBody>
      </p:sp>
      <p:sp>
        <p:nvSpPr>
          <p:cNvPr id="211" name="Rectangle 60"/>
          <p:cNvSpPr/>
          <p:nvPr/>
        </p:nvSpPr>
        <p:spPr bwMode="gray">
          <a:xfrm>
            <a:off x="6613883" y="5171034"/>
            <a:ext cx="1805359" cy="15288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75000"/>
                <a:alpha val="60000"/>
              </a:sysClr>
            </a:solidFill>
            <a:prstDash val="solid"/>
            <a:miter lim="800000"/>
            <a:headEnd/>
            <a:tailEnd/>
          </a:ln>
        </p:spPr>
        <p:txBody>
          <a:bodyPr wrap="square" lIns="45720" tIns="72000" rIns="45720" bIns="7200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차량단독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cs typeface="Arial"/>
              </a:rPr>
              <a:t>주정차차량충돌</a:t>
            </a:r>
          </a:p>
        </p:txBody>
      </p:sp>
      <p:sp>
        <p:nvSpPr>
          <p:cNvPr id="212" name="왼쪽 중괄호 211"/>
          <p:cNvSpPr/>
          <p:nvPr/>
        </p:nvSpPr>
        <p:spPr>
          <a:xfrm>
            <a:off x="6167076" y="2639917"/>
            <a:ext cx="225827" cy="2683996"/>
          </a:xfrm>
          <a:prstGeom prst="leftBrace">
            <a:avLst>
              <a:gd name="adj1" fmla="val 8333"/>
              <a:gd name="adj2" fmla="val 79194"/>
            </a:avLst>
          </a:prstGeom>
          <a:noFill/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13" name="왼쪽 중괄호 212"/>
          <p:cNvSpPr/>
          <p:nvPr/>
        </p:nvSpPr>
        <p:spPr>
          <a:xfrm flipH="1">
            <a:off x="2939143" y="4041509"/>
            <a:ext cx="289611" cy="1298265"/>
          </a:xfrm>
          <a:prstGeom prst="leftBrace">
            <a:avLst>
              <a:gd name="adj1" fmla="val 8333"/>
              <a:gd name="adj2" fmla="val 55577"/>
            </a:avLst>
          </a:prstGeom>
          <a:noFill/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14" name="모서리가 둥근 직사각형 213"/>
          <p:cNvSpPr/>
          <p:nvPr/>
        </p:nvSpPr>
        <p:spPr>
          <a:xfrm>
            <a:off x="3380884" y="4586549"/>
            <a:ext cx="2641436" cy="362593"/>
          </a:xfrm>
          <a:prstGeom prst="roundRect">
            <a:avLst>
              <a:gd name="adj" fmla="val 1887"/>
            </a:avLst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3443626" y="4601408"/>
            <a:ext cx="25221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고령자 질병데이터와 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TAAS 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교통사고유형 </a:t>
            </a: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데이터 연계분석</a:t>
            </a: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4641871" y="1698357"/>
            <a:ext cx="4572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TAAS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교통사고유형 데이터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(2013.01 ~ 2015.12)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17" name="Rectangle 22"/>
          <p:cNvSpPr>
            <a:spLocks noChangeArrowheads="1"/>
          </p:cNvSpPr>
          <p:nvPr/>
        </p:nvSpPr>
        <p:spPr bwMode="auto">
          <a:xfrm>
            <a:off x="6522013" y="2382705"/>
            <a:ext cx="1998239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3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5720" tIns="44450" rIns="45720" bIns="44450" anchor="t" anchorCtr="0">
            <a:spAutoFit/>
          </a:bodyPr>
          <a:lstStyle>
            <a:lvl1pPr marL="192088" indent="-192088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65163" indent="-1905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buClr>
                <a:srgbClr val="000000"/>
              </a:buClr>
              <a:buSzPct val="100000"/>
            </a:pPr>
            <a:r>
              <a:rPr lang="en-US" altLang="ko-KR" sz="9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[16</a:t>
            </a:r>
            <a:r>
              <a:rPr lang="ko-KR" altLang="en-US" sz="9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개 교통사고 유형</a:t>
            </a:r>
            <a:r>
              <a:rPr lang="en-US" altLang="ko-KR" sz="9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]</a:t>
            </a:r>
            <a:endParaRPr lang="de-DE" altLang="en-US" sz="900" b="1" dirty="0" smtClean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19" name="그림 2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69" y="3736974"/>
            <a:ext cx="786092" cy="508891"/>
          </a:xfrm>
          <a:prstGeom prst="rect">
            <a:avLst/>
          </a:prstGeom>
          <a:effectLst>
            <a:outerShdw blurRad="127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0" name="Rectangle 22"/>
          <p:cNvSpPr>
            <a:spLocks noChangeArrowheads="1"/>
          </p:cNvSpPr>
          <p:nvPr/>
        </p:nvSpPr>
        <p:spPr bwMode="auto">
          <a:xfrm>
            <a:off x="4793237" y="2983651"/>
            <a:ext cx="1191993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3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tIns="44450" rIns="45720" bIns="44450" anchor="t" anchorCtr="0">
            <a:spAutoFit/>
          </a:bodyPr>
          <a:lstStyle>
            <a:lvl1pPr marL="192088" indent="-192088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65163" indent="-1905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Clr>
                <a:srgbClr val="000000"/>
              </a:buClr>
              <a:buSzPct val="100000"/>
            </a:pP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고령자 사고유형</a:t>
            </a: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과  </a:t>
            </a:r>
            <a:endParaRPr lang="en-US" altLang="ko-KR" sz="800" b="1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marL="0" indent="0">
              <a:buClr>
                <a:srgbClr val="000000"/>
              </a:buClr>
              <a:buSzPct val="100000"/>
            </a:pP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연관되는</a:t>
            </a: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사고유형 도출</a:t>
            </a:r>
            <a:endParaRPr lang="en-US" altLang="ko-KR" sz="800" b="1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marL="0" indent="0">
              <a:buClr>
                <a:srgbClr val="000000"/>
              </a:buClr>
              <a:buSzPct val="100000"/>
            </a:pPr>
            <a:r>
              <a:rPr lang="en-US" altLang="en-US" sz="800" b="1" dirty="0" smtClean="0">
                <a:solidFill>
                  <a:srgbClr val="FF0000"/>
                </a:solidFill>
                <a:latin typeface=""/>
                <a:ea typeface="+mj-ea"/>
              </a:rPr>
              <a:t>* 15’ </a:t>
            </a:r>
            <a:r>
              <a:rPr lang="ko-KR" altLang="en-US" sz="8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도로교통공단 </a:t>
            </a:r>
            <a:endParaRPr lang="en-US" altLang="ko-KR" sz="800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 marL="0" indent="0">
              <a:buClr>
                <a:srgbClr val="000000"/>
              </a:buClr>
              <a:buSzPct val="100000"/>
            </a:pPr>
            <a:r>
              <a:rPr lang="ko-KR" altLang="en-US" sz="8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  연구보고서 참고</a:t>
            </a:r>
            <a:endParaRPr lang="de-DE" altLang="en-US" sz="800" b="1" dirty="0" smtClean="0">
              <a:solidFill>
                <a:srgbClr val="FF0000"/>
              </a:solidFill>
              <a:latin typeface=""/>
              <a:ea typeface="+mj-ea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409" y="3566995"/>
            <a:ext cx="1153557" cy="510629"/>
          </a:xfrm>
          <a:prstGeom prst="rect">
            <a:avLst/>
          </a:prstGeom>
          <a:effectLst>
            <a:outerShdw blurRad="127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6884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26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0" name="AutoShape 70"/>
          <p:cNvSpPr>
            <a:spLocks noChangeArrowheads="1"/>
          </p:cNvSpPr>
          <p:nvPr/>
        </p:nvSpPr>
        <p:spPr bwMode="auto">
          <a:xfrm>
            <a:off x="24702" y="1641513"/>
            <a:ext cx="9093403" cy="358978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30" y="3608544"/>
            <a:ext cx="3504887" cy="15419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9" y="3608544"/>
            <a:ext cx="3493681" cy="15419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030" y="2028432"/>
            <a:ext cx="3504887" cy="152923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-190492" y="898928"/>
            <a:ext cx="9511143" cy="63314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발병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률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가장 높은 고령자 운전능력 질환 가운데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,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백내장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이명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관절염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치매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/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파킨슨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질환의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발병증가율이 가장 높음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4703" y="5354576"/>
            <a:ext cx="9093402" cy="1013174"/>
          </a:xfrm>
          <a:prstGeom prst="roundRect">
            <a:avLst>
              <a:gd name="adj" fmla="val 1887"/>
            </a:avLst>
          </a:prstGeom>
          <a:solidFill>
            <a:srgbClr val="EEECE1"/>
          </a:solidFill>
          <a:ln w="635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40" y="5923428"/>
            <a:ext cx="282441" cy="342722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678738" y="5899860"/>
            <a:ext cx="826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움직임 및 인지능력 관련 질환 분석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: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관절염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역시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70-74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세 사이에 발병증가율이 가장 높으며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(3.24%),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인지능력과 관련한 치매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/</a:t>
            </a:r>
            <a:r>
              <a:rPr kumimoji="0" lang="ko-KR" alt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파킨슨은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90-94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세에 발병증가율이 가장 높은 것으로 확인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(2.28%)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4702" y="1703406"/>
            <a:ext cx="4572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운전능력 관련 질환 高 연령대별 누적 발병증가율 분포</a:t>
            </a:r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173347"/>
              </p:ext>
            </p:extLst>
          </p:nvPr>
        </p:nvGraphicFramePr>
        <p:xfrm>
          <a:off x="7252494" y="2028432"/>
          <a:ext cx="1754223" cy="3122687"/>
        </p:xfrm>
        <a:graphic>
          <a:graphicData uri="http://schemas.openxmlformats.org/drawingml/2006/table">
            <a:tbl>
              <a:tblPr firstRow="1" bandRow="1"/>
              <a:tblGrid>
                <a:gridCol w="832203"/>
                <a:gridCol w="922020"/>
              </a:tblGrid>
              <a:tr h="3180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질환 분류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질환명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36000" marB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</a:tr>
              <a:tr h="270972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시력</a:t>
                      </a:r>
                      <a:endParaRPr lang="en-US" altLang="ko-KR" sz="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관련 질환</a:t>
                      </a:r>
                      <a:endParaRPr lang="ko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노인성백내장</a:t>
                      </a:r>
                      <a:endParaRPr lang="ko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T="36000" marB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8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녹내장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T="36000" marB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8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황반변성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T="36000" marB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8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당뇨병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T="36000" marB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70972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청력</a:t>
                      </a:r>
                      <a:endParaRPr lang="en-US" altLang="ko-KR" sz="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관련</a:t>
                      </a:r>
                      <a:r>
                        <a:rPr lang="en-US" altLang="ko-KR" sz="8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질환</a:t>
                      </a:r>
                      <a:endParaRPr lang="ko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이명</a:t>
                      </a:r>
                      <a:endParaRPr lang="ko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T="36000" marB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8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난청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T="36000" marB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86787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움직임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유연성</a:t>
                      </a:r>
                      <a:r>
                        <a:rPr lang="en-US" altLang="ko-KR" sz="8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관련 질환</a:t>
                      </a:r>
                      <a:endParaRPr lang="ko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골다공증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T="36000" marB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70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관절염</a:t>
                      </a:r>
                      <a:endParaRPr lang="ko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T="36000" marB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70972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반응시간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인지</a:t>
                      </a:r>
                      <a:endParaRPr lang="en-US" altLang="ko-KR" sz="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관련 질환</a:t>
                      </a:r>
                      <a:endParaRPr lang="ko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치매</a:t>
                      </a: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파킨슨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T="36000" marB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8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뇌졸중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T="36000" marB="3600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99"/>
          <p:cNvSpPr/>
          <p:nvPr/>
        </p:nvSpPr>
        <p:spPr>
          <a:xfrm>
            <a:off x="8084697" y="2346960"/>
            <a:ext cx="922020" cy="2667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083358" y="3480079"/>
            <a:ext cx="922020" cy="2667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8083358" y="4316854"/>
            <a:ext cx="922020" cy="2667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8083358" y="4588647"/>
            <a:ext cx="922020" cy="2667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308660" y="2046659"/>
            <a:ext cx="2141220" cy="24622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청력관련 질환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82545" y="3631214"/>
            <a:ext cx="2793449" cy="24622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반응시간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·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인지능력 관련 질환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29139" y="3631214"/>
            <a:ext cx="2655897" cy="24622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움직임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 ·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유연성 관련 질환</a:t>
            </a: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40" y="5472678"/>
            <a:ext cx="282441" cy="342722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678738" y="5443984"/>
            <a:ext cx="8267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시력 및 청력 관련 질환 분석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시력 질환 가운데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노인성백내장의 발병증가율이 가장 높으며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특히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70-74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세 사이에 발병증가율이 가장 높은 것으로 확인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해당 연령대 전체의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1.31%) .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청력질환 역시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70-74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세에 발병증가율이 가장 높으며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(0.20%),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高 연령으로 경과함에 따라 증가하는 것으로 분석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37" y="2028433"/>
            <a:ext cx="3492343" cy="152434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0" name="TextBox 109"/>
          <p:cNvSpPr txBox="1"/>
          <p:nvPr/>
        </p:nvSpPr>
        <p:spPr>
          <a:xfrm>
            <a:off x="793457" y="2052780"/>
            <a:ext cx="2141220" cy="24622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시력관련 질환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34499" y="2108214"/>
            <a:ext cx="1596661" cy="184666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발병인구 </a:t>
            </a: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/ 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연령대별 인구비율</a:t>
            </a: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]</a:t>
            </a:r>
            <a:endParaRPr kumimoji="0" lang="ko-KR" altLang="en-US" sz="6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647186" y="3208640"/>
            <a:ext cx="360307" cy="12311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70-74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199115" y="3206115"/>
            <a:ext cx="360307" cy="12311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70-74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53428" y="4806887"/>
            <a:ext cx="360307" cy="12311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70-74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449880" y="4806886"/>
            <a:ext cx="360307" cy="12311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90-94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647222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27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9" name="AutoShape 70"/>
          <p:cNvSpPr>
            <a:spLocks noChangeArrowheads="1"/>
          </p:cNvSpPr>
          <p:nvPr/>
        </p:nvSpPr>
        <p:spPr bwMode="auto">
          <a:xfrm>
            <a:off x="24702" y="1641513"/>
            <a:ext cx="9093403" cy="358978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-190492" y="870819"/>
            <a:ext cx="9511143" cy="69470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72-73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세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전체교통사고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2014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 2015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16.26%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증가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78-79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세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차대사람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-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측면직각충돌사고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2014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2015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40.1%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증가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4703" y="5354576"/>
            <a:ext cx="9093402" cy="1013174"/>
          </a:xfrm>
          <a:prstGeom prst="roundRect">
            <a:avLst>
              <a:gd name="adj" fmla="val 1887"/>
            </a:avLst>
          </a:prstGeom>
          <a:solidFill>
            <a:srgbClr val="EEECE1"/>
          </a:solidFill>
          <a:ln w="635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0" y="5923428"/>
            <a:ext cx="282441" cy="34272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78738" y="5899860"/>
            <a:ext cx="826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측면직각충돌사고 연령대별 분석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전체사고유형 가운데 가장 빈도가 높은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_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측면직각충돌사고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역시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고 연령으로 갈수록 증가하는 경향을 보이며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2014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년 대비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2015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년에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54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세 이상 고 연령층에서 평균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25%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이상 사고율이 증가함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4702" y="1703406"/>
            <a:ext cx="4572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TAAS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사고유형 통계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0" y="5472678"/>
            <a:ext cx="282441" cy="342722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78738" y="5443984"/>
            <a:ext cx="826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전체사고유형 연령대별 분석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전체사고유형에 대한 연령대별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연령대별 사고횟수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÷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연령대별 면허취득자수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증감추이 확인 결과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36-37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세를 기점으로 고 연령으로 갈수록 증가하는 경향 보임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또한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2014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년 대비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2015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년에는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72-73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세 및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78-79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세에서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10%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이상 사고율이 증가함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9" y="2054037"/>
            <a:ext cx="8736012" cy="307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8602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28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7" name="AutoShape 70"/>
          <p:cNvSpPr>
            <a:spLocks noChangeArrowheads="1"/>
          </p:cNvSpPr>
          <p:nvPr/>
        </p:nvSpPr>
        <p:spPr bwMode="auto">
          <a:xfrm>
            <a:off x="4638162" y="1641513"/>
            <a:ext cx="4476756" cy="347943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98" name="AutoShape 70"/>
          <p:cNvSpPr>
            <a:spLocks noChangeArrowheads="1"/>
          </p:cNvSpPr>
          <p:nvPr/>
        </p:nvSpPr>
        <p:spPr bwMode="auto">
          <a:xfrm>
            <a:off x="21516" y="1641513"/>
            <a:ext cx="4476756" cy="347943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21517" y="5256920"/>
            <a:ext cx="9093402" cy="1110829"/>
          </a:xfrm>
          <a:prstGeom prst="roundRect">
            <a:avLst>
              <a:gd name="adj" fmla="val 1887"/>
            </a:avLst>
          </a:prstGeom>
          <a:solidFill>
            <a:srgbClr val="EEECE1"/>
          </a:solidFill>
          <a:ln w="635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66002" y="5423164"/>
            <a:ext cx="8383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고연령층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]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교통사고 유형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&amp;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대상질병 빈도 상관분석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개의 질병 군과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7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개의 사고유형과 유의한 상관도 보임</a:t>
            </a: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54" y="5391390"/>
            <a:ext cx="282441" cy="342722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54" y="5870088"/>
            <a:ext cx="282441" cy="34272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666002" y="5871697"/>
            <a:ext cx="826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저연령층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]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교통사고 유형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&amp;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대상질병 빈도 상관분석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: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_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기타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사고유형과 관절염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백내장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치매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/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파킨슨 질환과의 상관성을 보이나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그 이외에 대부분의 사고유형에서 상관성이 없거나 음의 상관관계를 보임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65" y="2586471"/>
            <a:ext cx="2879148" cy="240491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80510" y="2546564"/>
            <a:ext cx="886735" cy="24929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기타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길가장자리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보도통행중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차도횡단중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측면직각충돌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횡단중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차대차</a:t>
            </a: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기타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차대차</a:t>
            </a: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정면충돌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차대차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주정차충돌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차대차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진행중추돌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공작물충돌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기타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도로이탈기타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도로이탈추락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전도전복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주정차차량충돌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관절염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백내장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치매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/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파킨슨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이명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836700" y="2402887"/>
            <a:ext cx="346915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0.8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0.6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0.4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0.2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-0.2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-0.4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-0.6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-0.8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-1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769662" y="2302859"/>
            <a:ext cx="6222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상관계수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1516" y="1667140"/>
            <a:ext cx="40374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[TAAS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교통사고유형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~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운전능력 관련 질환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]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 </a:t>
            </a:r>
            <a:r>
              <a:rPr kumimoji="0" lang="ko-KR" alt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고연령층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 상관분석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29896" y="1669091"/>
            <a:ext cx="4273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[TAAS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교통사고유형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~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운전능력 관련 질환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]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 저연령층 상관분석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870339" y="2110557"/>
            <a:ext cx="3294810" cy="322562"/>
            <a:chOff x="1148603" y="1969581"/>
            <a:chExt cx="3409301" cy="322562"/>
          </a:xfrm>
        </p:grpSpPr>
        <p:grpSp>
          <p:nvGrpSpPr>
            <p:cNvPr id="111" name="그룹 110"/>
            <p:cNvGrpSpPr/>
            <p:nvPr/>
          </p:nvGrpSpPr>
          <p:grpSpPr>
            <a:xfrm>
              <a:off x="1148603" y="1969581"/>
              <a:ext cx="3259157" cy="273438"/>
              <a:chOff x="1726278" y="2071365"/>
              <a:chExt cx="3101768" cy="273438"/>
            </a:xfrm>
          </p:grpSpPr>
          <p:sp>
            <p:nvSpPr>
              <p:cNvPr id="114" name="TextBox 113"/>
              <p:cNvSpPr txBox="1"/>
              <p:nvPr/>
            </p:nvSpPr>
            <p:spPr>
              <a:xfrm rot="18900763">
                <a:off x="1726278" y="2118613"/>
                <a:ext cx="980735" cy="19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기타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 rot="18900763">
                <a:off x="1855899" y="2112842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길가장자리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 rot="18900763">
                <a:off x="1985798" y="2112841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 보도통행중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 rot="18900763">
                <a:off x="2108615" y="2109603"/>
                <a:ext cx="980735" cy="21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차도횡단중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 rot="18900763">
                <a:off x="2242999" y="2112840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측면직각충돌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 rot="18900763">
                <a:off x="2377661" y="2112839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횡단중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8900763">
                <a:off x="2508952" y="2112839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차대차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기타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 rot="18900763">
                <a:off x="2638573" y="2112838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차대차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정면충돌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 rot="18900763">
                <a:off x="2768472" y="2112837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차대차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주정차충돌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 rot="18900763">
                <a:off x="2891289" y="2118607"/>
                <a:ext cx="980735" cy="19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차대차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진행중추돌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 rot="18900763">
                <a:off x="3025673" y="2112836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공작물충돌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 rot="18900763">
                <a:off x="3160335" y="2112835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기타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 rot="18900763">
                <a:off x="3277796" y="2117317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도로이탈기타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 rot="18900763">
                <a:off x="3407417" y="2117316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도로이탈추락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 rot="18900763">
                <a:off x="3537316" y="2117315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전도전복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 rot="18900763">
                <a:off x="3637843" y="2071365"/>
                <a:ext cx="113302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주정차차량충돌</a:t>
                </a:r>
                <a:endPara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 rot="18900763">
                <a:off x="3807669" y="2120132"/>
                <a:ext cx="950100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79646">
                        <a:lumMod val="75000"/>
                      </a:srgbClr>
                    </a:solidFill>
                    <a:effectLst/>
                    <a:uLnTx/>
                    <a:uFillTx/>
                  </a:rPr>
                  <a:t>관절염</a:t>
                </a:r>
                <a:endParaRPr kumimoji="0" lang="en-US" altLang="ko-K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 rot="18900763">
                <a:off x="3943331" y="2160137"/>
                <a:ext cx="8847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79646">
                        <a:lumMod val="75000"/>
                      </a:srgbClr>
                    </a:solidFill>
                    <a:effectLst/>
                    <a:uLnTx/>
                    <a:uFillTx/>
                  </a:rPr>
                  <a:t>백내장</a:t>
                </a:r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 rot="18900763">
              <a:off x="3641437" y="2071496"/>
              <a:ext cx="832906" cy="205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</a:rPr>
                <a:t>치매</a:t>
              </a:r>
              <a:r>
                <a:rPr kumimoji="0" lang="en-US" altLang="ko-K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</a:rPr>
                <a:t>/</a:t>
              </a:r>
              <a:r>
                <a:rPr kumimoji="0" lang="ko-KR" altLang="en-US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</a:rPr>
                <a:t>파킨슨</a:t>
              </a:r>
              <a:endPara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 rot="18900763">
              <a:off x="3782318" y="2107477"/>
              <a:ext cx="7755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</a:rPr>
                <a:t>이명</a:t>
              </a: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151997" y="3061893"/>
            <a:ext cx="270000" cy="115200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48237" y="3305733"/>
            <a:ext cx="136800" cy="115200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151996" y="3420033"/>
            <a:ext cx="389387" cy="115200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151577" y="4026797"/>
            <a:ext cx="401642" cy="115200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151577" y="4261426"/>
            <a:ext cx="401642" cy="115200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74" y="2584565"/>
            <a:ext cx="2871361" cy="2406816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4701642" y="2541478"/>
            <a:ext cx="886735" cy="24929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기타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길가장자리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보도통행중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차도횡단중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측면직각충돌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횡단중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차대차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기타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차대차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정면충돌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차대차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주정차충돌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차대차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진행중추돌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공작물충돌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기타</a:t>
            </a:r>
            <a:endParaRPr kumimoji="0" lang="en-US" altLang="ko-KR" sz="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도로이탈기타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도로이탈추락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전도전복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차량단독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_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주정차차량충돌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관절염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백내장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치매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/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파킨슨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이명</a:t>
            </a:r>
            <a:endParaRPr kumimoji="0" lang="en-US" altLang="ko-KR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8479936" y="2402886"/>
            <a:ext cx="346915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0.8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0.6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0.4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0.2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-0.2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-0.4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-0.6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-0.8</a:t>
            </a:r>
          </a:p>
          <a:p>
            <a:pPr marL="0" marR="0" lvl="0" indent="0" defTabSz="914400" eaLnBrk="1" fontAlgn="auto" latinLnBrk="0" hangingPunct="1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-1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8405158" y="2302859"/>
            <a:ext cx="6222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상관계수</a:t>
            </a:r>
          </a:p>
        </p:txBody>
      </p:sp>
      <p:grpSp>
        <p:nvGrpSpPr>
          <p:cNvPr id="141" name="그룹 140"/>
          <p:cNvGrpSpPr/>
          <p:nvPr/>
        </p:nvGrpSpPr>
        <p:grpSpPr>
          <a:xfrm>
            <a:off x="5499783" y="2103282"/>
            <a:ext cx="3294810" cy="322562"/>
            <a:chOff x="1148603" y="1969581"/>
            <a:chExt cx="3409301" cy="322562"/>
          </a:xfrm>
        </p:grpSpPr>
        <p:grpSp>
          <p:nvGrpSpPr>
            <p:cNvPr id="142" name="그룹 141"/>
            <p:cNvGrpSpPr/>
            <p:nvPr/>
          </p:nvGrpSpPr>
          <p:grpSpPr>
            <a:xfrm>
              <a:off x="1148603" y="1969581"/>
              <a:ext cx="3259157" cy="273438"/>
              <a:chOff x="1726278" y="2071365"/>
              <a:chExt cx="3101768" cy="273438"/>
            </a:xfrm>
          </p:grpSpPr>
          <p:sp>
            <p:nvSpPr>
              <p:cNvPr id="145" name="TextBox 144"/>
              <p:cNvSpPr txBox="1"/>
              <p:nvPr/>
            </p:nvSpPr>
            <p:spPr>
              <a:xfrm rot="18900763">
                <a:off x="1726278" y="2118613"/>
                <a:ext cx="980735" cy="19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기타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 rot="18900763">
                <a:off x="1855899" y="2112842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길가장자리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 rot="18900763">
                <a:off x="1985798" y="2112841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 보도통행중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 rot="18900763">
                <a:off x="2108615" y="2109603"/>
                <a:ext cx="980735" cy="21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차도횡단중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 rot="18900763">
                <a:off x="2242999" y="2112840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측면직각충돌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 rot="18900763">
                <a:off x="2377661" y="2112839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차대사람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횡단중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 rot="18900763">
                <a:off x="2508952" y="2112839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차대차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기타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 rot="18900763">
                <a:off x="2638573" y="2112838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차대차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정면충돌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 rot="18900763">
                <a:off x="2768472" y="2112837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차대차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주정차충돌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 rot="18900763">
                <a:off x="2891289" y="2118607"/>
                <a:ext cx="980735" cy="19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차대차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진행중추돌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 rot="18900763">
                <a:off x="3025673" y="2112836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공작물충돌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8900763">
                <a:off x="3160335" y="2112835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기타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 rot="18900763">
                <a:off x="3277796" y="2117317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도로이탈기타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 rot="18900763">
                <a:off x="3407417" y="2117316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도로이탈추락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 rot="18900763">
                <a:off x="3537316" y="2117315"/>
                <a:ext cx="980735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전도전복</a:t>
                </a:r>
                <a:endPara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 rot="18900763">
                <a:off x="3637843" y="2071365"/>
                <a:ext cx="113302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차량단독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_</a:t>
                </a: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주정차차량충돌</a:t>
                </a:r>
                <a:endPara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 rot="18900763">
                <a:off x="3807669" y="2120132"/>
                <a:ext cx="950100" cy="205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79646">
                        <a:lumMod val="75000"/>
                      </a:srgbClr>
                    </a:solidFill>
                    <a:effectLst/>
                    <a:uLnTx/>
                    <a:uFillTx/>
                  </a:rPr>
                  <a:t>관절염</a:t>
                </a:r>
                <a:endParaRPr kumimoji="0" lang="en-US" altLang="ko-K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 rot="18900763">
                <a:off x="3943331" y="2160137"/>
                <a:ext cx="8847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79646">
                        <a:lumMod val="75000"/>
                      </a:srgbClr>
                    </a:solidFill>
                    <a:effectLst/>
                    <a:uLnTx/>
                    <a:uFillTx/>
                  </a:rPr>
                  <a:t>백내장</a:t>
                </a: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 rot="18900763">
              <a:off x="3641437" y="2071496"/>
              <a:ext cx="832906" cy="205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</a:rPr>
                <a:t>치매</a:t>
              </a:r>
              <a:r>
                <a:rPr kumimoji="0" lang="en-US" altLang="ko-K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</a:rPr>
                <a:t>/</a:t>
              </a:r>
              <a:r>
                <a:rPr kumimoji="0" lang="ko-KR" altLang="en-US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</a:rPr>
                <a:t>파킨슨</a:t>
              </a:r>
              <a:endParaRPr kumimoji="0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 rot="18900763">
              <a:off x="3782318" y="2107477"/>
              <a:ext cx="7755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이명</a:t>
              </a:r>
            </a:p>
          </p:txBody>
        </p:sp>
      </p:grpSp>
      <p:sp>
        <p:nvSpPr>
          <p:cNvPr id="163" name="직사각형 162"/>
          <p:cNvSpPr/>
          <p:nvPr/>
        </p:nvSpPr>
        <p:spPr>
          <a:xfrm>
            <a:off x="3151577" y="3305733"/>
            <a:ext cx="270420" cy="115200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3156466" y="3793059"/>
            <a:ext cx="259954" cy="115200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3151577" y="4148557"/>
            <a:ext cx="401642" cy="115200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3548237" y="3060970"/>
            <a:ext cx="136800" cy="115200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7777780" y="3907539"/>
            <a:ext cx="401642" cy="115200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-193678" y="870819"/>
            <a:ext cx="9511143" cy="69470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운전능력 대상질병과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7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개 사고유형간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상관관계가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고연령층에서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높음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운전능력 대상질병과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1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사고유형간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상관관계가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저연령층에서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높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음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2181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29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70" name="AutoShape 70"/>
          <p:cNvSpPr>
            <a:spLocks noChangeArrowheads="1"/>
          </p:cNvSpPr>
          <p:nvPr/>
        </p:nvSpPr>
        <p:spPr bwMode="auto">
          <a:xfrm>
            <a:off x="24702" y="1641513"/>
            <a:ext cx="9093402" cy="322688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4" y="2044343"/>
            <a:ext cx="8194656" cy="2565899"/>
          </a:xfrm>
          <a:prstGeom prst="rect">
            <a:avLst/>
          </a:prstGeom>
        </p:spPr>
      </p:pic>
      <p:sp>
        <p:nvSpPr>
          <p:cNvPr id="172" name="TextBox 171"/>
          <p:cNvSpPr txBox="1"/>
          <p:nvPr/>
        </p:nvSpPr>
        <p:spPr>
          <a:xfrm>
            <a:off x="24702" y="1703488"/>
            <a:ext cx="5293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[TAAS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교통사고유형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~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운전능력 관련 질환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]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 고령층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/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sym typeface="Wingdings" panose="05000000000000000000" pitchFamily="2" charset="2"/>
              </a:rPr>
              <a:t>저연령층 상관계수 분포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811830" y="2211620"/>
            <a:ext cx="4402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0.91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853230" y="2230361"/>
            <a:ext cx="4402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0.90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070274" y="2093871"/>
            <a:ext cx="4402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0.99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400476" y="2310890"/>
            <a:ext cx="4402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0.81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aphicFrame>
        <p:nvGraphicFramePr>
          <p:cNvPr id="177" name="표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654697"/>
              </p:ext>
            </p:extLst>
          </p:nvPr>
        </p:nvGraphicFramePr>
        <p:xfrm>
          <a:off x="24702" y="5119157"/>
          <a:ext cx="9093403" cy="1234674"/>
        </p:xfrm>
        <a:graphic>
          <a:graphicData uri="http://schemas.openxmlformats.org/drawingml/2006/table">
            <a:tbl>
              <a:tblPr firstRow="1" bandRow="1"/>
              <a:tblGrid>
                <a:gridCol w="854862"/>
                <a:gridCol w="939800"/>
                <a:gridCol w="2531533"/>
                <a:gridCol w="2514600"/>
                <a:gridCol w="2252608"/>
              </a:tblGrid>
              <a:tr h="26872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46052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운전능력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46052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질병 명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상관성 </a:t>
                      </a:r>
                      <a:r>
                        <a:rPr lang="en-US" altLang="ko-KR" sz="105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05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순위</a:t>
                      </a:r>
                      <a:endParaRPr lang="ko-KR" altLang="en-US" sz="105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46052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상관성 </a:t>
                      </a:r>
                      <a:r>
                        <a:rPr lang="en-US" altLang="ko-KR" sz="105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순위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46052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n-ea"/>
                          <a:cs typeface="+mn-cs"/>
                        </a:rPr>
                        <a:t>상관성 </a:t>
                      </a:r>
                      <a:r>
                        <a:rPr lang="en-US" altLang="ko-KR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n-ea"/>
                          <a:cs typeface="+mn-cs"/>
                        </a:rPr>
                        <a:t>순위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</a:tr>
              <a:tr h="2449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46052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움직임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46052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관절염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차대사람 </a:t>
                      </a: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측면직각충돌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차대차 </a:t>
                      </a: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정면충돌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차량단독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도로이탈추락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449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vl="0"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시력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vl="0"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백내장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차대차 </a:t>
                      </a: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정면충돌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차대사람 </a:t>
                      </a: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측면직각충돌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차량단독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도로이탈추락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449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vl="0"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인지능력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46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치매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파킨슨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차량단독 </a:t>
                      </a: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전도전복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차량단독 </a:t>
                      </a: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도로이탈기타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차량단독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도로이탈추락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31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vl="0"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청력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46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이명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차대차 </a:t>
                      </a: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기타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차대사람 </a:t>
                      </a: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측면직각충돌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차대차</a:t>
                      </a:r>
                      <a:r>
                        <a:rPr lang="en-US" altLang="ko-KR" sz="900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/ </a:t>
                      </a:r>
                      <a:r>
                        <a:rPr lang="ko-KR" altLang="en-US" sz="900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정면충돌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178" name="TextBox 177"/>
          <p:cNvSpPr txBox="1"/>
          <p:nvPr/>
        </p:nvSpPr>
        <p:spPr>
          <a:xfrm rot="18694448">
            <a:off x="220769" y="3926804"/>
            <a:ext cx="141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고연령층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관절염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79" name="TextBox 178"/>
          <p:cNvSpPr txBox="1"/>
          <p:nvPr/>
        </p:nvSpPr>
        <p:spPr>
          <a:xfrm rot="18694448">
            <a:off x="1033047" y="3930441"/>
            <a:ext cx="1420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고연령층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백내장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80" name="TextBox 179"/>
          <p:cNvSpPr txBox="1"/>
          <p:nvPr/>
        </p:nvSpPr>
        <p:spPr>
          <a:xfrm rot="18694448">
            <a:off x="1608167" y="4052022"/>
            <a:ext cx="1679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고연령층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치매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/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파킨슨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81" name="TextBox 180"/>
          <p:cNvSpPr txBox="1"/>
          <p:nvPr/>
        </p:nvSpPr>
        <p:spPr>
          <a:xfrm rot="18694448">
            <a:off x="2658739" y="3930441"/>
            <a:ext cx="1420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고연령층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이명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82" name="TextBox 181"/>
          <p:cNvSpPr txBox="1"/>
          <p:nvPr/>
        </p:nvSpPr>
        <p:spPr>
          <a:xfrm rot="18694448">
            <a:off x="4204566" y="2804132"/>
            <a:ext cx="141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저연령층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관절염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3" name="TextBox 182"/>
          <p:cNvSpPr txBox="1"/>
          <p:nvPr/>
        </p:nvSpPr>
        <p:spPr>
          <a:xfrm rot="18694448">
            <a:off x="5016844" y="2807769"/>
            <a:ext cx="1420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저연령층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백내장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4" name="TextBox 183"/>
          <p:cNvSpPr txBox="1"/>
          <p:nvPr/>
        </p:nvSpPr>
        <p:spPr>
          <a:xfrm rot="18694448">
            <a:off x="5752019" y="2644498"/>
            <a:ext cx="1837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저연령층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치매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/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파킨슨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5" name="TextBox 184"/>
          <p:cNvSpPr txBox="1"/>
          <p:nvPr/>
        </p:nvSpPr>
        <p:spPr>
          <a:xfrm rot="18694448">
            <a:off x="6563802" y="2647034"/>
            <a:ext cx="1849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저연령층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이명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-190492" y="1004169"/>
            <a:ext cx="9511143" cy="38692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운전능력 관련 질환은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高 연령층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에서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보다 많은 사고유형과 상관성 보임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87" name="Freeform 77"/>
          <p:cNvSpPr/>
          <p:nvPr/>
        </p:nvSpPr>
        <p:spPr bwMode="auto">
          <a:xfrm>
            <a:off x="24702" y="4611625"/>
            <a:ext cx="9093402" cy="503269"/>
          </a:xfrm>
          <a:custGeom>
            <a:avLst/>
            <a:gdLst>
              <a:gd name="connsiteX0" fmla="*/ 552450 w 1924050"/>
              <a:gd name="connsiteY0" fmla="*/ 0 h 771525"/>
              <a:gd name="connsiteX1" fmla="*/ 1762125 w 1924050"/>
              <a:gd name="connsiteY1" fmla="*/ 0 h 771525"/>
              <a:gd name="connsiteX2" fmla="*/ 1924050 w 1924050"/>
              <a:gd name="connsiteY2" fmla="*/ 771525 h 771525"/>
              <a:gd name="connsiteX3" fmla="*/ 0 w 1924050"/>
              <a:gd name="connsiteY3" fmla="*/ 771525 h 771525"/>
              <a:gd name="connsiteX4" fmla="*/ 552450 w 1924050"/>
              <a:gd name="connsiteY4" fmla="*/ 0 h 771525"/>
              <a:gd name="connsiteX0" fmla="*/ 552450 w 1924050"/>
              <a:gd name="connsiteY0" fmla="*/ 0 h 771525"/>
              <a:gd name="connsiteX1" fmla="*/ 1844590 w 1924050"/>
              <a:gd name="connsiteY1" fmla="*/ 0 h 771525"/>
              <a:gd name="connsiteX2" fmla="*/ 1924050 w 1924050"/>
              <a:gd name="connsiteY2" fmla="*/ 771525 h 771525"/>
              <a:gd name="connsiteX3" fmla="*/ 0 w 1924050"/>
              <a:gd name="connsiteY3" fmla="*/ 771525 h 771525"/>
              <a:gd name="connsiteX4" fmla="*/ 552450 w 1924050"/>
              <a:gd name="connsiteY4" fmla="*/ 0 h 771525"/>
              <a:gd name="connsiteX0" fmla="*/ 563207 w 1924050"/>
              <a:gd name="connsiteY0" fmla="*/ 0 h 771525"/>
              <a:gd name="connsiteX1" fmla="*/ 1844590 w 1924050"/>
              <a:gd name="connsiteY1" fmla="*/ 0 h 771525"/>
              <a:gd name="connsiteX2" fmla="*/ 1924050 w 1924050"/>
              <a:gd name="connsiteY2" fmla="*/ 771525 h 771525"/>
              <a:gd name="connsiteX3" fmla="*/ 0 w 1924050"/>
              <a:gd name="connsiteY3" fmla="*/ 771525 h 771525"/>
              <a:gd name="connsiteX4" fmla="*/ 563207 w 1924050"/>
              <a:gd name="connsiteY4" fmla="*/ 0 h 771525"/>
              <a:gd name="connsiteX0" fmla="*/ 1329057 w 2689900"/>
              <a:gd name="connsiteY0" fmla="*/ 0 h 771525"/>
              <a:gd name="connsiteX1" fmla="*/ 2610440 w 2689900"/>
              <a:gd name="connsiteY1" fmla="*/ 0 h 771525"/>
              <a:gd name="connsiteX2" fmla="*/ 2689900 w 2689900"/>
              <a:gd name="connsiteY2" fmla="*/ 771525 h 771525"/>
              <a:gd name="connsiteX3" fmla="*/ 0 w 2689900"/>
              <a:gd name="connsiteY3" fmla="*/ 740137 h 771525"/>
              <a:gd name="connsiteX4" fmla="*/ 1329057 w 2689900"/>
              <a:gd name="connsiteY4" fmla="*/ 0 h 771525"/>
              <a:gd name="connsiteX0" fmla="*/ 1329057 w 2610440"/>
              <a:gd name="connsiteY0" fmla="*/ 0 h 755831"/>
              <a:gd name="connsiteX1" fmla="*/ 2610440 w 2610440"/>
              <a:gd name="connsiteY1" fmla="*/ 0 h 755831"/>
              <a:gd name="connsiteX2" fmla="*/ 1648688 w 2610440"/>
              <a:gd name="connsiteY2" fmla="*/ 755831 h 755831"/>
              <a:gd name="connsiteX3" fmla="*/ 0 w 2610440"/>
              <a:gd name="connsiteY3" fmla="*/ 740137 h 755831"/>
              <a:gd name="connsiteX4" fmla="*/ 1329057 w 2610440"/>
              <a:gd name="connsiteY4" fmla="*/ 0 h 755831"/>
              <a:gd name="connsiteX0" fmla="*/ 1329057 w 2610440"/>
              <a:gd name="connsiteY0" fmla="*/ 0 h 747984"/>
              <a:gd name="connsiteX1" fmla="*/ 2610440 w 2610440"/>
              <a:gd name="connsiteY1" fmla="*/ 0 h 747984"/>
              <a:gd name="connsiteX2" fmla="*/ 1648688 w 2610440"/>
              <a:gd name="connsiteY2" fmla="*/ 747984 h 747984"/>
              <a:gd name="connsiteX3" fmla="*/ 0 w 2610440"/>
              <a:gd name="connsiteY3" fmla="*/ 740137 h 747984"/>
              <a:gd name="connsiteX4" fmla="*/ 1329057 w 2610440"/>
              <a:gd name="connsiteY4" fmla="*/ 0 h 747984"/>
              <a:gd name="connsiteX0" fmla="*/ 1329057 w 2610440"/>
              <a:gd name="connsiteY0" fmla="*/ 0 h 740137"/>
              <a:gd name="connsiteX1" fmla="*/ 2610440 w 2610440"/>
              <a:gd name="connsiteY1" fmla="*/ 0 h 740137"/>
              <a:gd name="connsiteX2" fmla="*/ 1648688 w 2610440"/>
              <a:gd name="connsiteY2" fmla="*/ 740137 h 740137"/>
              <a:gd name="connsiteX3" fmla="*/ 0 w 2610440"/>
              <a:gd name="connsiteY3" fmla="*/ 740137 h 740137"/>
              <a:gd name="connsiteX4" fmla="*/ 1329057 w 2610440"/>
              <a:gd name="connsiteY4" fmla="*/ 0 h 740137"/>
              <a:gd name="connsiteX0" fmla="*/ 1329057 w 2610440"/>
              <a:gd name="connsiteY0" fmla="*/ 0 h 764659"/>
              <a:gd name="connsiteX1" fmla="*/ 2610440 w 2610440"/>
              <a:gd name="connsiteY1" fmla="*/ 0 h 764659"/>
              <a:gd name="connsiteX2" fmla="*/ 1680957 w 2610440"/>
              <a:gd name="connsiteY2" fmla="*/ 764659 h 764659"/>
              <a:gd name="connsiteX3" fmla="*/ 0 w 2610440"/>
              <a:gd name="connsiteY3" fmla="*/ 740137 h 764659"/>
              <a:gd name="connsiteX4" fmla="*/ 1329057 w 2610440"/>
              <a:gd name="connsiteY4" fmla="*/ 0 h 764659"/>
              <a:gd name="connsiteX0" fmla="*/ 1355948 w 2637331"/>
              <a:gd name="connsiteY0" fmla="*/ 0 h 769563"/>
              <a:gd name="connsiteX1" fmla="*/ 2637331 w 2637331"/>
              <a:gd name="connsiteY1" fmla="*/ 0 h 769563"/>
              <a:gd name="connsiteX2" fmla="*/ 1707848 w 2637331"/>
              <a:gd name="connsiteY2" fmla="*/ 764659 h 769563"/>
              <a:gd name="connsiteX3" fmla="*/ 0 w 2637331"/>
              <a:gd name="connsiteY3" fmla="*/ 769563 h 769563"/>
              <a:gd name="connsiteX4" fmla="*/ 1355948 w 2637331"/>
              <a:gd name="connsiteY4" fmla="*/ 0 h 769563"/>
              <a:gd name="connsiteX0" fmla="*/ 1355948 w 2637331"/>
              <a:gd name="connsiteY0" fmla="*/ 0 h 766293"/>
              <a:gd name="connsiteX1" fmla="*/ 2637331 w 2637331"/>
              <a:gd name="connsiteY1" fmla="*/ 0 h 766293"/>
              <a:gd name="connsiteX2" fmla="*/ 1707848 w 2637331"/>
              <a:gd name="connsiteY2" fmla="*/ 764659 h 766293"/>
              <a:gd name="connsiteX3" fmla="*/ 0 w 2637331"/>
              <a:gd name="connsiteY3" fmla="*/ 766293 h 766293"/>
              <a:gd name="connsiteX4" fmla="*/ 1355948 w 2637331"/>
              <a:gd name="connsiteY4" fmla="*/ 0 h 766293"/>
              <a:gd name="connsiteX0" fmla="*/ 1355948 w 2637331"/>
              <a:gd name="connsiteY0" fmla="*/ 0 h 766293"/>
              <a:gd name="connsiteX1" fmla="*/ 2637331 w 2637331"/>
              <a:gd name="connsiteY1" fmla="*/ 0 h 766293"/>
              <a:gd name="connsiteX2" fmla="*/ 2052051 w 2637331"/>
              <a:gd name="connsiteY2" fmla="*/ 764659 h 766293"/>
              <a:gd name="connsiteX3" fmla="*/ 0 w 2637331"/>
              <a:gd name="connsiteY3" fmla="*/ 766293 h 766293"/>
              <a:gd name="connsiteX4" fmla="*/ 1355948 w 2637331"/>
              <a:gd name="connsiteY4" fmla="*/ 0 h 766293"/>
              <a:gd name="connsiteX0" fmla="*/ 1499366 w 2780749"/>
              <a:gd name="connsiteY0" fmla="*/ 0 h 764659"/>
              <a:gd name="connsiteX1" fmla="*/ 2780749 w 2780749"/>
              <a:gd name="connsiteY1" fmla="*/ 0 h 764659"/>
              <a:gd name="connsiteX2" fmla="*/ 2195469 w 2780749"/>
              <a:gd name="connsiteY2" fmla="*/ 764659 h 764659"/>
              <a:gd name="connsiteX3" fmla="*/ 0 w 2780749"/>
              <a:gd name="connsiteY3" fmla="*/ 757574 h 764659"/>
              <a:gd name="connsiteX4" fmla="*/ 1499366 w 2780749"/>
              <a:gd name="connsiteY4" fmla="*/ 0 h 764659"/>
              <a:gd name="connsiteX0" fmla="*/ 1499366 w 2780749"/>
              <a:gd name="connsiteY0" fmla="*/ 0 h 757574"/>
              <a:gd name="connsiteX1" fmla="*/ 2780749 w 2780749"/>
              <a:gd name="connsiteY1" fmla="*/ 0 h 757574"/>
              <a:gd name="connsiteX2" fmla="*/ 2042490 w 2780749"/>
              <a:gd name="connsiteY2" fmla="*/ 755941 h 757574"/>
              <a:gd name="connsiteX3" fmla="*/ 0 w 2780749"/>
              <a:gd name="connsiteY3" fmla="*/ 757574 h 757574"/>
              <a:gd name="connsiteX4" fmla="*/ 1499366 w 2780749"/>
              <a:gd name="connsiteY4" fmla="*/ 0 h 757574"/>
              <a:gd name="connsiteX0" fmla="*/ 1499366 w 2780749"/>
              <a:gd name="connsiteY0" fmla="*/ 0 h 764659"/>
              <a:gd name="connsiteX1" fmla="*/ 2780749 w 2780749"/>
              <a:gd name="connsiteY1" fmla="*/ 0 h 764659"/>
              <a:gd name="connsiteX2" fmla="*/ 2042490 w 2780749"/>
              <a:gd name="connsiteY2" fmla="*/ 764659 h 764659"/>
              <a:gd name="connsiteX3" fmla="*/ 0 w 2780749"/>
              <a:gd name="connsiteY3" fmla="*/ 757574 h 764659"/>
              <a:gd name="connsiteX4" fmla="*/ 1499366 w 2780749"/>
              <a:gd name="connsiteY4" fmla="*/ 0 h 764659"/>
              <a:gd name="connsiteX0" fmla="*/ 1499366 w 2780749"/>
              <a:gd name="connsiteY0" fmla="*/ 0 h 757574"/>
              <a:gd name="connsiteX1" fmla="*/ 2780749 w 2780749"/>
              <a:gd name="connsiteY1" fmla="*/ 0 h 757574"/>
              <a:gd name="connsiteX2" fmla="*/ 2042490 w 2780749"/>
              <a:gd name="connsiteY2" fmla="*/ 754850 h 757574"/>
              <a:gd name="connsiteX3" fmla="*/ 0 w 2780749"/>
              <a:gd name="connsiteY3" fmla="*/ 757574 h 757574"/>
              <a:gd name="connsiteX4" fmla="*/ 1499366 w 2780749"/>
              <a:gd name="connsiteY4" fmla="*/ 0 h 757574"/>
              <a:gd name="connsiteX0" fmla="*/ 1499366 w 3006632"/>
              <a:gd name="connsiteY0" fmla="*/ 0 h 757574"/>
              <a:gd name="connsiteX1" fmla="*/ 3006632 w 3006632"/>
              <a:gd name="connsiteY1" fmla="*/ 9809 h 757574"/>
              <a:gd name="connsiteX2" fmla="*/ 2042490 w 3006632"/>
              <a:gd name="connsiteY2" fmla="*/ 754850 h 757574"/>
              <a:gd name="connsiteX3" fmla="*/ 0 w 3006632"/>
              <a:gd name="connsiteY3" fmla="*/ 757574 h 757574"/>
              <a:gd name="connsiteX4" fmla="*/ 1499366 w 3006632"/>
              <a:gd name="connsiteY4" fmla="*/ 0 h 757574"/>
              <a:gd name="connsiteX0" fmla="*/ 1499366 w 3042486"/>
              <a:gd name="connsiteY0" fmla="*/ 0 h 757574"/>
              <a:gd name="connsiteX1" fmla="*/ 3042486 w 3042486"/>
              <a:gd name="connsiteY1" fmla="*/ 3270 h 757574"/>
              <a:gd name="connsiteX2" fmla="*/ 2042490 w 3042486"/>
              <a:gd name="connsiteY2" fmla="*/ 754850 h 757574"/>
              <a:gd name="connsiteX3" fmla="*/ 0 w 3042486"/>
              <a:gd name="connsiteY3" fmla="*/ 757574 h 757574"/>
              <a:gd name="connsiteX4" fmla="*/ 1499366 w 3042486"/>
              <a:gd name="connsiteY4" fmla="*/ 0 h 757574"/>
              <a:gd name="connsiteX0" fmla="*/ 1499366 w 3049657"/>
              <a:gd name="connsiteY0" fmla="*/ 0 h 757574"/>
              <a:gd name="connsiteX1" fmla="*/ 3049657 w 3049657"/>
              <a:gd name="connsiteY1" fmla="*/ 0 h 757574"/>
              <a:gd name="connsiteX2" fmla="*/ 2042490 w 3049657"/>
              <a:gd name="connsiteY2" fmla="*/ 754850 h 757574"/>
              <a:gd name="connsiteX3" fmla="*/ 0 w 3049657"/>
              <a:gd name="connsiteY3" fmla="*/ 757574 h 757574"/>
              <a:gd name="connsiteX4" fmla="*/ 1499366 w 3049657"/>
              <a:gd name="connsiteY4" fmla="*/ 0 h 757574"/>
              <a:gd name="connsiteX0" fmla="*/ 1499366 w 3049657"/>
              <a:gd name="connsiteY0" fmla="*/ 0 h 757574"/>
              <a:gd name="connsiteX1" fmla="*/ 3049657 w 3049657"/>
              <a:gd name="connsiteY1" fmla="*/ 0 h 757574"/>
              <a:gd name="connsiteX2" fmla="*/ 2576721 w 3049657"/>
              <a:gd name="connsiteY2" fmla="*/ 751581 h 757574"/>
              <a:gd name="connsiteX3" fmla="*/ 0 w 3049657"/>
              <a:gd name="connsiteY3" fmla="*/ 757574 h 757574"/>
              <a:gd name="connsiteX4" fmla="*/ 1499366 w 3049657"/>
              <a:gd name="connsiteY4" fmla="*/ 0 h 757574"/>
              <a:gd name="connsiteX0" fmla="*/ 1499366 w 3049657"/>
              <a:gd name="connsiteY0" fmla="*/ 0 h 758120"/>
              <a:gd name="connsiteX1" fmla="*/ 3049657 w 3049657"/>
              <a:gd name="connsiteY1" fmla="*/ 0 h 758120"/>
              <a:gd name="connsiteX2" fmla="*/ 2583892 w 3049657"/>
              <a:gd name="connsiteY2" fmla="*/ 758120 h 758120"/>
              <a:gd name="connsiteX3" fmla="*/ 0 w 3049657"/>
              <a:gd name="connsiteY3" fmla="*/ 757574 h 758120"/>
              <a:gd name="connsiteX4" fmla="*/ 1499366 w 3049657"/>
              <a:gd name="connsiteY4" fmla="*/ 0 h 758120"/>
              <a:gd name="connsiteX0" fmla="*/ 1538806 w 3089097"/>
              <a:gd name="connsiteY0" fmla="*/ 0 h 760844"/>
              <a:gd name="connsiteX1" fmla="*/ 3089097 w 3089097"/>
              <a:gd name="connsiteY1" fmla="*/ 0 h 760844"/>
              <a:gd name="connsiteX2" fmla="*/ 2623332 w 3089097"/>
              <a:gd name="connsiteY2" fmla="*/ 758120 h 760844"/>
              <a:gd name="connsiteX3" fmla="*/ 0 w 3089097"/>
              <a:gd name="connsiteY3" fmla="*/ 760844 h 760844"/>
              <a:gd name="connsiteX4" fmla="*/ 1538806 w 3089097"/>
              <a:gd name="connsiteY4" fmla="*/ 0 h 760844"/>
              <a:gd name="connsiteX0" fmla="*/ 1463511 w 3089097"/>
              <a:gd name="connsiteY0" fmla="*/ 0 h 764114"/>
              <a:gd name="connsiteX1" fmla="*/ 3089097 w 3089097"/>
              <a:gd name="connsiteY1" fmla="*/ 3270 h 764114"/>
              <a:gd name="connsiteX2" fmla="*/ 2623332 w 3089097"/>
              <a:gd name="connsiteY2" fmla="*/ 761390 h 764114"/>
              <a:gd name="connsiteX3" fmla="*/ 0 w 3089097"/>
              <a:gd name="connsiteY3" fmla="*/ 764114 h 764114"/>
              <a:gd name="connsiteX4" fmla="*/ 1463511 w 3089097"/>
              <a:gd name="connsiteY4" fmla="*/ 0 h 764114"/>
              <a:gd name="connsiteX0" fmla="*/ 1463511 w 2623332"/>
              <a:gd name="connsiteY0" fmla="*/ 3270 h 767384"/>
              <a:gd name="connsiteX1" fmla="*/ 2583550 w 2623332"/>
              <a:gd name="connsiteY1" fmla="*/ 0 h 767384"/>
              <a:gd name="connsiteX2" fmla="*/ 2623332 w 2623332"/>
              <a:gd name="connsiteY2" fmla="*/ 764660 h 767384"/>
              <a:gd name="connsiteX3" fmla="*/ 0 w 2623332"/>
              <a:gd name="connsiteY3" fmla="*/ 767384 h 767384"/>
              <a:gd name="connsiteX4" fmla="*/ 1463511 w 2623332"/>
              <a:gd name="connsiteY4" fmla="*/ 3270 h 767384"/>
              <a:gd name="connsiteX0" fmla="*/ 1474268 w 2623332"/>
              <a:gd name="connsiteY0" fmla="*/ 0 h 770654"/>
              <a:gd name="connsiteX1" fmla="*/ 2583550 w 2623332"/>
              <a:gd name="connsiteY1" fmla="*/ 3270 h 770654"/>
              <a:gd name="connsiteX2" fmla="*/ 2623332 w 2623332"/>
              <a:gd name="connsiteY2" fmla="*/ 767930 h 770654"/>
              <a:gd name="connsiteX3" fmla="*/ 0 w 2623332"/>
              <a:gd name="connsiteY3" fmla="*/ 770654 h 770654"/>
              <a:gd name="connsiteX4" fmla="*/ 1474268 w 2623332"/>
              <a:gd name="connsiteY4" fmla="*/ 0 h 770654"/>
              <a:gd name="connsiteX0" fmla="*/ 1474268 w 2623332"/>
              <a:gd name="connsiteY0" fmla="*/ 0 h 770654"/>
              <a:gd name="connsiteX1" fmla="*/ 2579965 w 2623332"/>
              <a:gd name="connsiteY1" fmla="*/ 0 h 770654"/>
              <a:gd name="connsiteX2" fmla="*/ 2623332 w 2623332"/>
              <a:gd name="connsiteY2" fmla="*/ 767930 h 770654"/>
              <a:gd name="connsiteX3" fmla="*/ 0 w 2623332"/>
              <a:gd name="connsiteY3" fmla="*/ 770654 h 770654"/>
              <a:gd name="connsiteX4" fmla="*/ 1474268 w 2623332"/>
              <a:gd name="connsiteY4" fmla="*/ 0 h 770654"/>
              <a:gd name="connsiteX0" fmla="*/ 1474268 w 2579965"/>
              <a:gd name="connsiteY0" fmla="*/ 0 h 774469"/>
              <a:gd name="connsiteX1" fmla="*/ 2579965 w 2579965"/>
              <a:gd name="connsiteY1" fmla="*/ 0 h 774469"/>
              <a:gd name="connsiteX2" fmla="*/ 2092687 w 2579965"/>
              <a:gd name="connsiteY2" fmla="*/ 774469 h 774469"/>
              <a:gd name="connsiteX3" fmla="*/ 0 w 2579965"/>
              <a:gd name="connsiteY3" fmla="*/ 770654 h 774469"/>
              <a:gd name="connsiteX4" fmla="*/ 1474268 w 2579965"/>
              <a:gd name="connsiteY4" fmla="*/ 0 h 774469"/>
              <a:gd name="connsiteX0" fmla="*/ 1474268 w 3466516"/>
              <a:gd name="connsiteY0" fmla="*/ 123216 h 897685"/>
              <a:gd name="connsiteX1" fmla="*/ 3466516 w 3466516"/>
              <a:gd name="connsiteY1" fmla="*/ 0 h 897685"/>
              <a:gd name="connsiteX2" fmla="*/ 2092687 w 3466516"/>
              <a:gd name="connsiteY2" fmla="*/ 897685 h 897685"/>
              <a:gd name="connsiteX3" fmla="*/ 0 w 3466516"/>
              <a:gd name="connsiteY3" fmla="*/ 893870 h 897685"/>
              <a:gd name="connsiteX4" fmla="*/ 1474268 w 3466516"/>
              <a:gd name="connsiteY4" fmla="*/ 123216 h 897685"/>
              <a:gd name="connsiteX0" fmla="*/ 2428237 w 3466516"/>
              <a:gd name="connsiteY0" fmla="*/ 3159 h 897685"/>
              <a:gd name="connsiteX1" fmla="*/ 3466516 w 3466516"/>
              <a:gd name="connsiteY1" fmla="*/ 0 h 897685"/>
              <a:gd name="connsiteX2" fmla="*/ 2092687 w 3466516"/>
              <a:gd name="connsiteY2" fmla="*/ 897685 h 897685"/>
              <a:gd name="connsiteX3" fmla="*/ 0 w 3466516"/>
              <a:gd name="connsiteY3" fmla="*/ 893870 h 897685"/>
              <a:gd name="connsiteX4" fmla="*/ 2428237 w 3466516"/>
              <a:gd name="connsiteY4" fmla="*/ 3159 h 897685"/>
              <a:gd name="connsiteX0" fmla="*/ 2428237 w 3791628"/>
              <a:gd name="connsiteY0" fmla="*/ 3159 h 893870"/>
              <a:gd name="connsiteX1" fmla="*/ 3466516 w 3791628"/>
              <a:gd name="connsiteY1" fmla="*/ 0 h 893870"/>
              <a:gd name="connsiteX2" fmla="*/ 3791628 w 3791628"/>
              <a:gd name="connsiteY2" fmla="*/ 746035 h 893870"/>
              <a:gd name="connsiteX3" fmla="*/ 0 w 3791628"/>
              <a:gd name="connsiteY3" fmla="*/ 893870 h 893870"/>
              <a:gd name="connsiteX4" fmla="*/ 2428237 w 3791628"/>
              <a:gd name="connsiteY4" fmla="*/ 3159 h 893870"/>
              <a:gd name="connsiteX0" fmla="*/ 564121 w 1927512"/>
              <a:gd name="connsiteY0" fmla="*/ 3159 h 746035"/>
              <a:gd name="connsiteX1" fmla="*/ 1602400 w 1927512"/>
              <a:gd name="connsiteY1" fmla="*/ 0 h 746035"/>
              <a:gd name="connsiteX2" fmla="*/ 1927512 w 1927512"/>
              <a:gd name="connsiteY2" fmla="*/ 746035 h 746035"/>
              <a:gd name="connsiteX3" fmla="*/ 0 w 1927512"/>
              <a:gd name="connsiteY3" fmla="*/ 675873 h 746035"/>
              <a:gd name="connsiteX4" fmla="*/ 564121 w 1927512"/>
              <a:gd name="connsiteY4" fmla="*/ 3159 h 746035"/>
              <a:gd name="connsiteX0" fmla="*/ 614685 w 1978076"/>
              <a:gd name="connsiteY0" fmla="*/ 3159 h 748539"/>
              <a:gd name="connsiteX1" fmla="*/ 1652964 w 1978076"/>
              <a:gd name="connsiteY1" fmla="*/ 0 h 748539"/>
              <a:gd name="connsiteX2" fmla="*/ 1978076 w 1978076"/>
              <a:gd name="connsiteY2" fmla="*/ 746035 h 748539"/>
              <a:gd name="connsiteX3" fmla="*/ 0 w 1978076"/>
              <a:gd name="connsiteY3" fmla="*/ 748539 h 748539"/>
              <a:gd name="connsiteX4" fmla="*/ 614685 w 1978076"/>
              <a:gd name="connsiteY4" fmla="*/ 3159 h 748539"/>
              <a:gd name="connsiteX0" fmla="*/ 614685 w 2876606"/>
              <a:gd name="connsiteY0" fmla="*/ 0 h 745380"/>
              <a:gd name="connsiteX1" fmla="*/ 2876606 w 2876606"/>
              <a:gd name="connsiteY1" fmla="*/ 1581 h 745380"/>
              <a:gd name="connsiteX2" fmla="*/ 1978076 w 2876606"/>
              <a:gd name="connsiteY2" fmla="*/ 742876 h 745380"/>
              <a:gd name="connsiteX3" fmla="*/ 0 w 2876606"/>
              <a:gd name="connsiteY3" fmla="*/ 745380 h 745380"/>
              <a:gd name="connsiteX4" fmla="*/ 614685 w 2876606"/>
              <a:gd name="connsiteY4" fmla="*/ 0 h 745380"/>
              <a:gd name="connsiteX0" fmla="*/ 614685 w 2876606"/>
              <a:gd name="connsiteY0" fmla="*/ 0 h 745380"/>
              <a:gd name="connsiteX1" fmla="*/ 2876606 w 2876606"/>
              <a:gd name="connsiteY1" fmla="*/ 1581 h 745380"/>
              <a:gd name="connsiteX2" fmla="*/ 2286514 w 2876606"/>
              <a:gd name="connsiteY2" fmla="*/ 145753 h 745380"/>
              <a:gd name="connsiteX3" fmla="*/ 0 w 2876606"/>
              <a:gd name="connsiteY3" fmla="*/ 745380 h 745380"/>
              <a:gd name="connsiteX4" fmla="*/ 614685 w 2876606"/>
              <a:gd name="connsiteY4" fmla="*/ 0 h 745380"/>
              <a:gd name="connsiteX0" fmla="*/ 0 w 2261921"/>
              <a:gd name="connsiteY0" fmla="*/ 0 h 148257"/>
              <a:gd name="connsiteX1" fmla="*/ 2261921 w 2261921"/>
              <a:gd name="connsiteY1" fmla="*/ 1581 h 148257"/>
              <a:gd name="connsiteX2" fmla="*/ 1671829 w 2261921"/>
              <a:gd name="connsiteY2" fmla="*/ 145753 h 148257"/>
              <a:gd name="connsiteX3" fmla="*/ 624126 w 2261921"/>
              <a:gd name="connsiteY3" fmla="*/ 148257 h 148257"/>
              <a:gd name="connsiteX4" fmla="*/ 0 w 2261921"/>
              <a:gd name="connsiteY4" fmla="*/ 0 h 148257"/>
              <a:gd name="connsiteX0" fmla="*/ 68598 w 1637795"/>
              <a:gd name="connsiteY0" fmla="*/ 0 h 410599"/>
              <a:gd name="connsiteX1" fmla="*/ 1637795 w 1637795"/>
              <a:gd name="connsiteY1" fmla="*/ 263923 h 410599"/>
              <a:gd name="connsiteX2" fmla="*/ 1047703 w 1637795"/>
              <a:gd name="connsiteY2" fmla="*/ 408095 h 410599"/>
              <a:gd name="connsiteX3" fmla="*/ 0 w 1637795"/>
              <a:gd name="connsiteY3" fmla="*/ 410599 h 410599"/>
              <a:gd name="connsiteX4" fmla="*/ 68598 w 1637795"/>
              <a:gd name="connsiteY4" fmla="*/ 0 h 410599"/>
              <a:gd name="connsiteX0" fmla="*/ 68598 w 1101819"/>
              <a:gd name="connsiteY0" fmla="*/ 0 h 410599"/>
              <a:gd name="connsiteX1" fmla="*/ 1101819 w 1101819"/>
              <a:gd name="connsiteY1" fmla="*/ 1581 h 410599"/>
              <a:gd name="connsiteX2" fmla="*/ 1047703 w 1101819"/>
              <a:gd name="connsiteY2" fmla="*/ 408095 h 410599"/>
              <a:gd name="connsiteX3" fmla="*/ 0 w 1101819"/>
              <a:gd name="connsiteY3" fmla="*/ 410599 h 410599"/>
              <a:gd name="connsiteX4" fmla="*/ 68598 w 1101819"/>
              <a:gd name="connsiteY4" fmla="*/ 0 h 410599"/>
              <a:gd name="connsiteX0" fmla="*/ 68598 w 1583678"/>
              <a:gd name="connsiteY0" fmla="*/ 0 h 764130"/>
              <a:gd name="connsiteX1" fmla="*/ 1101819 w 1583678"/>
              <a:gd name="connsiteY1" fmla="*/ 1581 h 764130"/>
              <a:gd name="connsiteX2" fmla="*/ 1583678 w 1583678"/>
              <a:gd name="connsiteY2" fmla="*/ 764130 h 764130"/>
              <a:gd name="connsiteX3" fmla="*/ 0 w 1583678"/>
              <a:gd name="connsiteY3" fmla="*/ 410599 h 764130"/>
              <a:gd name="connsiteX4" fmla="*/ 68598 w 1583678"/>
              <a:gd name="connsiteY4" fmla="*/ 0 h 764130"/>
              <a:gd name="connsiteX0" fmla="*/ 457939 w 1973019"/>
              <a:gd name="connsiteY0" fmla="*/ 0 h 766634"/>
              <a:gd name="connsiteX1" fmla="*/ 1491160 w 1973019"/>
              <a:gd name="connsiteY1" fmla="*/ 1581 h 766634"/>
              <a:gd name="connsiteX2" fmla="*/ 1973019 w 1973019"/>
              <a:gd name="connsiteY2" fmla="*/ 764130 h 766634"/>
              <a:gd name="connsiteX3" fmla="*/ 0 w 1973019"/>
              <a:gd name="connsiteY3" fmla="*/ 766634 h 766634"/>
              <a:gd name="connsiteX4" fmla="*/ 457939 w 1973019"/>
              <a:gd name="connsiteY4" fmla="*/ 0 h 766634"/>
              <a:gd name="connsiteX0" fmla="*/ 457939 w 1973019"/>
              <a:gd name="connsiteY0" fmla="*/ 761 h 767395"/>
              <a:gd name="connsiteX1" fmla="*/ 1518970 w 1973019"/>
              <a:gd name="connsiteY1" fmla="*/ 0 h 767395"/>
              <a:gd name="connsiteX2" fmla="*/ 1973019 w 1973019"/>
              <a:gd name="connsiteY2" fmla="*/ 764891 h 767395"/>
              <a:gd name="connsiteX3" fmla="*/ 0 w 1973019"/>
              <a:gd name="connsiteY3" fmla="*/ 767395 h 767395"/>
              <a:gd name="connsiteX4" fmla="*/ 457939 w 1973019"/>
              <a:gd name="connsiteY4" fmla="*/ 761 h 767395"/>
              <a:gd name="connsiteX0" fmla="*/ 462996 w 1973019"/>
              <a:gd name="connsiteY0" fmla="*/ 761 h 767395"/>
              <a:gd name="connsiteX1" fmla="*/ 1518970 w 1973019"/>
              <a:gd name="connsiteY1" fmla="*/ 0 h 767395"/>
              <a:gd name="connsiteX2" fmla="*/ 1973019 w 1973019"/>
              <a:gd name="connsiteY2" fmla="*/ 764891 h 767395"/>
              <a:gd name="connsiteX3" fmla="*/ 0 w 1973019"/>
              <a:gd name="connsiteY3" fmla="*/ 767395 h 767395"/>
              <a:gd name="connsiteX4" fmla="*/ 462996 w 1973019"/>
              <a:gd name="connsiteY4" fmla="*/ 761 h 767395"/>
              <a:gd name="connsiteX0" fmla="*/ 462996 w 2142408"/>
              <a:gd name="connsiteY0" fmla="*/ 761 h 767395"/>
              <a:gd name="connsiteX1" fmla="*/ 1518970 w 2142408"/>
              <a:gd name="connsiteY1" fmla="*/ 0 h 767395"/>
              <a:gd name="connsiteX2" fmla="*/ 2142408 w 2142408"/>
              <a:gd name="connsiteY2" fmla="*/ 205072 h 767395"/>
              <a:gd name="connsiteX3" fmla="*/ 0 w 2142408"/>
              <a:gd name="connsiteY3" fmla="*/ 767395 h 767395"/>
              <a:gd name="connsiteX4" fmla="*/ 462996 w 2142408"/>
              <a:gd name="connsiteY4" fmla="*/ 761 h 767395"/>
              <a:gd name="connsiteX0" fmla="*/ 462996 w 2137351"/>
              <a:gd name="connsiteY0" fmla="*/ 761 h 767395"/>
              <a:gd name="connsiteX1" fmla="*/ 1518970 w 2137351"/>
              <a:gd name="connsiteY1" fmla="*/ 0 h 767395"/>
              <a:gd name="connsiteX2" fmla="*/ 2137351 w 2137351"/>
              <a:gd name="connsiteY2" fmla="*/ 207414 h 767395"/>
              <a:gd name="connsiteX3" fmla="*/ 0 w 2137351"/>
              <a:gd name="connsiteY3" fmla="*/ 767395 h 767395"/>
              <a:gd name="connsiteX4" fmla="*/ 462996 w 2137351"/>
              <a:gd name="connsiteY4" fmla="*/ 761 h 767395"/>
              <a:gd name="connsiteX0" fmla="*/ 291079 w 1965434"/>
              <a:gd name="connsiteY0" fmla="*/ 761 h 207414"/>
              <a:gd name="connsiteX1" fmla="*/ 1347053 w 1965434"/>
              <a:gd name="connsiteY1" fmla="*/ 0 h 207414"/>
              <a:gd name="connsiteX2" fmla="*/ 1965434 w 1965434"/>
              <a:gd name="connsiteY2" fmla="*/ 207414 h 207414"/>
              <a:gd name="connsiteX3" fmla="*/ 0 w 1965434"/>
              <a:gd name="connsiteY3" fmla="*/ 205234 h 207414"/>
              <a:gd name="connsiteX4" fmla="*/ 291079 w 1965434"/>
              <a:gd name="connsiteY4" fmla="*/ 761 h 207414"/>
              <a:gd name="connsiteX0" fmla="*/ 301192 w 1975547"/>
              <a:gd name="connsiteY0" fmla="*/ 761 h 209919"/>
              <a:gd name="connsiteX1" fmla="*/ 1357166 w 1975547"/>
              <a:gd name="connsiteY1" fmla="*/ 0 h 209919"/>
              <a:gd name="connsiteX2" fmla="*/ 1975547 w 1975547"/>
              <a:gd name="connsiteY2" fmla="*/ 207414 h 209919"/>
              <a:gd name="connsiteX3" fmla="*/ 0 w 1975547"/>
              <a:gd name="connsiteY3" fmla="*/ 209919 h 209919"/>
              <a:gd name="connsiteX4" fmla="*/ 301192 w 1975547"/>
              <a:gd name="connsiteY4" fmla="*/ 761 h 209919"/>
              <a:gd name="connsiteX0" fmla="*/ 301192 w 2573224"/>
              <a:gd name="connsiteY0" fmla="*/ 761 h 209919"/>
              <a:gd name="connsiteX1" fmla="*/ 2573224 w 2573224"/>
              <a:gd name="connsiteY1" fmla="*/ 0 h 209919"/>
              <a:gd name="connsiteX2" fmla="*/ 1975547 w 2573224"/>
              <a:gd name="connsiteY2" fmla="*/ 207414 h 209919"/>
              <a:gd name="connsiteX3" fmla="*/ 0 w 2573224"/>
              <a:gd name="connsiteY3" fmla="*/ 209919 h 209919"/>
              <a:gd name="connsiteX4" fmla="*/ 301192 w 2573224"/>
              <a:gd name="connsiteY4" fmla="*/ 761 h 209919"/>
              <a:gd name="connsiteX0" fmla="*/ 301192 w 2585866"/>
              <a:gd name="connsiteY0" fmla="*/ 761 h 209919"/>
              <a:gd name="connsiteX1" fmla="*/ 2585866 w 2585866"/>
              <a:gd name="connsiteY1" fmla="*/ 0 h 209919"/>
              <a:gd name="connsiteX2" fmla="*/ 1975547 w 2585866"/>
              <a:gd name="connsiteY2" fmla="*/ 207414 h 209919"/>
              <a:gd name="connsiteX3" fmla="*/ 0 w 2585866"/>
              <a:gd name="connsiteY3" fmla="*/ 209919 h 209919"/>
              <a:gd name="connsiteX4" fmla="*/ 301192 w 2585866"/>
              <a:gd name="connsiteY4" fmla="*/ 761 h 209919"/>
              <a:gd name="connsiteX0" fmla="*/ 316361 w 2585866"/>
              <a:gd name="connsiteY0" fmla="*/ 0 h 211500"/>
              <a:gd name="connsiteX1" fmla="*/ 2585866 w 2585866"/>
              <a:gd name="connsiteY1" fmla="*/ 1581 h 211500"/>
              <a:gd name="connsiteX2" fmla="*/ 1975547 w 2585866"/>
              <a:gd name="connsiteY2" fmla="*/ 208995 h 211500"/>
              <a:gd name="connsiteX3" fmla="*/ 0 w 2585866"/>
              <a:gd name="connsiteY3" fmla="*/ 211500 h 211500"/>
              <a:gd name="connsiteX4" fmla="*/ 316361 w 2585866"/>
              <a:gd name="connsiteY4" fmla="*/ 0 h 211500"/>
              <a:gd name="connsiteX0" fmla="*/ 316361 w 2766869"/>
              <a:gd name="connsiteY0" fmla="*/ 0 h 757101"/>
              <a:gd name="connsiteX1" fmla="*/ 2585866 w 2766869"/>
              <a:gd name="connsiteY1" fmla="*/ 1581 h 757101"/>
              <a:gd name="connsiteX2" fmla="*/ 2766869 w 2766869"/>
              <a:gd name="connsiteY2" fmla="*/ 757101 h 757101"/>
              <a:gd name="connsiteX3" fmla="*/ 0 w 2766869"/>
              <a:gd name="connsiteY3" fmla="*/ 211500 h 757101"/>
              <a:gd name="connsiteX4" fmla="*/ 316361 w 2766869"/>
              <a:gd name="connsiteY4" fmla="*/ 0 h 757101"/>
              <a:gd name="connsiteX0" fmla="*/ 316361 w 2751699"/>
              <a:gd name="connsiteY0" fmla="*/ 0 h 757101"/>
              <a:gd name="connsiteX1" fmla="*/ 2585866 w 2751699"/>
              <a:gd name="connsiteY1" fmla="*/ 1581 h 757101"/>
              <a:gd name="connsiteX2" fmla="*/ 2751699 w 2751699"/>
              <a:gd name="connsiteY2" fmla="*/ 757101 h 757101"/>
              <a:gd name="connsiteX3" fmla="*/ 0 w 2751699"/>
              <a:gd name="connsiteY3" fmla="*/ 211500 h 757101"/>
              <a:gd name="connsiteX4" fmla="*/ 316361 w 2751699"/>
              <a:gd name="connsiteY4" fmla="*/ 0 h 757101"/>
              <a:gd name="connsiteX0" fmla="*/ 0 w 2435338"/>
              <a:gd name="connsiteY0" fmla="*/ 0 h 759606"/>
              <a:gd name="connsiteX1" fmla="*/ 2269505 w 2435338"/>
              <a:gd name="connsiteY1" fmla="*/ 1581 h 759606"/>
              <a:gd name="connsiteX2" fmla="*/ 2435338 w 2435338"/>
              <a:gd name="connsiteY2" fmla="*/ 757101 h 759606"/>
              <a:gd name="connsiteX3" fmla="*/ 459792 w 2435338"/>
              <a:gd name="connsiteY3" fmla="*/ 759606 h 759606"/>
              <a:gd name="connsiteX4" fmla="*/ 0 w 2435338"/>
              <a:gd name="connsiteY4" fmla="*/ 0 h 759606"/>
              <a:gd name="connsiteX0" fmla="*/ 0 w 2421854"/>
              <a:gd name="connsiteY0" fmla="*/ 0 h 759606"/>
              <a:gd name="connsiteX1" fmla="*/ 2256021 w 2421854"/>
              <a:gd name="connsiteY1" fmla="*/ 1581 h 759606"/>
              <a:gd name="connsiteX2" fmla="*/ 2421854 w 2421854"/>
              <a:gd name="connsiteY2" fmla="*/ 757101 h 759606"/>
              <a:gd name="connsiteX3" fmla="*/ 446308 w 2421854"/>
              <a:gd name="connsiteY3" fmla="*/ 759606 h 759606"/>
              <a:gd name="connsiteX4" fmla="*/ 0 w 2421854"/>
              <a:gd name="connsiteY4" fmla="*/ 0 h 759606"/>
              <a:gd name="connsiteX0" fmla="*/ 0 w 2421854"/>
              <a:gd name="connsiteY0" fmla="*/ 1542 h 761148"/>
              <a:gd name="connsiteX1" fmla="*/ 2249279 w 2421854"/>
              <a:gd name="connsiteY1" fmla="*/ 0 h 761148"/>
              <a:gd name="connsiteX2" fmla="*/ 2421854 w 2421854"/>
              <a:gd name="connsiteY2" fmla="*/ 758643 h 761148"/>
              <a:gd name="connsiteX3" fmla="*/ 446308 w 2421854"/>
              <a:gd name="connsiteY3" fmla="*/ 761148 h 761148"/>
              <a:gd name="connsiteX4" fmla="*/ 0 w 2421854"/>
              <a:gd name="connsiteY4" fmla="*/ 1542 h 761148"/>
              <a:gd name="connsiteX0" fmla="*/ 0 w 2421854"/>
              <a:gd name="connsiteY0" fmla="*/ 0 h 759606"/>
              <a:gd name="connsiteX1" fmla="*/ 2132983 w 2421854"/>
              <a:gd name="connsiteY1" fmla="*/ 424762 h 759606"/>
              <a:gd name="connsiteX2" fmla="*/ 2421854 w 2421854"/>
              <a:gd name="connsiteY2" fmla="*/ 757101 h 759606"/>
              <a:gd name="connsiteX3" fmla="*/ 446308 w 2421854"/>
              <a:gd name="connsiteY3" fmla="*/ 759606 h 759606"/>
              <a:gd name="connsiteX4" fmla="*/ 0 w 2421854"/>
              <a:gd name="connsiteY4" fmla="*/ 0 h 759606"/>
              <a:gd name="connsiteX0" fmla="*/ 630699 w 1975546"/>
              <a:gd name="connsiteY0" fmla="*/ 1543 h 334844"/>
              <a:gd name="connsiteX1" fmla="*/ 1686675 w 1975546"/>
              <a:gd name="connsiteY1" fmla="*/ 0 h 334844"/>
              <a:gd name="connsiteX2" fmla="*/ 1975546 w 1975546"/>
              <a:gd name="connsiteY2" fmla="*/ 332339 h 334844"/>
              <a:gd name="connsiteX3" fmla="*/ 0 w 1975546"/>
              <a:gd name="connsiteY3" fmla="*/ 334844 h 334844"/>
              <a:gd name="connsiteX4" fmla="*/ 630699 w 1975546"/>
              <a:gd name="connsiteY4" fmla="*/ 1543 h 334844"/>
              <a:gd name="connsiteX0" fmla="*/ 630699 w 1975546"/>
              <a:gd name="connsiteY0" fmla="*/ 1543 h 334844"/>
              <a:gd name="connsiteX1" fmla="*/ 1686675 w 1975546"/>
              <a:gd name="connsiteY1" fmla="*/ 0 h 334844"/>
              <a:gd name="connsiteX2" fmla="*/ 1975546 w 1975546"/>
              <a:gd name="connsiteY2" fmla="*/ 332339 h 334844"/>
              <a:gd name="connsiteX3" fmla="*/ 0 w 1975546"/>
              <a:gd name="connsiteY3" fmla="*/ 334844 h 334844"/>
              <a:gd name="connsiteX4" fmla="*/ 630699 w 1975546"/>
              <a:gd name="connsiteY4" fmla="*/ 1543 h 334844"/>
              <a:gd name="connsiteX0" fmla="*/ 602890 w 1947737"/>
              <a:gd name="connsiteY0" fmla="*/ 1543 h 332339"/>
              <a:gd name="connsiteX1" fmla="*/ 1658866 w 1947737"/>
              <a:gd name="connsiteY1" fmla="*/ 0 h 332339"/>
              <a:gd name="connsiteX2" fmla="*/ 1947737 w 1947737"/>
              <a:gd name="connsiteY2" fmla="*/ 332339 h 332339"/>
              <a:gd name="connsiteX3" fmla="*/ 0 w 1947737"/>
              <a:gd name="connsiteY3" fmla="*/ 287997 h 332339"/>
              <a:gd name="connsiteX4" fmla="*/ 602890 w 1947737"/>
              <a:gd name="connsiteY4" fmla="*/ 1543 h 332339"/>
              <a:gd name="connsiteX0" fmla="*/ 602890 w 2038752"/>
              <a:gd name="connsiteY0" fmla="*/ 1543 h 287997"/>
              <a:gd name="connsiteX1" fmla="*/ 1658866 w 2038752"/>
              <a:gd name="connsiteY1" fmla="*/ 0 h 287997"/>
              <a:gd name="connsiteX2" fmla="*/ 2038752 w 2038752"/>
              <a:gd name="connsiteY2" fmla="*/ 287835 h 287997"/>
              <a:gd name="connsiteX3" fmla="*/ 0 w 2038752"/>
              <a:gd name="connsiteY3" fmla="*/ 287997 h 287997"/>
              <a:gd name="connsiteX4" fmla="*/ 602890 w 2038752"/>
              <a:gd name="connsiteY4" fmla="*/ 1543 h 287997"/>
              <a:gd name="connsiteX0" fmla="*/ 835483 w 2271345"/>
              <a:gd name="connsiteY0" fmla="*/ 1543 h 297366"/>
              <a:gd name="connsiteX1" fmla="*/ 1891459 w 2271345"/>
              <a:gd name="connsiteY1" fmla="*/ 0 h 297366"/>
              <a:gd name="connsiteX2" fmla="*/ 2271345 w 2271345"/>
              <a:gd name="connsiteY2" fmla="*/ 287835 h 297366"/>
              <a:gd name="connsiteX3" fmla="*/ 0 w 2271345"/>
              <a:gd name="connsiteY3" fmla="*/ 297366 h 297366"/>
              <a:gd name="connsiteX4" fmla="*/ 835483 w 2271345"/>
              <a:gd name="connsiteY4" fmla="*/ 1543 h 297366"/>
              <a:gd name="connsiteX0" fmla="*/ 845596 w 2281458"/>
              <a:gd name="connsiteY0" fmla="*/ 1543 h 297366"/>
              <a:gd name="connsiteX1" fmla="*/ 1901572 w 2281458"/>
              <a:gd name="connsiteY1" fmla="*/ 0 h 297366"/>
              <a:gd name="connsiteX2" fmla="*/ 2281458 w 2281458"/>
              <a:gd name="connsiteY2" fmla="*/ 287835 h 297366"/>
              <a:gd name="connsiteX3" fmla="*/ 0 w 2281458"/>
              <a:gd name="connsiteY3" fmla="*/ 297366 h 297366"/>
              <a:gd name="connsiteX4" fmla="*/ 845596 w 2281458"/>
              <a:gd name="connsiteY4" fmla="*/ 1543 h 297366"/>
              <a:gd name="connsiteX0" fmla="*/ 845596 w 2106170"/>
              <a:gd name="connsiteY0" fmla="*/ 1543 h 297366"/>
              <a:gd name="connsiteX1" fmla="*/ 1901572 w 2106170"/>
              <a:gd name="connsiteY1" fmla="*/ 0 h 297366"/>
              <a:gd name="connsiteX2" fmla="*/ 2106170 w 2106170"/>
              <a:gd name="connsiteY2" fmla="*/ 294082 h 297366"/>
              <a:gd name="connsiteX3" fmla="*/ 0 w 2106170"/>
              <a:gd name="connsiteY3" fmla="*/ 297366 h 297366"/>
              <a:gd name="connsiteX4" fmla="*/ 845596 w 2106170"/>
              <a:gd name="connsiteY4" fmla="*/ 1543 h 297366"/>
              <a:gd name="connsiteX0" fmla="*/ 192580 w 2106170"/>
              <a:gd name="connsiteY0" fmla="*/ 25799 h 297366"/>
              <a:gd name="connsiteX1" fmla="*/ 1901572 w 2106170"/>
              <a:gd name="connsiteY1" fmla="*/ 0 h 297366"/>
              <a:gd name="connsiteX2" fmla="*/ 2106170 w 2106170"/>
              <a:gd name="connsiteY2" fmla="*/ 294082 h 297366"/>
              <a:gd name="connsiteX3" fmla="*/ 0 w 2106170"/>
              <a:gd name="connsiteY3" fmla="*/ 297366 h 297366"/>
              <a:gd name="connsiteX4" fmla="*/ 192580 w 2106170"/>
              <a:gd name="connsiteY4" fmla="*/ 25799 h 297366"/>
              <a:gd name="connsiteX0" fmla="*/ 192580 w 2106170"/>
              <a:gd name="connsiteY0" fmla="*/ 9628 h 281195"/>
              <a:gd name="connsiteX1" fmla="*/ 944992 w 2106170"/>
              <a:gd name="connsiteY1" fmla="*/ 0 h 281195"/>
              <a:gd name="connsiteX2" fmla="*/ 2106170 w 2106170"/>
              <a:gd name="connsiteY2" fmla="*/ 277911 h 281195"/>
              <a:gd name="connsiteX3" fmla="*/ 0 w 2106170"/>
              <a:gd name="connsiteY3" fmla="*/ 281195 h 281195"/>
              <a:gd name="connsiteX4" fmla="*/ 192580 w 2106170"/>
              <a:gd name="connsiteY4" fmla="*/ 9628 h 28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170" h="281195">
                <a:moveTo>
                  <a:pt x="192580" y="9628"/>
                </a:moveTo>
                <a:lnTo>
                  <a:pt x="944992" y="0"/>
                </a:lnTo>
                <a:lnTo>
                  <a:pt x="2106170" y="277911"/>
                </a:lnTo>
                <a:lnTo>
                  <a:pt x="0" y="281195"/>
                </a:lnTo>
                <a:lnTo>
                  <a:pt x="192580" y="9628"/>
                </a:lnTo>
                <a:close/>
              </a:path>
            </a:pathLst>
          </a:custGeom>
          <a:gradFill flip="none" rotWithShape="1">
            <a:gsLst>
              <a:gs pos="100000">
                <a:srgbClr val="C0C0C0">
                  <a:alpha val="43000"/>
                </a:srgbClr>
              </a:gs>
              <a:gs pos="11000">
                <a:sysClr val="window" lastClr="FFFFFF"/>
              </a:gs>
              <a:gs pos="100000">
                <a:srgbClr val="C0C0C0"/>
              </a:gs>
            </a:gsLst>
            <a:lin ang="16200000" scaled="1"/>
            <a:tileRect/>
          </a:gradFill>
          <a:ln w="12700" algn="ctr">
            <a:noFill/>
            <a:miter lim="800000"/>
            <a:headEnd/>
            <a:tailEnd/>
          </a:ln>
          <a:effectLst/>
        </p:spPr>
        <p:txBody>
          <a:bodyPr lIns="90000" tIns="46800" rIns="9000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1827828" y="5134755"/>
            <a:ext cx="2523069" cy="121907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2156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사업 기대효과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슬라이드 번호 개체 틀 19"/>
          <p:cNvSpPr txBox="1">
            <a:spLocks/>
          </p:cNvSpPr>
          <p:nvPr/>
        </p:nvSpPr>
        <p:spPr>
          <a:xfrm>
            <a:off x="6948330" y="6520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200" kern="1200" spc="-5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775A1A-91FD-41EB-90C5-020A738C7BFD}" type="slidenum">
              <a:rPr lang="en-US" altLang="ko-KR" smtClean="0"/>
              <a:pPr/>
              <a:t>3</a:t>
            </a:fld>
            <a:endParaRPr lang="en-US" dirty="0"/>
          </a:p>
        </p:txBody>
      </p:sp>
      <p:sp>
        <p:nvSpPr>
          <p:cNvPr id="14" name="TextBox 2"/>
          <p:cNvSpPr txBox="1"/>
          <p:nvPr/>
        </p:nvSpPr>
        <p:spPr>
          <a:xfrm>
            <a:off x="251400" y="1052670"/>
            <a:ext cx="8441721" cy="5283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</a:pPr>
            <a:r>
              <a:rPr lang="ko-KR" altLang="en-US" sz="1200" spc="-150" dirty="0" smtClean="0">
                <a:latin typeface="+mn-ea"/>
              </a:rPr>
              <a:t>고도화된 교통사고위험예측 시스템 구축 및 서비스 지역확대를 통해 교통사고율 감소</a:t>
            </a:r>
            <a:r>
              <a:rPr lang="en-US" altLang="ko-KR" sz="1200" spc="-150" dirty="0">
                <a:latin typeface="+mn-ea"/>
              </a:rPr>
              <a:t> </a:t>
            </a:r>
            <a:r>
              <a:rPr lang="ko-KR" altLang="en-US" sz="1200" spc="-150" dirty="0" smtClean="0">
                <a:latin typeface="+mn-ea"/>
              </a:rPr>
              <a:t>뿐만 아니라 </a:t>
            </a:r>
            <a:r>
              <a:rPr lang="ko-KR" altLang="en-US" sz="1200" spc="-150" dirty="0" err="1" smtClean="0">
                <a:latin typeface="+mn-ea"/>
              </a:rPr>
              <a:t>사회적비용</a:t>
            </a:r>
            <a:r>
              <a:rPr lang="ko-KR" altLang="en-US" sz="1200" spc="-150" dirty="0" smtClean="0">
                <a:latin typeface="+mn-ea"/>
              </a:rPr>
              <a:t> 감소</a:t>
            </a:r>
            <a:r>
              <a:rPr lang="en-US" altLang="ko-KR" sz="1200" spc="-150" dirty="0" smtClean="0">
                <a:latin typeface="+mn-ea"/>
              </a:rPr>
              <a:t>, </a:t>
            </a:r>
            <a:r>
              <a:rPr lang="ko-KR" altLang="en-US" sz="1200" spc="-150" dirty="0" smtClean="0">
                <a:latin typeface="+mn-ea"/>
              </a:rPr>
              <a:t>다양한 활용을 통한 서비스 대상확대</a:t>
            </a:r>
            <a:r>
              <a:rPr lang="en-US" altLang="ko-KR" sz="1200" spc="-150" dirty="0" smtClean="0">
                <a:latin typeface="+mn-ea"/>
              </a:rPr>
              <a:t>, </a:t>
            </a:r>
            <a:r>
              <a:rPr lang="ko-KR" altLang="en-US" sz="1200" spc="-150" dirty="0" smtClean="0">
                <a:latin typeface="+mn-ea"/>
              </a:rPr>
              <a:t>신기술 선도사례를 창출할 수 있는 </a:t>
            </a:r>
            <a:r>
              <a:rPr lang="en-US" altLang="ko-KR" sz="1200" spc="-150" dirty="0" smtClean="0">
                <a:latin typeface="+mn-ea"/>
              </a:rPr>
              <a:t>“</a:t>
            </a:r>
            <a:r>
              <a:rPr lang="ko-KR" altLang="en-US" sz="1200" b="1" spc="-150" dirty="0" err="1">
                <a:solidFill>
                  <a:srgbClr val="4BACC6">
                    <a:lumMod val="75000"/>
                  </a:srgbClr>
                </a:solidFill>
                <a:latin typeface="+mn-ea"/>
              </a:rPr>
              <a:t>빅데이터</a:t>
            </a:r>
            <a:r>
              <a:rPr lang="ko-KR" altLang="en-US" sz="1200" b="1" spc="-150" dirty="0">
                <a:solidFill>
                  <a:srgbClr val="4BACC6">
                    <a:lumMod val="75000"/>
                  </a:srgbClr>
                </a:solidFill>
                <a:latin typeface="+mn-ea"/>
              </a:rPr>
              <a:t> 기반 선진 교통문화체계</a:t>
            </a:r>
            <a:r>
              <a:rPr lang="en-US" altLang="ko-KR" sz="1200" b="1" spc="-150" dirty="0">
                <a:solidFill>
                  <a:srgbClr val="4BACC6">
                    <a:lumMod val="75000"/>
                  </a:srgbClr>
                </a:solidFill>
                <a:latin typeface="+mn-ea"/>
              </a:rPr>
              <a:t>＂</a:t>
            </a:r>
            <a:r>
              <a:rPr lang="ko-KR" altLang="en-US" sz="1200" b="1" spc="-150" dirty="0">
                <a:solidFill>
                  <a:srgbClr val="4BACC6">
                    <a:lumMod val="75000"/>
                  </a:srgbClr>
                </a:solidFill>
                <a:latin typeface="+mn-ea"/>
              </a:rPr>
              <a:t>기반을 </a:t>
            </a:r>
            <a:r>
              <a:rPr lang="ko-KR" altLang="en-US" sz="1200" b="1" spc="-150" dirty="0" smtClean="0">
                <a:solidFill>
                  <a:srgbClr val="4BACC6">
                    <a:lumMod val="75000"/>
                  </a:srgbClr>
                </a:solidFill>
                <a:latin typeface="+mn-ea"/>
              </a:rPr>
              <a:t>마련</a:t>
            </a:r>
            <a:r>
              <a:rPr lang="ko-KR" altLang="en-US" sz="1200" spc="-150" dirty="0" smtClean="0">
                <a:latin typeface="+mn-ea"/>
              </a:rPr>
              <a:t>합니다</a:t>
            </a:r>
            <a:r>
              <a:rPr lang="en-US" altLang="ko-KR" sz="1200" spc="-150" dirty="0" smtClean="0">
                <a:latin typeface="+mn-ea"/>
              </a:rPr>
              <a:t>. </a:t>
            </a:r>
            <a:r>
              <a:rPr lang="ko-KR" altLang="en-US" sz="1200" spc="-150" dirty="0" smtClean="0">
                <a:latin typeface="+mn-ea"/>
              </a:rPr>
              <a:t> </a:t>
            </a:r>
            <a:endParaRPr lang="en-US" altLang="ko-KR" sz="1200" spc="-15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760"/>
            <a:ext cx="9144000" cy="49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36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30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7" name="Rectangle 81"/>
          <p:cNvSpPr/>
          <p:nvPr/>
        </p:nvSpPr>
        <p:spPr>
          <a:xfrm>
            <a:off x="4982808" y="3323281"/>
            <a:ext cx="3837370" cy="1783078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58" name="Rectangle 81"/>
          <p:cNvSpPr/>
          <p:nvPr/>
        </p:nvSpPr>
        <p:spPr>
          <a:xfrm>
            <a:off x="4987091" y="5230134"/>
            <a:ext cx="3836333" cy="1105634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59" name="Rectangle 81"/>
          <p:cNvSpPr/>
          <p:nvPr/>
        </p:nvSpPr>
        <p:spPr>
          <a:xfrm>
            <a:off x="4981075" y="1481706"/>
            <a:ext cx="3839103" cy="1734902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60" name="Rectangle 81"/>
          <p:cNvSpPr/>
          <p:nvPr/>
        </p:nvSpPr>
        <p:spPr>
          <a:xfrm>
            <a:off x="35370" y="1065973"/>
            <a:ext cx="4752661" cy="357649"/>
          </a:xfrm>
          <a:prstGeom prst="rect">
            <a:avLst/>
          </a:prstGeom>
          <a:solidFill>
            <a:srgbClr val="9BBB59">
              <a:lumMod val="50000"/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분석 인사이트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61" name="Rectangle 81"/>
          <p:cNvSpPr/>
          <p:nvPr/>
        </p:nvSpPr>
        <p:spPr>
          <a:xfrm>
            <a:off x="4983845" y="1065972"/>
            <a:ext cx="3836335" cy="357649"/>
          </a:xfrm>
          <a:prstGeom prst="rect">
            <a:avLst/>
          </a:prstGeom>
          <a:solidFill>
            <a:srgbClr val="9BBB59">
              <a:lumMod val="50000"/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정책제언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932050" y="1034551"/>
            <a:ext cx="0" cy="5301216"/>
          </a:xfrm>
          <a:prstGeom prst="line">
            <a:avLst/>
          </a:prstGeom>
          <a:noFill/>
          <a:ln w="28575">
            <a:solidFill>
              <a:sysClr val="window" lastClr="FFFFFF">
                <a:lumMod val="85000"/>
              </a:sysClr>
            </a:solidFill>
            <a:prstDash val="sysDash"/>
            <a:round/>
            <a:headEnd/>
            <a:tailEnd/>
          </a:ln>
        </p:spPr>
      </p:cxnSp>
      <p:sp>
        <p:nvSpPr>
          <p:cNvPr id="63" name="Rectangle 81"/>
          <p:cNvSpPr/>
          <p:nvPr/>
        </p:nvSpPr>
        <p:spPr>
          <a:xfrm>
            <a:off x="35370" y="1475184"/>
            <a:ext cx="4752660" cy="1742228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64" name="Rectangle 81"/>
          <p:cNvSpPr/>
          <p:nvPr/>
        </p:nvSpPr>
        <p:spPr>
          <a:xfrm>
            <a:off x="1318201" y="1657171"/>
            <a:ext cx="3397819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36534" y="1711119"/>
            <a:ext cx="3589468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시력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·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청력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·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움직임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관련 질환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,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70-74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세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사이에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발병비율 가장 높음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7884" y="1886927"/>
            <a:ext cx="1416424" cy="725482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고령자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질병데이터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분석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67" name="Rectangle 81"/>
          <p:cNvSpPr/>
          <p:nvPr/>
        </p:nvSpPr>
        <p:spPr>
          <a:xfrm>
            <a:off x="5143097" y="2364112"/>
            <a:ext cx="3537856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116395" y="2403691"/>
            <a:ext cx="3542311" cy="54081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인지능력 관련 질환에 대한 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면허적성검사 체계 강화 검토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69" name="Rectangle 81"/>
          <p:cNvSpPr/>
          <p:nvPr/>
        </p:nvSpPr>
        <p:spPr>
          <a:xfrm>
            <a:off x="1318200" y="2364112"/>
            <a:ext cx="3397819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437431" y="2411654"/>
            <a:ext cx="3569749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인지능력 관련 질환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80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세 이상부터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해당 연령층 인구의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1%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이상 발병 </a:t>
            </a:r>
          </a:p>
        </p:txBody>
      </p:sp>
      <p:sp>
        <p:nvSpPr>
          <p:cNvPr id="71" name="Rectangle 81"/>
          <p:cNvSpPr/>
          <p:nvPr/>
        </p:nvSpPr>
        <p:spPr>
          <a:xfrm>
            <a:off x="35370" y="3326842"/>
            <a:ext cx="4752660" cy="1783078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765" y="3781957"/>
            <a:ext cx="1416424" cy="725482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고령자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교통사고유형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분석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73" name="Rectangle 81"/>
          <p:cNvSpPr/>
          <p:nvPr/>
        </p:nvSpPr>
        <p:spPr>
          <a:xfrm>
            <a:off x="1318200" y="3527250"/>
            <a:ext cx="3397819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437431" y="3574792"/>
            <a:ext cx="3569749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高 연령으로 갈수록 교통사고 비율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증가함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(30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대 대비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2.5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배 수준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)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5" name="Rectangle 81"/>
          <p:cNvSpPr/>
          <p:nvPr/>
        </p:nvSpPr>
        <p:spPr>
          <a:xfrm>
            <a:off x="38616" y="5230134"/>
            <a:ext cx="4752660" cy="1105633"/>
          </a:xfrm>
          <a:prstGeom prst="rect">
            <a:avLst/>
          </a:prstGeom>
          <a:solidFill>
            <a:srgbClr val="9BBB59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6" name="Rectangle 81"/>
          <p:cNvSpPr/>
          <p:nvPr/>
        </p:nvSpPr>
        <p:spPr>
          <a:xfrm>
            <a:off x="1321943" y="5466755"/>
            <a:ext cx="3397819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5227" y="5403588"/>
            <a:ext cx="1416424" cy="725482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질병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/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사고유형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데이터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연계분석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423246" y="5535199"/>
            <a:ext cx="3569749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운전능력 관련한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4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개의 질환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과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00241" marR="0" lvl="0" indent="-10024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7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가지 사고유형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간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상관성 유의함 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9" name="Rectangle 81"/>
          <p:cNvSpPr/>
          <p:nvPr/>
        </p:nvSpPr>
        <p:spPr>
          <a:xfrm>
            <a:off x="5141740" y="1664607"/>
            <a:ext cx="3543521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939173" y="1704186"/>
            <a:ext cx="3925677" cy="756260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적성검사 고령자 기준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/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갱신주기 강화를 통한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고령자 적성검사 대상확대 검토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81" name="Rectangle 81"/>
          <p:cNvSpPr/>
          <p:nvPr/>
        </p:nvSpPr>
        <p:spPr>
          <a:xfrm>
            <a:off x="1318200" y="4239251"/>
            <a:ext cx="3397819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431154" y="4286793"/>
            <a:ext cx="3707802" cy="51003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차대사람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측면직각충돌사고 비율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60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 이상에서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1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년 사이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25%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이상 증가</a:t>
            </a:r>
          </a:p>
        </p:txBody>
      </p:sp>
      <p:sp>
        <p:nvSpPr>
          <p:cNvPr id="83" name="Rectangle 81"/>
          <p:cNvSpPr/>
          <p:nvPr/>
        </p:nvSpPr>
        <p:spPr>
          <a:xfrm>
            <a:off x="5118316" y="5466755"/>
            <a:ext cx="3571461" cy="6706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96949" y="5530117"/>
            <a:ext cx="3568797" cy="54081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유관기관 간 협조체계를 통한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近 실시간 교통사고 및 질병정보 결합</a:t>
            </a:r>
          </a:p>
        </p:txBody>
      </p:sp>
      <p:sp>
        <p:nvSpPr>
          <p:cNvPr id="85" name="Rectangle 81"/>
          <p:cNvSpPr/>
          <p:nvPr/>
        </p:nvSpPr>
        <p:spPr>
          <a:xfrm>
            <a:off x="5143097" y="3527250"/>
            <a:ext cx="3537856" cy="6183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75011" y="3574238"/>
            <a:ext cx="3671615" cy="54081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고령층 면허부적합자 조기식별 통한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고령자 맞춤적성검사 확대방안 검토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88" name="Rectangle 81"/>
          <p:cNvSpPr/>
          <p:nvPr/>
        </p:nvSpPr>
        <p:spPr>
          <a:xfrm>
            <a:off x="5142895" y="4235113"/>
            <a:ext cx="3542311" cy="62244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075011" y="4278531"/>
            <a:ext cx="3671615" cy="54081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의료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/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교통사고 정보 기반 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고령자 적성검사 정책 법제화 검토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848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31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70" name="AutoShape 70"/>
          <p:cNvSpPr>
            <a:spLocks noChangeArrowheads="1"/>
          </p:cNvSpPr>
          <p:nvPr/>
        </p:nvSpPr>
        <p:spPr bwMode="auto">
          <a:xfrm>
            <a:off x="55864" y="2506907"/>
            <a:ext cx="6610970" cy="3828122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95000"/>
            </a:sysClr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-157810" y="945423"/>
            <a:ext cx="9430272" cy="38692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100241" marR="0" lvl="0" indent="-100241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의료데이터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상관분석을 통한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면허 적성검사 탄력적 시행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6819043" y="2506907"/>
            <a:ext cx="2239379" cy="382812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037881" y="2688071"/>
            <a:ext cx="1020541" cy="220774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7029883" y="2675348"/>
            <a:ext cx="820738" cy="246221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7082764" y="3118876"/>
            <a:ext cx="1992134" cy="407804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고령자 맞춤 적성검사 </a:t>
            </a:r>
            <a:endParaRPr kumimoji="0" lang="en-US" altLang="ko-KR" sz="1200" b="1" i="0" u="none" strike="noStrike" kern="0" cap="none" spc="0" normalizeH="0" baseline="0" noProof="0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정책 법제화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방안 제시</a:t>
            </a:r>
          </a:p>
        </p:txBody>
      </p:sp>
      <p:cxnSp>
        <p:nvCxnSpPr>
          <p:cNvPr id="176" name="직선 연결선 175"/>
          <p:cNvCxnSpPr/>
          <p:nvPr/>
        </p:nvCxnSpPr>
        <p:spPr>
          <a:xfrm flipV="1">
            <a:off x="55864" y="2994148"/>
            <a:ext cx="6610969" cy="4405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</p:cxnSp>
      <p:sp>
        <p:nvSpPr>
          <p:cNvPr id="177" name="이등변 삼각형 176"/>
          <p:cNvSpPr/>
          <p:nvPr/>
        </p:nvSpPr>
        <p:spPr>
          <a:xfrm flipV="1">
            <a:off x="3388986" y="2998553"/>
            <a:ext cx="88130" cy="8762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1554" tIns="31554" rIns="31554" bIns="3155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695014" y="2593092"/>
            <a:ext cx="5531757" cy="409147"/>
          </a:xfrm>
          <a:prstGeom prst="rect">
            <a:avLst/>
          </a:prstGeom>
          <a:noFill/>
        </p:spPr>
        <p:txBody>
          <a:bodyPr wrap="square" lIns="80147" tIns="40074" rIns="80147" bIns="40074" rtlCol="0" anchor="ctr">
            <a:noAutofit/>
            <a:scene3d>
              <a:camera prst="orthographicFront"/>
              <a:lightRig rig="threePt" dir="t"/>
            </a:scene3d>
            <a:sp3d>
              <a:bevelB w="0" h="0"/>
              <a:contourClr>
                <a:schemeClr val="bg1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맞춤 면허 적성검사 서비스</a:t>
            </a:r>
          </a:p>
        </p:txBody>
      </p:sp>
      <p:sp>
        <p:nvSpPr>
          <p:cNvPr id="179" name="AutoShape 70"/>
          <p:cNvSpPr>
            <a:spLocks noChangeArrowheads="1"/>
          </p:cNvSpPr>
          <p:nvPr/>
        </p:nvSpPr>
        <p:spPr bwMode="auto">
          <a:xfrm>
            <a:off x="55864" y="3773377"/>
            <a:ext cx="1730470" cy="245502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180" name="AutoShape 70"/>
          <p:cNvSpPr>
            <a:spLocks noChangeArrowheads="1"/>
          </p:cNvSpPr>
          <p:nvPr/>
        </p:nvSpPr>
        <p:spPr bwMode="auto">
          <a:xfrm>
            <a:off x="1859842" y="3773377"/>
            <a:ext cx="2446690" cy="245502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181" name="AutoShape 70"/>
          <p:cNvSpPr>
            <a:spLocks noChangeArrowheads="1"/>
          </p:cNvSpPr>
          <p:nvPr/>
        </p:nvSpPr>
        <p:spPr bwMode="auto">
          <a:xfrm>
            <a:off x="4379242" y="3773377"/>
            <a:ext cx="2151127" cy="245502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55864" y="3184251"/>
            <a:ext cx="1730470" cy="545903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5636" y="3370125"/>
            <a:ext cx="1671379" cy="18466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데이터</a:t>
            </a:r>
          </a:p>
        </p:txBody>
      </p:sp>
      <p:sp>
        <p:nvSpPr>
          <p:cNvPr id="184" name="직사각형 183"/>
          <p:cNvSpPr/>
          <p:nvPr/>
        </p:nvSpPr>
        <p:spPr>
          <a:xfrm>
            <a:off x="1853830" y="3189506"/>
            <a:ext cx="2456536" cy="545903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862068" y="3363785"/>
            <a:ext cx="2409256" cy="18466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분석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/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서비스</a:t>
            </a:r>
          </a:p>
        </p:txBody>
      </p:sp>
      <p:sp>
        <p:nvSpPr>
          <p:cNvPr id="186" name="직사각형 185"/>
          <p:cNvSpPr/>
          <p:nvPr/>
        </p:nvSpPr>
        <p:spPr>
          <a:xfrm>
            <a:off x="4379982" y="3191870"/>
            <a:ext cx="2157139" cy="545903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379242" y="3363785"/>
            <a:ext cx="2157879" cy="18466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활용</a:t>
            </a:r>
          </a:p>
        </p:txBody>
      </p:sp>
      <p:grpSp>
        <p:nvGrpSpPr>
          <p:cNvPr id="188" name="그룹 187"/>
          <p:cNvGrpSpPr/>
          <p:nvPr/>
        </p:nvGrpSpPr>
        <p:grpSpPr>
          <a:xfrm>
            <a:off x="1703361" y="3342921"/>
            <a:ext cx="233444" cy="228562"/>
            <a:chOff x="5804900" y="7008259"/>
            <a:chExt cx="252000" cy="252000"/>
          </a:xfrm>
        </p:grpSpPr>
        <p:sp>
          <p:nvSpPr>
            <p:cNvPr id="189" name="타원 188"/>
            <p:cNvSpPr/>
            <p:nvPr/>
          </p:nvSpPr>
          <p:spPr>
            <a:xfrm>
              <a:off x="5804900" y="7008259"/>
              <a:ext cx="252000" cy="2520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grpSp>
          <p:nvGrpSpPr>
            <p:cNvPr id="190" name="그룹 189"/>
            <p:cNvGrpSpPr/>
            <p:nvPr/>
          </p:nvGrpSpPr>
          <p:grpSpPr>
            <a:xfrm flipV="1">
              <a:off x="5873575" y="7081900"/>
              <a:ext cx="145130" cy="167566"/>
              <a:chOff x="3385288" y="2243438"/>
              <a:chExt cx="360783" cy="416558"/>
            </a:xfrm>
          </p:grpSpPr>
          <p:sp>
            <p:nvSpPr>
              <p:cNvPr id="191" name="모서리가 둥근 직사각형 190"/>
              <p:cNvSpPr/>
              <p:nvPr/>
            </p:nvSpPr>
            <p:spPr>
              <a:xfrm rot="8100000">
                <a:off x="3519939" y="2243438"/>
                <a:ext cx="91481" cy="360784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65000"/>
                  <a:alpha val="52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err="1" smtClean="0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2" name="모서리가 둥근 직사각형 191"/>
              <p:cNvSpPr/>
              <p:nvPr/>
            </p:nvSpPr>
            <p:spPr>
              <a:xfrm rot="2700000">
                <a:off x="3519939" y="2433864"/>
                <a:ext cx="91481" cy="360783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65000"/>
                  <a:alpha val="52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err="1" smtClean="0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93" name="그룹 192"/>
          <p:cNvGrpSpPr/>
          <p:nvPr/>
        </p:nvGrpSpPr>
        <p:grpSpPr>
          <a:xfrm>
            <a:off x="4231000" y="3342921"/>
            <a:ext cx="233444" cy="228562"/>
            <a:chOff x="5804900" y="7008259"/>
            <a:chExt cx="252000" cy="252000"/>
          </a:xfrm>
        </p:grpSpPr>
        <p:sp>
          <p:nvSpPr>
            <p:cNvPr id="194" name="타원 193"/>
            <p:cNvSpPr/>
            <p:nvPr/>
          </p:nvSpPr>
          <p:spPr>
            <a:xfrm>
              <a:off x="5804900" y="7008259"/>
              <a:ext cx="252000" cy="2520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grpSp>
          <p:nvGrpSpPr>
            <p:cNvPr id="195" name="그룹 194"/>
            <p:cNvGrpSpPr/>
            <p:nvPr/>
          </p:nvGrpSpPr>
          <p:grpSpPr>
            <a:xfrm flipV="1">
              <a:off x="5873575" y="7081900"/>
              <a:ext cx="145130" cy="167566"/>
              <a:chOff x="3385288" y="2243438"/>
              <a:chExt cx="360783" cy="416558"/>
            </a:xfrm>
          </p:grpSpPr>
          <p:sp>
            <p:nvSpPr>
              <p:cNvPr id="196" name="모서리가 둥근 직사각형 195"/>
              <p:cNvSpPr/>
              <p:nvPr/>
            </p:nvSpPr>
            <p:spPr>
              <a:xfrm rot="8100000">
                <a:off x="3519939" y="2243438"/>
                <a:ext cx="91481" cy="360784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65000"/>
                  <a:alpha val="52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err="1" smtClean="0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" name="모서리가 둥근 직사각형 196"/>
              <p:cNvSpPr/>
              <p:nvPr/>
            </p:nvSpPr>
            <p:spPr>
              <a:xfrm rot="2700000">
                <a:off x="3519939" y="2433864"/>
                <a:ext cx="91481" cy="360783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65000"/>
                  <a:alpha val="52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err="1" smtClean="0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98" name="타원 197"/>
          <p:cNvSpPr/>
          <p:nvPr/>
        </p:nvSpPr>
        <p:spPr>
          <a:xfrm>
            <a:off x="381521" y="4027749"/>
            <a:ext cx="416952" cy="419926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371974" y="4797743"/>
            <a:ext cx="416952" cy="438893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386076" y="5580613"/>
            <a:ext cx="416952" cy="43914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871031" y="4089069"/>
            <a:ext cx="532788" cy="1530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marR="0" lvl="0" indent="-318526" algn="ctr" defTabSz="1161962" eaLnBrk="1" fontAlgn="auto" latinLnBrk="0" hangingPunct="1">
              <a:lnSpc>
                <a:spcPct val="900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5687" algn="l"/>
              </a:tabLst>
              <a:defRPr/>
            </a:pPr>
            <a:r>
              <a:rPr kumimoji="0" lang="ko-KR" altLang="en-US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유관기관 </a:t>
            </a:r>
            <a:r>
              <a:rPr kumimoji="0" lang="en-US" altLang="ko-KR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  </a:t>
            </a:r>
            <a:r>
              <a:rPr kumimoji="0" lang="ko-KR" altLang="en-US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데이터연동</a:t>
            </a:r>
            <a:endParaRPr kumimoji="0" lang="en-US" altLang="ko-KR" sz="800" b="1" i="0" u="none" strike="noStrike" kern="0" cap="none" spc="-5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j-cs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12288" y="4937119"/>
            <a:ext cx="518183" cy="2095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marR="0" lvl="0" indent="-318526" defTabSz="1161962" eaLnBrk="1" fontAlgn="auto" latinLnBrk="0" hangingPunct="1">
              <a:lnSpc>
                <a:spcPct val="900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5687" algn="l"/>
              </a:tabLst>
              <a:defRPr/>
            </a:pPr>
            <a:r>
              <a:rPr kumimoji="0" lang="ko-KR" altLang="en-US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내부데이터</a:t>
            </a:r>
            <a:endParaRPr kumimoji="0" lang="en-US" altLang="ko-KR" sz="800" b="1" i="0" u="none" strike="noStrike" kern="0" cap="none" spc="-5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j-cs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916323" y="5713352"/>
            <a:ext cx="534342" cy="2102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marR="0" lvl="0" indent="-318526" defTabSz="1161962" eaLnBrk="1" fontAlgn="auto" latinLnBrk="0" hangingPunct="1">
              <a:lnSpc>
                <a:spcPct val="900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5687" algn="l"/>
              </a:tabLst>
              <a:defRPr/>
            </a:pPr>
            <a:r>
              <a:rPr kumimoji="0" lang="ko-KR" altLang="en-US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외부데이터</a:t>
            </a:r>
          </a:p>
        </p:txBody>
      </p:sp>
      <p:pic>
        <p:nvPicPr>
          <p:cNvPr id="204" name="Picture 8" descr="도로교통공단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9" y="4858359"/>
            <a:ext cx="339457" cy="29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16" descr="정부 3.0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03"/>
          <a:stretch/>
        </p:blipFill>
        <p:spPr bwMode="auto">
          <a:xfrm>
            <a:off x="324679" y="5634380"/>
            <a:ext cx="510005" cy="34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" descr="건강보험심사평가원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9FFFD"/>
              </a:clrFrom>
              <a:clrTo>
                <a:srgbClr val="F9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r="77503"/>
          <a:stretch/>
        </p:blipFill>
        <p:spPr bwMode="auto">
          <a:xfrm>
            <a:off x="434630" y="3995928"/>
            <a:ext cx="290104" cy="4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모서리가 둥근 직사각형 206"/>
          <p:cNvSpPr/>
          <p:nvPr/>
        </p:nvSpPr>
        <p:spPr>
          <a:xfrm>
            <a:off x="3095227" y="4825499"/>
            <a:ext cx="822315" cy="1154870"/>
          </a:xfrm>
          <a:prstGeom prst="roundRect">
            <a:avLst>
              <a:gd name="adj" fmla="val 7843"/>
            </a:avLst>
          </a:prstGeom>
          <a:solidFill>
            <a:srgbClr val="4BACC6">
              <a:lumMod val="20000"/>
              <a:lumOff val="80000"/>
            </a:srgbClr>
          </a:solidFill>
          <a:ln w="6350" algn="ctr">
            <a:noFill/>
            <a:miter lim="800000"/>
            <a:headEnd/>
            <a:tailEnd/>
          </a:ln>
          <a:effectLst>
            <a:outerShdw dist="25400" dir="5400000" algn="t" rotWithShape="0">
              <a:srgbClr val="4F81BD"/>
            </a:outerShdw>
          </a:effectLst>
        </p:spPr>
        <p:txBody>
          <a:bodyPr wrap="none" lIns="36000" tIns="180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1" i="0" u="none" strike="noStrike" kern="0" cap="none" spc="-4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sym typeface="Monotype Sorts"/>
              </a:rPr>
              <a:t>운전자</a:t>
            </a:r>
            <a:endParaRPr kumimoji="0" lang="en-US" altLang="ko-KR" sz="1000" b="1" i="0" u="none" strike="noStrike" kern="0" cap="none" spc="-4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1" i="0" u="none" strike="noStrike" kern="0" cap="none" spc="-4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sym typeface="Monotype Sorts"/>
              </a:rPr>
              <a:t>적성검사</a:t>
            </a:r>
            <a:endParaRPr kumimoji="0" lang="en-US" altLang="ko-KR" sz="1000" b="1" i="0" u="none" strike="noStrike" kern="0" cap="none" spc="-4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1" i="0" u="none" strike="noStrike" kern="0" cap="none" spc="-4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sym typeface="Monotype Sorts"/>
              </a:rPr>
              <a:t>적합여부</a:t>
            </a:r>
            <a:endParaRPr kumimoji="0" lang="en-US" altLang="ko-KR" sz="1000" b="1" i="0" u="none" strike="noStrike" kern="0" cap="none" spc="-4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1" i="0" u="none" strike="noStrike" kern="0" cap="none" spc="-4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sym typeface="Monotype Sorts"/>
              </a:rPr>
              <a:t>모니터링</a:t>
            </a: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endParaRPr kumimoji="0" lang="ko-KR" altLang="en-US" sz="1000" b="1" i="0" u="none" strike="noStrike" kern="0" cap="none" spc="-4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endParaRPr kumimoji="0" lang="ko-KR" altLang="en-US" sz="1000" b="1" i="0" u="none" strike="noStrike" kern="0" cap="none" spc="-4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endParaRPr kumimoji="0" lang="ko-KR" altLang="en-US" sz="1000" b="1" i="0" u="none" strike="noStrike" kern="0" cap="none" spc="-4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2171627" y="4816843"/>
            <a:ext cx="822315" cy="1184437"/>
          </a:xfrm>
          <a:prstGeom prst="roundRect">
            <a:avLst>
              <a:gd name="adj" fmla="val 7843"/>
            </a:avLst>
          </a:prstGeom>
          <a:solidFill>
            <a:srgbClr val="9BBB59">
              <a:lumMod val="40000"/>
              <a:lumOff val="60000"/>
            </a:srgbClr>
          </a:solidFill>
          <a:ln w="6350" algn="ctr">
            <a:noFill/>
            <a:miter lim="800000"/>
            <a:headEnd/>
            <a:tailEnd/>
          </a:ln>
          <a:effectLst>
            <a:outerShdw dist="25400" dir="5400000" algn="t" rotWithShape="0">
              <a:srgbClr val="9BBB59">
                <a:lumMod val="50000"/>
              </a:srgbClr>
            </a:outerShdw>
          </a:effectLst>
        </p:spPr>
        <p:txBody>
          <a:bodyPr wrap="none" lIns="36000" tIns="180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1" i="0" u="none" strike="noStrike" kern="0" cap="none" spc="-4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sym typeface="Monotype Sorts"/>
              </a:rPr>
              <a:t>고령자 맞춤</a:t>
            </a:r>
            <a:endParaRPr kumimoji="0" lang="ko-KR" altLang="en-US" sz="1000" b="1" i="0" u="none" strike="noStrike" kern="0" cap="none" spc="-4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1" i="0" u="none" strike="noStrike" kern="0" cap="none" spc="-4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sym typeface="Monotype Sorts"/>
              </a:rPr>
              <a:t>적성검사</a:t>
            </a:r>
            <a:endParaRPr kumimoji="0" lang="ko-KR" altLang="en-US" sz="1000" b="1" i="0" u="none" strike="noStrike" kern="0" cap="none" spc="-4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1" i="0" u="none" strike="noStrike" kern="0" cap="none" spc="-4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sym typeface="Monotype Sorts"/>
              </a:rPr>
              <a:t>서비스</a:t>
            </a: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endParaRPr kumimoji="0" lang="ko-KR" altLang="en-US" sz="1000" b="1" i="0" u="none" strike="noStrike" kern="0" cap="none" spc="-4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endParaRPr kumimoji="0" lang="ko-KR" altLang="en-US" sz="1000" b="1" i="0" u="none" strike="noStrike" kern="0" cap="none" spc="-4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endParaRPr kumimoji="0" lang="en-US" altLang="ko-KR" sz="1000" b="1" i="0" u="none" strike="noStrike" kern="0" cap="none" spc="-4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  <a:p>
            <a:pPr marL="0" marR="0" lvl="1" indent="-90488" algn="ctr" defTabSz="874713" eaLnBrk="0" fontAlgn="auto" latinLnBrk="0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endParaRPr kumimoji="0" lang="ko-KR" altLang="en-US" sz="1000" b="1" i="0" u="none" strike="noStrike" kern="0" cap="none" spc="-4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sym typeface="Monotype Sorts"/>
            </a:endParaRPr>
          </a:p>
        </p:txBody>
      </p:sp>
      <p:pic>
        <p:nvPicPr>
          <p:cNvPr id="20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3" y="5562921"/>
            <a:ext cx="383729" cy="37366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EEECE1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091" y="3899744"/>
            <a:ext cx="227601" cy="25155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EEECE1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" name="왼쪽/오른쪽 화살표 210"/>
          <p:cNvSpPr/>
          <p:nvPr/>
        </p:nvSpPr>
        <p:spPr>
          <a:xfrm rot="5400000">
            <a:off x="2548278" y="4520617"/>
            <a:ext cx="215863" cy="146849"/>
          </a:xfrm>
          <a:prstGeom prst="leftRightArrow">
            <a:avLst>
              <a:gd name="adj1" fmla="val 60377"/>
              <a:gd name="adj2" fmla="val 37030"/>
            </a:avLst>
          </a:prstGeom>
          <a:solidFill>
            <a:sysClr val="windowText" lastClr="000000">
              <a:lumMod val="50000"/>
              <a:lumOff val="50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33200" marR="0" lvl="0" indent="-1332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Pct val="80000"/>
              <a:buFontTx/>
              <a:buNone/>
              <a:tabLst/>
              <a:defRPr/>
            </a:pPr>
            <a:endParaRPr kumimoji="0" lang="ko-KR" altLang="en-US" sz="800" b="1" i="0" u="none" strike="noStrike" kern="0" cap="none" spc="-2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32" y="3828644"/>
            <a:ext cx="435741" cy="393760"/>
          </a:xfrm>
          <a:prstGeom prst="rect">
            <a:avLst/>
          </a:prstGeom>
        </p:spPr>
      </p:pic>
      <p:sp>
        <p:nvSpPr>
          <p:cNvPr id="213" name="직사각형 212"/>
          <p:cNvSpPr/>
          <p:nvPr/>
        </p:nvSpPr>
        <p:spPr>
          <a:xfrm>
            <a:off x="2392335" y="4186452"/>
            <a:ext cx="478753" cy="3079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marR="0" lvl="0" indent="-318526" algn="ctr" defTabSz="1161962" eaLnBrk="1" fontAlgn="auto" latinLnBrk="0" hangingPunct="1">
              <a:lnSpc>
                <a:spcPct val="900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5687" algn="l"/>
              </a:tabLst>
              <a:defRPr/>
            </a:pPr>
            <a:r>
              <a:rPr kumimoji="0" lang="ko-KR" altLang="en-US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데이터 </a:t>
            </a:r>
            <a:r>
              <a:rPr kumimoji="0" lang="en-US" altLang="ko-KR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 </a:t>
            </a:r>
            <a:r>
              <a:rPr kumimoji="0" lang="ko-KR" altLang="en-US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  연계분석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2871088" y="4541982"/>
            <a:ext cx="481603" cy="1730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marR="0" lvl="0" indent="-318526" defTabSz="1161962" eaLnBrk="1" fontAlgn="auto" latinLnBrk="0" hangingPunct="1">
              <a:lnSpc>
                <a:spcPct val="900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5687" algn="l"/>
              </a:tabLst>
              <a:defRPr/>
            </a:pPr>
            <a:r>
              <a:rPr kumimoji="0" lang="en-US" altLang="ko-KR" sz="9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Analysis</a:t>
            </a:r>
            <a:endParaRPr kumimoji="0" lang="ko-KR" altLang="en-US" sz="900" b="1" i="0" u="none" strike="noStrike" kern="0" cap="none" spc="-5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j-cs"/>
            </a:endParaRPr>
          </a:p>
        </p:txBody>
      </p:sp>
      <p:sp>
        <p:nvSpPr>
          <p:cNvPr id="215" name="왼쪽/오른쪽 화살표 214"/>
          <p:cNvSpPr/>
          <p:nvPr/>
        </p:nvSpPr>
        <p:spPr>
          <a:xfrm rot="5400000">
            <a:off x="3363006" y="4534794"/>
            <a:ext cx="215863" cy="146849"/>
          </a:xfrm>
          <a:prstGeom prst="leftRightArrow">
            <a:avLst>
              <a:gd name="adj1" fmla="val 60377"/>
              <a:gd name="adj2" fmla="val 37030"/>
            </a:avLst>
          </a:prstGeom>
          <a:solidFill>
            <a:sysClr val="windowText" lastClr="000000">
              <a:lumMod val="50000"/>
              <a:lumOff val="50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133200" marR="0" lvl="0" indent="-1332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Pct val="80000"/>
              <a:buFontTx/>
              <a:buNone/>
              <a:tabLst/>
              <a:defRPr/>
            </a:pPr>
            <a:endParaRPr kumimoji="0" lang="ko-KR" altLang="en-US" sz="800" b="1" i="0" u="none" strike="noStrike" kern="0" cap="none" spc="-2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3112690" y="4186452"/>
            <a:ext cx="787391" cy="3079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marR="0" lvl="0" indent="-318526" algn="ctr" defTabSz="1161962" eaLnBrk="1" fontAlgn="auto" latinLnBrk="0" hangingPunct="1">
              <a:lnSpc>
                <a:spcPct val="900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5687" algn="l"/>
              </a:tabLst>
              <a:defRPr/>
            </a:pPr>
            <a:r>
              <a:rPr kumimoji="0" lang="ko-KR" altLang="en-US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군집분석          </a:t>
            </a:r>
            <a:r>
              <a:rPr kumimoji="0" lang="en-US" altLang="ko-KR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(</a:t>
            </a:r>
            <a:r>
              <a:rPr kumimoji="0" lang="ko-KR" altLang="en-US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부적합군 선별</a:t>
            </a:r>
            <a:r>
              <a:rPr kumimoji="0" lang="en-US" altLang="ko-KR" sz="8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)</a:t>
            </a:r>
            <a:endParaRPr kumimoji="0" lang="ko-KR" altLang="en-US" sz="800" b="1" i="0" u="none" strike="noStrike" kern="0" cap="none" spc="-5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j-cs"/>
            </a:endParaRPr>
          </a:p>
        </p:txBody>
      </p:sp>
      <p:pic>
        <p:nvPicPr>
          <p:cNvPr id="217" name="Picture 2" descr="C:\Users\강세환\Desktop\temp\ar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1071573" y="4165614"/>
            <a:ext cx="1032100" cy="1700271"/>
          </a:xfrm>
          <a:prstGeom prst="rect">
            <a:avLst/>
          </a:prstGeom>
          <a:noFill/>
        </p:spPr>
      </p:pic>
      <p:sp>
        <p:nvSpPr>
          <p:cNvPr id="218" name="오른쪽 화살표 217"/>
          <p:cNvSpPr/>
          <p:nvPr/>
        </p:nvSpPr>
        <p:spPr>
          <a:xfrm>
            <a:off x="1592538" y="4751426"/>
            <a:ext cx="379135" cy="495672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9" name="Picture 2" descr="C:\Users\강세환\Desktop\temp\ar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3599834" y="4169202"/>
            <a:ext cx="1032100" cy="1700271"/>
          </a:xfrm>
          <a:prstGeom prst="rect">
            <a:avLst/>
          </a:prstGeom>
          <a:noFill/>
        </p:spPr>
      </p:pic>
      <p:sp>
        <p:nvSpPr>
          <p:cNvPr id="220" name="오른쪽 화살표 219"/>
          <p:cNvSpPr/>
          <p:nvPr/>
        </p:nvSpPr>
        <p:spPr>
          <a:xfrm>
            <a:off x="4120799" y="4755014"/>
            <a:ext cx="379135" cy="495672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1" name="Rectangle 81"/>
          <p:cNvSpPr/>
          <p:nvPr/>
        </p:nvSpPr>
        <p:spPr>
          <a:xfrm>
            <a:off x="123601" y="1475183"/>
            <a:ext cx="8932348" cy="942597"/>
          </a:xfrm>
          <a:prstGeom prst="rect">
            <a:avLst/>
          </a:prstGeom>
          <a:solidFill>
            <a:srgbClr val="9BBB59">
              <a:lumMod val="20000"/>
              <a:lumOff val="80000"/>
              <a:alpha val="83000"/>
            </a:srgb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1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"/>
            </a:endParaRPr>
          </a:p>
        </p:txBody>
      </p:sp>
      <p:grpSp>
        <p:nvGrpSpPr>
          <p:cNvPr id="222" name="그룹 221"/>
          <p:cNvGrpSpPr/>
          <p:nvPr/>
        </p:nvGrpSpPr>
        <p:grpSpPr>
          <a:xfrm>
            <a:off x="1799633" y="1560793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223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457313" y="3114101"/>
              <a:ext cx="1559817" cy="64335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교통사고</a:t>
              </a:r>
              <a:r>
                <a:rPr lang="en-US" altLang="ko-KR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/</a:t>
              </a: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건강정보</a:t>
              </a:r>
            </a:p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연관분석을 통한</a:t>
              </a:r>
            </a:p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법제화 근거 마련</a:t>
              </a: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3667300" y="1560792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226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457313" y="3114102"/>
              <a:ext cx="1559817" cy="64335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적성검사 기간연장</a:t>
              </a:r>
              <a:endParaRPr lang="en-US" altLang="ko-KR" sz="12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에 따른 </a:t>
              </a:r>
              <a:r>
                <a:rPr lang="ko-KR" altLang="en-US" sz="1200" b="1" spc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공단내</a:t>
              </a:r>
              <a:endParaRPr lang="en-US" altLang="ko-KR" sz="12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수입 감소</a:t>
              </a:r>
              <a:endParaRPr lang="ko-KR" altLang="en-US" sz="12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28" name="그룹 227"/>
          <p:cNvGrpSpPr/>
          <p:nvPr/>
        </p:nvGrpSpPr>
        <p:grpSpPr>
          <a:xfrm>
            <a:off x="5534967" y="1560791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229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57313" y="3114101"/>
              <a:ext cx="1559817" cy="64335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부적합자 조기식별</a:t>
              </a:r>
              <a:endParaRPr lang="ko-KR" altLang="en-US" sz="12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및 맞춤 </a:t>
              </a: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적성검사</a:t>
              </a:r>
            </a:p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필요</a:t>
              </a:r>
              <a:endParaRPr lang="ko-KR" altLang="en-US" sz="12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7402634" y="1560790"/>
            <a:ext cx="1778006" cy="807562"/>
            <a:chOff x="312110" y="2984423"/>
            <a:chExt cx="1833611" cy="902707"/>
          </a:xfrm>
          <a:noFill/>
          <a:effectLst/>
        </p:grpSpPr>
        <p:sp>
          <p:nvSpPr>
            <p:cNvPr id="232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0"/>
              </a:avLst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457313" y="3114101"/>
              <a:ext cx="1559817" cy="64335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적성검사 면제 </a:t>
              </a:r>
            </a:p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대국민 서비스 </a:t>
              </a:r>
            </a:p>
            <a:p>
              <a:pPr mar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/>
              </a:pPr>
              <a:r>
                <a:rPr lang="ko-KR" altLang="en-US" sz="12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제공 필요</a:t>
              </a:r>
            </a:p>
          </p:txBody>
        </p:sp>
      </p:grpSp>
      <p:cxnSp>
        <p:nvCxnSpPr>
          <p:cNvPr id="234" name="직선 연결선 233"/>
          <p:cNvCxnSpPr/>
          <p:nvPr/>
        </p:nvCxnSpPr>
        <p:spPr>
          <a:xfrm>
            <a:off x="3647266" y="1685847"/>
            <a:ext cx="0" cy="54096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35" name="직선 연결선 234"/>
          <p:cNvCxnSpPr/>
          <p:nvPr/>
        </p:nvCxnSpPr>
        <p:spPr>
          <a:xfrm>
            <a:off x="5496932" y="1685847"/>
            <a:ext cx="0" cy="54096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36" name="직선 연결선 235"/>
          <p:cNvCxnSpPr/>
          <p:nvPr/>
        </p:nvCxnSpPr>
        <p:spPr>
          <a:xfrm>
            <a:off x="7415926" y="1685847"/>
            <a:ext cx="0" cy="54096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237" name="TextBox 236"/>
          <p:cNvSpPr txBox="1"/>
          <p:nvPr/>
        </p:nvSpPr>
        <p:spPr>
          <a:xfrm>
            <a:off x="6863610" y="3597151"/>
            <a:ext cx="1974022" cy="161583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고령자기준 </a:t>
            </a:r>
            <a:r>
              <a:rPr kumimoji="0" lang="ko-KR" altLang="en-US" sz="1050" b="1" i="0" u="none" strike="noStrike" kern="0" cap="none" spc="0" normalizeH="0" baseline="0" noProof="0" dirty="0" err="1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재적용시</a:t>
            </a:r>
            <a:endParaRPr kumimoji="0" lang="ko-KR" altLang="en-US" sz="1050" b="1" i="0" u="none" strike="noStrike" kern="0" cap="none" spc="0" normalizeH="0" baseline="0" noProof="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6862825" y="4170601"/>
            <a:ext cx="1974022" cy="161583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갱신주기 </a:t>
            </a:r>
            <a:r>
              <a:rPr kumimoji="0" lang="ko-KR" altLang="en-US" sz="1050" b="1" i="0" u="none" strike="noStrike" kern="0" cap="none" spc="0" normalizeH="0" baseline="0" noProof="0" dirty="0" err="1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재적용시</a:t>
            </a:r>
            <a:endParaRPr kumimoji="0" lang="ko-KR" altLang="en-US" sz="1050" b="1" i="0" u="none" strike="noStrike" kern="0" cap="none" spc="0" normalizeH="0" baseline="0" noProof="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6863610" y="4753164"/>
            <a:ext cx="1974022" cy="161583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질환 확대 강화 적용</a:t>
            </a:r>
            <a:endParaRPr kumimoji="0" lang="ko-KR" altLang="en-US" sz="1050" b="1" i="0" u="none" strike="noStrike" kern="0" cap="none" spc="0" normalizeH="0" baseline="0" noProof="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6984697" y="4330485"/>
            <a:ext cx="1974022" cy="161583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en-US" altLang="ko-KR" sz="105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 주기 </a:t>
            </a:r>
            <a:r>
              <a:rPr kumimoji="0" lang="en-US" altLang="ko-KR" sz="105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-&gt; 2</a:t>
            </a:r>
            <a:r>
              <a:rPr kumimoji="0" lang="ko-KR" altLang="en-US" sz="105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 주기</a:t>
            </a:r>
            <a:endParaRPr kumimoji="0" lang="ko-KR" altLang="en-US" sz="1050" b="1" i="1" u="none" strike="noStrike" kern="0" cap="none" spc="0" normalizeH="0" baseline="0" noProof="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6984697" y="3762934"/>
            <a:ext cx="1974022" cy="161583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en-US" altLang="ko-KR" sz="105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r>
              <a:rPr kumimoji="0" lang="ko-KR" altLang="en-US" sz="105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세 이상 </a:t>
            </a:r>
            <a:r>
              <a:rPr kumimoji="0" lang="en-US" altLang="ko-KR" sz="105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-&gt; 72</a:t>
            </a:r>
            <a:r>
              <a:rPr kumimoji="0" lang="ko-KR" altLang="en-US" sz="105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  <a:endParaRPr kumimoji="0" lang="ko-KR" altLang="en-US" sz="1050" b="1" i="1" u="none" strike="noStrike" kern="0" cap="none" spc="0" normalizeH="0" baseline="0" noProof="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6838896" y="4521662"/>
            <a:ext cx="1974023" cy="169277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약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101,000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명  대상 확대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rgbClr val="00A1FA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8062595" y="5497825"/>
            <a:ext cx="1118045" cy="123111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(2015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 기준 통계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800" b="1" i="0" u="none" strike="noStrike" kern="0" cap="none" spc="0" normalizeH="0" baseline="0" noProof="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7095998" y="3957312"/>
            <a:ext cx="1716921" cy="169277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489,000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명 대상 확대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rgbClr val="00A1FA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7001172" y="4925787"/>
            <a:ext cx="1859539" cy="315471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05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노인성질환</a:t>
            </a:r>
            <a:r>
              <a:rPr kumimoji="0" lang="en-US" altLang="ko-KR" sz="100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0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백내장</a:t>
            </a:r>
            <a:r>
              <a:rPr kumimoji="0" lang="en-US" altLang="ko-KR" sz="100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0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관절염</a:t>
            </a:r>
            <a:r>
              <a:rPr kumimoji="0" lang="en-US" altLang="ko-KR" sz="100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kumimoji="0" lang="ko-KR" altLang="en-US" sz="100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이명</a:t>
            </a:r>
            <a:r>
              <a:rPr kumimoji="0" lang="en-US" altLang="ko-KR" sz="100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0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치매</a:t>
            </a:r>
            <a:r>
              <a:rPr kumimoji="0" lang="en-US" altLang="ko-KR" sz="100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000" b="1" i="1" u="none" strike="noStrike" kern="0" cap="none" spc="0" normalizeH="0" baseline="0" noProof="0" dirty="0" err="1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파킨슨</a:t>
            </a:r>
            <a:r>
              <a:rPr kumimoji="0" lang="ko-KR" altLang="en-US" sz="100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등</a:t>
            </a:r>
            <a:r>
              <a:rPr kumimoji="0" lang="en-US" altLang="ko-KR" sz="1000" b="1" i="1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1000" b="1" i="1" u="none" strike="noStrike" kern="0" cap="none" spc="0" normalizeH="0" baseline="0" noProof="0" dirty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6838896" y="5284526"/>
            <a:ext cx="1974023" cy="169277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28,000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명 대상 확대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rgbClr val="00A1FA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7" name="그림 246" descr="bu.png"/>
          <p:cNvPicPr>
            <a:picLocks noChangeAspect="1"/>
          </p:cNvPicPr>
          <p:nvPr/>
        </p:nvPicPr>
        <p:blipFill>
          <a:blip r:embed="rId10" cstate="print">
            <a:grayscl/>
          </a:blip>
          <a:stretch>
            <a:fillRect/>
          </a:stretch>
        </p:blipFill>
        <p:spPr bwMode="gray">
          <a:xfrm>
            <a:off x="6576948" y="3095434"/>
            <a:ext cx="459597" cy="459242"/>
          </a:xfrm>
          <a:prstGeom prst="rect">
            <a:avLst/>
          </a:prstGeom>
        </p:spPr>
      </p:pic>
      <p:cxnSp>
        <p:nvCxnSpPr>
          <p:cNvPr id="248" name="직선 연결선 247"/>
          <p:cNvCxnSpPr/>
          <p:nvPr/>
        </p:nvCxnSpPr>
        <p:spPr>
          <a:xfrm>
            <a:off x="6913037" y="5674806"/>
            <a:ext cx="2070400" cy="0"/>
          </a:xfrm>
          <a:prstGeom prst="line">
            <a:avLst/>
          </a:prstGeom>
          <a:noFill/>
          <a:ln w="28575" cap="flat" cmpd="sng" algn="ctr">
            <a:solidFill>
              <a:srgbClr val="303C18"/>
            </a:solidFill>
            <a:prstDash val="sysDot"/>
          </a:ln>
          <a:effectLst/>
        </p:spPr>
      </p:cxnSp>
      <p:sp>
        <p:nvSpPr>
          <p:cNvPr id="249" name="TextBox 248"/>
          <p:cNvSpPr txBox="1"/>
          <p:nvPr/>
        </p:nvSpPr>
        <p:spPr>
          <a:xfrm>
            <a:off x="6735965" y="3175820"/>
            <a:ext cx="118622" cy="246221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600" b="1" i="0" u="none" strike="noStrike" kern="0" cap="none" spc="0" normalizeH="0" baseline="0" noProof="0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50" name="그림 249" descr="bu.png"/>
          <p:cNvPicPr>
            <a:picLocks noChangeAspect="1"/>
          </p:cNvPicPr>
          <p:nvPr/>
        </p:nvPicPr>
        <p:blipFill>
          <a:blip r:embed="rId10" cstate="print">
            <a:grayscl/>
          </a:blip>
          <a:stretch>
            <a:fillRect/>
          </a:stretch>
        </p:blipFill>
        <p:spPr bwMode="gray">
          <a:xfrm>
            <a:off x="6572768" y="5730907"/>
            <a:ext cx="459597" cy="459242"/>
          </a:xfrm>
          <a:prstGeom prst="rect">
            <a:avLst/>
          </a:prstGeom>
        </p:spPr>
      </p:pic>
      <p:sp>
        <p:nvSpPr>
          <p:cNvPr id="251" name="TextBox 250"/>
          <p:cNvSpPr txBox="1"/>
          <p:nvPr/>
        </p:nvSpPr>
        <p:spPr>
          <a:xfrm>
            <a:off x="6735965" y="5811293"/>
            <a:ext cx="118622" cy="246221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600" b="1" i="0" u="none" strike="noStrike" kern="0" cap="none" spc="0" normalizeH="0" baseline="0" noProof="0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7082764" y="5797378"/>
            <a:ext cx="1992134" cy="407804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atinLnBrk="0">
              <a:spcAft>
                <a:spcPts val="263"/>
              </a:spcAft>
              <a:defRPr sz="1200" b="1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latin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부적합자  조기식별 및 </a:t>
            </a:r>
            <a:endParaRPr kumimoji="0" lang="en-US" altLang="ko-KR" sz="1200" b="1" i="0" u="none" strike="noStrike" kern="0" cap="none" spc="0" normalizeH="0" baseline="0" noProof="0" dirty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3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적성검사 수입 증대</a:t>
            </a:r>
            <a:endParaRPr kumimoji="0" lang="ko-KR" altLang="en-US" sz="1200" b="1" i="0" u="none" strike="noStrike" kern="0" cap="none" spc="0" normalizeH="0" baseline="0" noProof="0" dirty="0">
              <a:ln>
                <a:solidFill>
                  <a:srgbClr val="00A1FA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371603" y="4484105"/>
            <a:ext cx="983526" cy="1510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marR="0" lvl="0" indent="-318526" algn="ctr" defTabSz="1161962" eaLnBrk="1" fontAlgn="auto" latinLnBrk="0" hangingPunct="1">
              <a:lnSpc>
                <a:spcPct val="900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5687" algn="l"/>
              </a:tabLst>
              <a:defRPr/>
            </a:pPr>
            <a:r>
              <a:rPr kumimoji="0" lang="ko-KR" altLang="en-US" sz="800" b="1" i="1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개인 식별키 결합 및 </a:t>
            </a:r>
            <a:r>
              <a:rPr kumimoji="0" lang="en-US" altLang="ko-KR" sz="800" b="1" i="1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 </a:t>
            </a:r>
            <a:r>
              <a:rPr kumimoji="0" lang="ko-KR" altLang="en-US" sz="800" b="1" i="1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기관간 협조체계 필요</a:t>
            </a:r>
            <a:endParaRPr kumimoji="0" lang="en-US" altLang="ko-KR" sz="800" b="1" i="1" u="none" strike="noStrike" kern="0" cap="none" spc="-5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j-cs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371603" y="5281495"/>
            <a:ext cx="983526" cy="1510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marR="0" lvl="0" indent="-318526" algn="ctr" defTabSz="1161962" eaLnBrk="1" fontAlgn="auto" latinLnBrk="0" hangingPunct="1">
              <a:lnSpc>
                <a:spcPct val="900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5687" algn="l"/>
              </a:tabLst>
              <a:defRPr/>
            </a:pPr>
            <a:r>
              <a:rPr kumimoji="0" lang="ko-KR" altLang="en-US" sz="800" b="1" i="1" u="none" strike="noStrike" kern="0" cap="none" spc="-5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근실시간</a:t>
            </a:r>
            <a:r>
              <a:rPr kumimoji="0" lang="ko-KR" altLang="en-US" sz="800" b="1" i="1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j-cs"/>
              </a:rPr>
              <a:t> 교통사고정보 및 보험정보 결합</a:t>
            </a:r>
            <a:endParaRPr kumimoji="0" lang="en-US" altLang="ko-KR" sz="800" b="1" i="1" u="none" strike="noStrike" kern="0" cap="none" spc="-5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j-cs"/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5519050" y="4025523"/>
            <a:ext cx="806073" cy="2796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marR="0" lvl="0" indent="-318526" algn="ctr" defTabSz="1161962" eaLnBrk="1" fontAlgn="auto" latinLnBrk="0" hangingPunct="1">
              <a:lnSpc>
                <a:spcPct val="900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5687" algn="l"/>
              </a:tabLst>
              <a:defRPr/>
            </a:pPr>
            <a:r>
              <a:rPr kumimoji="0" lang="ko-KR" altLang="en-US" sz="10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의료</a:t>
            </a:r>
            <a:r>
              <a:rPr kumimoji="0" lang="en-US" altLang="ko-KR" sz="10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/</a:t>
            </a:r>
            <a:r>
              <a:rPr kumimoji="0" lang="ko-KR" altLang="en-US" sz="10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교통사고 정보 기반 </a:t>
            </a:r>
            <a:r>
              <a:rPr kumimoji="0" lang="en-US" altLang="ko-KR" sz="10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    </a:t>
            </a:r>
            <a:r>
              <a:rPr kumimoji="0" lang="ko-KR" altLang="en-US" sz="10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고령자 맞춤  적성검사 정책 근거 제시</a:t>
            </a:r>
            <a:endParaRPr kumimoji="0" lang="en-US" altLang="ko-KR" sz="1000" b="1" i="0" u="none" strike="noStrike" kern="0" cap="none" spc="-5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256" name="Picture 2" descr="의료 icon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27" y="4305124"/>
            <a:ext cx="276622" cy="2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35" y="4060778"/>
            <a:ext cx="488207" cy="176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8" name="Picture 5" descr="관련 이미지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61" y="4135119"/>
            <a:ext cx="313396" cy="29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" name="Picture 4" descr="fail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94" y="5479828"/>
            <a:ext cx="567448" cy="36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0" name="Picture 2" descr="pass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6" y="5041080"/>
            <a:ext cx="651084" cy="37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1" name="직사각형 260"/>
          <p:cNvSpPr/>
          <p:nvPr/>
        </p:nvSpPr>
        <p:spPr>
          <a:xfrm>
            <a:off x="5501419" y="5165064"/>
            <a:ext cx="806073" cy="2796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marR="0" lvl="0" indent="-318526" algn="ctr" defTabSz="1161962" eaLnBrk="1" fontAlgn="auto" latinLnBrk="0" hangingPunct="1">
              <a:lnSpc>
                <a:spcPct val="900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5687" algn="l"/>
              </a:tabLst>
              <a:defRPr/>
            </a:pPr>
            <a:r>
              <a:rPr kumimoji="0" lang="ko-KR" altLang="en-US" sz="1000" b="1" i="0" u="none" strike="noStrike" kern="0" cap="none" spc="-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운전 부적합자  조기식별 및  적성검사 면제자 선별</a:t>
            </a:r>
            <a:endParaRPr kumimoji="0" lang="en-US" altLang="ko-KR" sz="1000" b="1" i="0" u="none" strike="noStrike" kern="0" cap="none" spc="-5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262" name="Picture 5" descr="관련 이미지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31" y="5575090"/>
            <a:ext cx="313396" cy="29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3" name="Picture 14" descr="C:\Users\유명숙\Desktop\0927_다이어그램\지도\map1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89420" y="5719825"/>
            <a:ext cx="171497" cy="17700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4" name="Picture 2" descr="C:\Users\강세환\Desktop\temp\ar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1497558" y="1603785"/>
            <a:ext cx="416047" cy="685391"/>
          </a:xfrm>
          <a:prstGeom prst="rect">
            <a:avLst/>
          </a:prstGeom>
          <a:noFill/>
        </p:spPr>
      </p:pic>
      <p:grpSp>
        <p:nvGrpSpPr>
          <p:cNvPr id="265" name="그룹 264"/>
          <p:cNvGrpSpPr/>
          <p:nvPr/>
        </p:nvGrpSpPr>
        <p:grpSpPr>
          <a:xfrm>
            <a:off x="203844" y="1475183"/>
            <a:ext cx="1332223" cy="942596"/>
            <a:chOff x="332307" y="1475184"/>
            <a:chExt cx="1709645" cy="942596"/>
          </a:xfrm>
        </p:grpSpPr>
        <p:sp>
          <p:nvSpPr>
            <p:cNvPr id="266" name="직사각형 265"/>
            <p:cNvSpPr/>
            <p:nvPr/>
          </p:nvSpPr>
          <p:spPr>
            <a:xfrm>
              <a:off x="352627" y="1475184"/>
              <a:ext cx="1689325" cy="942546"/>
            </a:xfrm>
            <a:prstGeom prst="rect">
              <a:avLst/>
            </a:prstGeom>
            <a:gradFill>
              <a:gsLst>
                <a:gs pos="0">
                  <a:srgbClr val="9BBB59"/>
                </a:gs>
                <a:gs pos="100000">
                  <a:srgbClr val="9BBB59">
                    <a:lumMod val="60000"/>
                    <a:lumOff val="40000"/>
                  </a:srgbClr>
                </a:gs>
              </a:gsLst>
              <a:lin ang="5400000" scaled="1"/>
            </a:gradFill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tIns="32652" bIns="32652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marR="0" lvl="1" indent="-82073" algn="ctr" defTabSz="793365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5123031" algn="l"/>
                </a:tabLst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sym typeface="Monotype Sorts"/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68784" y="1786033"/>
              <a:ext cx="1016373" cy="335850"/>
            </a:xfrm>
            <a:prstGeom prst="rect">
              <a:avLst/>
            </a:prstGeom>
            <a:noFill/>
            <a:effectLst/>
          </p:spPr>
          <p:txBody>
            <a:bodyPr vert="horz"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prstMaterial="powder">
                <a:bevelT w="1270" h="1270"/>
                <a:bevelB w="1270" h="1270"/>
                <a:contourClr>
                  <a:srgbClr val="A14D07"/>
                </a:contourClr>
              </a:sp3d>
            </a:bodyPr>
            <a:lstStyle/>
            <a:p>
              <a:pPr marL="0" marR="0" lvl="0" indent="-302371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 smtClean="0">
                  <a:ln>
                    <a:noFill/>
                    <a:prstDash val="solid"/>
                  </a:ln>
                  <a:solidFill>
                    <a:srgbClr val="303C18"/>
                  </a:solidFill>
                  <a:effectLst/>
                  <a:uLnTx/>
                  <a:uFillTx/>
                  <a:cs typeface="Arial" pitchFamily="34" charset="0"/>
                </a:rPr>
                <a:t>배경</a:t>
              </a:r>
            </a:p>
          </p:txBody>
        </p:sp>
        <p:cxnSp>
          <p:nvCxnSpPr>
            <p:cNvPr id="268" name="직선 연결선 267"/>
            <p:cNvCxnSpPr/>
            <p:nvPr/>
          </p:nvCxnSpPr>
          <p:spPr>
            <a:xfrm flipV="1">
              <a:off x="332307" y="1475192"/>
              <a:ext cx="0" cy="942588"/>
            </a:xfrm>
            <a:prstGeom prst="line">
              <a:avLst/>
            </a:prstGeom>
            <a:noFill/>
            <a:ln w="5715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332130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32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중장기전략 수립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6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cxnSp>
        <p:nvCxnSpPr>
          <p:cNvPr id="70" name="직선 연결선 69"/>
          <p:cNvCxnSpPr/>
          <p:nvPr/>
        </p:nvCxnSpPr>
        <p:spPr>
          <a:xfrm>
            <a:off x="0" y="1417519"/>
            <a:ext cx="9144000" cy="10398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42"/>
          <p:cNvSpPr>
            <a:spLocks noChangeArrowheads="1"/>
          </p:cNvSpPr>
          <p:nvPr/>
        </p:nvSpPr>
        <p:spPr bwMode="auto">
          <a:xfrm>
            <a:off x="35370" y="4397107"/>
            <a:ext cx="899112" cy="1399964"/>
          </a:xfrm>
          <a:prstGeom prst="rect">
            <a:avLst/>
          </a:prstGeom>
          <a:solidFill>
            <a:srgbClr val="C0D6F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업무</a:t>
            </a:r>
          </a:p>
        </p:txBody>
      </p:sp>
      <p:sp>
        <p:nvSpPr>
          <p:cNvPr id="72" name="Rectangle 42"/>
          <p:cNvSpPr>
            <a:spLocks noChangeArrowheads="1"/>
          </p:cNvSpPr>
          <p:nvPr/>
        </p:nvSpPr>
        <p:spPr bwMode="auto">
          <a:xfrm>
            <a:off x="35370" y="5846346"/>
            <a:ext cx="899112" cy="668337"/>
          </a:xfrm>
          <a:prstGeom prst="rect">
            <a:avLst/>
          </a:prstGeom>
          <a:solidFill>
            <a:srgbClr val="C0D6F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인프라</a:t>
            </a:r>
          </a:p>
        </p:txBody>
      </p:sp>
      <p:sp>
        <p:nvSpPr>
          <p:cNvPr id="73" name="Rectangle 43"/>
          <p:cNvSpPr>
            <a:spLocks noChangeArrowheads="1"/>
          </p:cNvSpPr>
          <p:nvPr/>
        </p:nvSpPr>
        <p:spPr bwMode="auto">
          <a:xfrm>
            <a:off x="39012" y="1814108"/>
            <a:ext cx="899112" cy="1215464"/>
          </a:xfrm>
          <a:prstGeom prst="rect">
            <a:avLst/>
          </a:prstGeom>
          <a:solidFill>
            <a:srgbClr val="C0D6F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추진단계</a:t>
            </a:r>
          </a:p>
        </p:txBody>
      </p:sp>
      <p:sp>
        <p:nvSpPr>
          <p:cNvPr id="74" name="자유형 73"/>
          <p:cNvSpPr/>
          <p:nvPr/>
        </p:nvSpPr>
        <p:spPr>
          <a:xfrm>
            <a:off x="1550842" y="2657566"/>
            <a:ext cx="3516528" cy="422295"/>
          </a:xfrm>
          <a:custGeom>
            <a:avLst/>
            <a:gdLst>
              <a:gd name="connsiteX0" fmla="*/ 0 w 1854464"/>
              <a:gd name="connsiteY0" fmla="*/ 0 h 1625547"/>
              <a:gd name="connsiteX1" fmla="*/ 1854464 w 1854464"/>
              <a:gd name="connsiteY1" fmla="*/ 0 h 1625547"/>
              <a:gd name="connsiteX2" fmla="*/ 1854464 w 1854464"/>
              <a:gd name="connsiteY2" fmla="*/ 1625547 h 1625547"/>
              <a:gd name="connsiteX3" fmla="*/ 0 w 1854464"/>
              <a:gd name="connsiteY3" fmla="*/ 1625547 h 1625547"/>
              <a:gd name="connsiteX4" fmla="*/ 0 w 1854464"/>
              <a:gd name="connsiteY4" fmla="*/ 0 h 162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464" h="1625547">
                <a:moveTo>
                  <a:pt x="0" y="0"/>
                </a:moveTo>
                <a:lnTo>
                  <a:pt x="1854464" y="0"/>
                </a:lnTo>
                <a:lnTo>
                  <a:pt x="1854464" y="1625547"/>
                </a:lnTo>
                <a:lnTo>
                  <a:pt x="0" y="162554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0970" tIns="140970" rIns="140970" bIns="140970" numCol="1" spcCol="1270" anchor="t" anchorCtr="0">
            <a:noAutofit/>
          </a:bodyPr>
          <a:lstStyle/>
          <a:p>
            <a:pPr lvl="0" algn="l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7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자유형 74"/>
          <p:cNvSpPr/>
          <p:nvPr/>
        </p:nvSpPr>
        <p:spPr>
          <a:xfrm>
            <a:off x="5855760" y="2511626"/>
            <a:ext cx="3516528" cy="422295"/>
          </a:xfrm>
          <a:custGeom>
            <a:avLst/>
            <a:gdLst>
              <a:gd name="connsiteX0" fmla="*/ 0 w 1854464"/>
              <a:gd name="connsiteY0" fmla="*/ 0 h 1625547"/>
              <a:gd name="connsiteX1" fmla="*/ 1854464 w 1854464"/>
              <a:gd name="connsiteY1" fmla="*/ 0 h 1625547"/>
              <a:gd name="connsiteX2" fmla="*/ 1854464 w 1854464"/>
              <a:gd name="connsiteY2" fmla="*/ 1625547 h 1625547"/>
              <a:gd name="connsiteX3" fmla="*/ 0 w 1854464"/>
              <a:gd name="connsiteY3" fmla="*/ 1625547 h 1625547"/>
              <a:gd name="connsiteX4" fmla="*/ 0 w 1854464"/>
              <a:gd name="connsiteY4" fmla="*/ 0 h 162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464" h="1625547">
                <a:moveTo>
                  <a:pt x="0" y="0"/>
                </a:moveTo>
                <a:lnTo>
                  <a:pt x="1854464" y="0"/>
                </a:lnTo>
                <a:lnTo>
                  <a:pt x="1854464" y="1625547"/>
                </a:lnTo>
                <a:lnTo>
                  <a:pt x="0" y="162554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0970" tIns="140970" rIns="140970" bIns="140970" numCol="1" spcCol="1270" anchor="t" anchorCtr="0">
            <a:noAutofit/>
          </a:bodyPr>
          <a:lstStyle/>
          <a:p>
            <a:pPr lvl="0" algn="l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7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6" name="Picture 80" descr="5_1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5" t="907" r="1" b="30069"/>
          <a:stretch/>
        </p:blipFill>
        <p:spPr bwMode="auto">
          <a:xfrm>
            <a:off x="1164453" y="2075750"/>
            <a:ext cx="8207836" cy="11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2"/>
          <p:cNvSpPr>
            <a:spLocks noChangeArrowheads="1"/>
          </p:cNvSpPr>
          <p:nvPr/>
        </p:nvSpPr>
        <p:spPr bwMode="auto">
          <a:xfrm>
            <a:off x="977379" y="3065247"/>
            <a:ext cx="4195634" cy="336838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4F81BD"/>
              </a:buClr>
              <a:buSzPct val="50000"/>
              <a:buFont typeface="Optima" pitchFamily="2" charset="2"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Rectangle 42"/>
          <p:cNvSpPr>
            <a:spLocks noChangeArrowheads="1"/>
          </p:cNvSpPr>
          <p:nvPr/>
        </p:nvSpPr>
        <p:spPr bwMode="auto">
          <a:xfrm>
            <a:off x="977379" y="3065247"/>
            <a:ext cx="3594621" cy="345054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1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Rectangle 42"/>
          <p:cNvSpPr>
            <a:spLocks noChangeArrowheads="1"/>
          </p:cNvSpPr>
          <p:nvPr/>
        </p:nvSpPr>
        <p:spPr bwMode="auto">
          <a:xfrm>
            <a:off x="4572000" y="3064144"/>
            <a:ext cx="4572000" cy="3450540"/>
          </a:xfrm>
          <a:prstGeom prst="rect">
            <a:avLst/>
          </a:prstGeom>
          <a:solidFill>
            <a:srgbClr val="C0D6FA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ko-KR" altLang="en-US" sz="11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Rectangle 42"/>
          <p:cNvSpPr>
            <a:spLocks noChangeArrowheads="1"/>
          </p:cNvSpPr>
          <p:nvPr/>
        </p:nvSpPr>
        <p:spPr bwMode="auto">
          <a:xfrm>
            <a:off x="35370" y="3064916"/>
            <a:ext cx="899112" cy="1285475"/>
          </a:xfrm>
          <a:prstGeom prst="rect">
            <a:avLst/>
          </a:prstGeom>
          <a:solidFill>
            <a:srgbClr val="C0D6F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콘텐츠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" y="945423"/>
            <a:ext cx="9144000" cy="38692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600" b="1" spc="-150" dirty="0">
                <a:solidFill>
                  <a:schemeClr val="tx1"/>
                </a:solidFill>
              </a:rPr>
              <a:t>’</a:t>
            </a:r>
            <a:r>
              <a:rPr lang="en-US" altLang="ko-KR" sz="1600" b="1" spc="-150" dirty="0">
                <a:solidFill>
                  <a:schemeClr val="tx1"/>
                </a:solidFill>
              </a:rPr>
              <a:t>17</a:t>
            </a:r>
            <a:r>
              <a:rPr lang="ko-KR" altLang="en-US" sz="1600" b="1" spc="-150" dirty="0">
                <a:solidFill>
                  <a:schemeClr val="tx1"/>
                </a:solidFill>
              </a:rPr>
              <a:t>년은 </a:t>
            </a:r>
            <a:r>
              <a:rPr lang="ko-KR" altLang="en-US" sz="2000" b="1" spc="-150" dirty="0" smtClean="0">
                <a:solidFill>
                  <a:srgbClr val="FF9900"/>
                </a:solidFill>
              </a:rPr>
              <a:t>서비스 및 인프라를 확대</a:t>
            </a:r>
            <a:r>
              <a:rPr lang="en-US" altLang="ko-KR" sz="1600" b="1" spc="-150" smtClean="0">
                <a:solidFill>
                  <a:schemeClr val="tx1"/>
                </a:solidFill>
              </a:rPr>
              <a:t>, </a:t>
            </a:r>
            <a:r>
              <a:rPr lang="en-US" altLang="ko-KR" sz="1600" b="1" spc="-150" smtClean="0">
                <a:solidFill>
                  <a:schemeClr val="tx1"/>
                </a:solidFill>
              </a:rPr>
              <a:t> ’18</a:t>
            </a:r>
            <a:r>
              <a:rPr lang="ko-KR" altLang="en-US" sz="1600" b="1" spc="-150" dirty="0" smtClean="0">
                <a:solidFill>
                  <a:schemeClr val="tx1"/>
                </a:solidFill>
              </a:rPr>
              <a:t>년은 </a:t>
            </a:r>
            <a:r>
              <a:rPr lang="ko-KR" altLang="en-US" sz="2000" b="1" spc="-150" dirty="0" smtClean="0">
                <a:solidFill>
                  <a:srgbClr val="FF9900"/>
                </a:solidFill>
              </a:rPr>
              <a:t>서비스 플랫폼을 고도화</a:t>
            </a:r>
            <a:endParaRPr lang="ko-KR" altLang="en-US" sz="1600" b="1" spc="-150" dirty="0">
              <a:solidFill>
                <a:srgbClr val="FF9900"/>
              </a:solidFill>
            </a:endParaRPr>
          </a:p>
        </p:txBody>
      </p:sp>
      <p:grpSp>
        <p:nvGrpSpPr>
          <p:cNvPr id="82" name="그룹 242"/>
          <p:cNvGrpSpPr/>
          <p:nvPr/>
        </p:nvGrpSpPr>
        <p:grpSpPr>
          <a:xfrm>
            <a:off x="2135114" y="1690687"/>
            <a:ext cx="1106348" cy="1126365"/>
            <a:chOff x="12141968" y="920552"/>
            <a:chExt cx="984746" cy="984744"/>
          </a:xfrm>
        </p:grpSpPr>
        <p:sp>
          <p:nvSpPr>
            <p:cNvPr id="83" name="타원 10"/>
            <p:cNvSpPr/>
            <p:nvPr/>
          </p:nvSpPr>
          <p:spPr>
            <a:xfrm>
              <a:off x="12141968" y="920552"/>
              <a:ext cx="984746" cy="98474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/>
              <a:endPara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타원 11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r>
                <a:rPr lang="en-US" altLang="ko-KR" sz="1400" b="1" kern="0" spc="-150">
                  <a:solidFill>
                    <a:prstClr val="white"/>
                  </a:solidFill>
                  <a:sym typeface="Monotype Sorts"/>
                </a:rPr>
                <a:t>2</a:t>
              </a:r>
              <a:r>
                <a:rPr lang="ko-KR" altLang="en-US" sz="1400" b="1" kern="0" spc="-150" smtClean="0">
                  <a:solidFill>
                    <a:prstClr val="white"/>
                  </a:solidFill>
                  <a:sym typeface="Monotype Sorts"/>
                </a:rPr>
                <a:t>단계</a:t>
              </a:r>
              <a:endParaRPr lang="en-US" altLang="ko-KR" sz="1400" b="1" kern="0" spc="-150" dirty="0" smtClean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en-US" altLang="ko-KR" sz="1100" b="1" kern="0" spc="-150" dirty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en-US" altLang="ko-KR" sz="1100" b="1" kern="0" spc="-150" dirty="0" smtClean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ko-KR" altLang="en-US" sz="1100" b="1" kern="0" spc="-150" dirty="0">
                <a:solidFill>
                  <a:prstClr val="white"/>
                </a:solidFill>
                <a:sym typeface="Monotype Sorts"/>
              </a:endParaRPr>
            </a:p>
          </p:txBody>
        </p:sp>
      </p:grpSp>
      <p:cxnSp>
        <p:nvCxnSpPr>
          <p:cNvPr id="85" name="직선 연결선 84"/>
          <p:cNvCxnSpPr/>
          <p:nvPr/>
        </p:nvCxnSpPr>
        <p:spPr>
          <a:xfrm>
            <a:off x="2256433" y="2147184"/>
            <a:ext cx="866720" cy="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112254" y="2167354"/>
            <a:ext cx="1184584" cy="38692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000" b="1" dirty="0" smtClean="0">
                <a:solidFill>
                  <a:schemeClr val="bg1"/>
                </a:solidFill>
              </a:rPr>
              <a:t>서비스 및 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ko-KR" altLang="en-US" sz="1000" b="1" dirty="0" smtClean="0">
                <a:solidFill>
                  <a:schemeClr val="bg1"/>
                </a:solidFill>
              </a:rPr>
              <a:t>인프라 확대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88" name="그룹 242"/>
          <p:cNvGrpSpPr/>
          <p:nvPr/>
        </p:nvGrpSpPr>
        <p:grpSpPr>
          <a:xfrm>
            <a:off x="6221995" y="1427917"/>
            <a:ext cx="1106348" cy="1126365"/>
            <a:chOff x="12141968" y="920552"/>
            <a:chExt cx="984746" cy="984744"/>
          </a:xfrm>
        </p:grpSpPr>
        <p:sp>
          <p:nvSpPr>
            <p:cNvPr id="89" name="타원 10"/>
            <p:cNvSpPr/>
            <p:nvPr/>
          </p:nvSpPr>
          <p:spPr>
            <a:xfrm>
              <a:off x="12141968" y="920552"/>
              <a:ext cx="984746" cy="98474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/>
              <a:endPara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타원 11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r>
                <a:rPr lang="en-US" altLang="ko-KR" sz="1400" b="1" kern="0" spc="-150" dirty="0" smtClean="0">
                  <a:solidFill>
                    <a:prstClr val="white"/>
                  </a:solidFill>
                  <a:sym typeface="Monotype Sorts"/>
                </a:rPr>
                <a:t>3</a:t>
              </a:r>
              <a:r>
                <a:rPr lang="ko-KR" altLang="en-US" sz="1400" b="1" kern="0" spc="-150" dirty="0" smtClean="0">
                  <a:solidFill>
                    <a:prstClr val="white"/>
                  </a:solidFill>
                  <a:sym typeface="Monotype Sorts"/>
                </a:rPr>
                <a:t>단계</a:t>
              </a:r>
              <a:endParaRPr lang="en-US" altLang="ko-KR" sz="1400" b="1" kern="0" spc="-150" dirty="0" smtClean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en-US" altLang="ko-KR" sz="1100" b="1" kern="0" spc="-150" dirty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en-US" altLang="ko-KR" sz="1100" b="1" kern="0" spc="-150" dirty="0" smtClean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ko-KR" altLang="en-US" sz="1100" b="1" kern="0" spc="-150" dirty="0">
                <a:solidFill>
                  <a:prstClr val="white"/>
                </a:solidFill>
                <a:sym typeface="Monotype Sorts"/>
              </a:endParaRPr>
            </a:p>
          </p:txBody>
        </p:sp>
      </p:grpSp>
      <p:cxnSp>
        <p:nvCxnSpPr>
          <p:cNvPr id="91" name="직선 연결선 90"/>
          <p:cNvCxnSpPr/>
          <p:nvPr/>
        </p:nvCxnSpPr>
        <p:spPr>
          <a:xfrm>
            <a:off x="6095397" y="1883267"/>
            <a:ext cx="866720" cy="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124170" y="1903437"/>
            <a:ext cx="1298734" cy="38692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000" b="1" dirty="0" smtClean="0">
                <a:solidFill>
                  <a:schemeClr val="bg1"/>
                </a:solidFill>
              </a:rPr>
              <a:t>서비스 플랫폼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ko-KR" altLang="en-US" sz="1000" b="1" dirty="0" smtClean="0">
                <a:solidFill>
                  <a:schemeClr val="bg1"/>
                </a:solidFill>
              </a:rPr>
              <a:t>고도화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3" name="AutoShape 70"/>
          <p:cNvSpPr>
            <a:spLocks noChangeArrowheads="1"/>
          </p:cNvSpPr>
          <p:nvPr/>
        </p:nvSpPr>
        <p:spPr bwMode="auto">
          <a:xfrm>
            <a:off x="1164449" y="3390787"/>
            <a:ext cx="3407551" cy="31934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94" name="AutoShape 70"/>
          <p:cNvSpPr>
            <a:spLocks noChangeArrowheads="1"/>
          </p:cNvSpPr>
          <p:nvPr/>
        </p:nvSpPr>
        <p:spPr bwMode="auto">
          <a:xfrm>
            <a:off x="1164449" y="3791708"/>
            <a:ext cx="3407552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95" name="AutoShape 70"/>
          <p:cNvSpPr>
            <a:spLocks noChangeArrowheads="1"/>
          </p:cNvSpPr>
          <p:nvPr/>
        </p:nvSpPr>
        <p:spPr bwMode="auto">
          <a:xfrm>
            <a:off x="4680650" y="3176467"/>
            <a:ext cx="3806595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96" name="AutoShape 70"/>
          <p:cNvSpPr>
            <a:spLocks noChangeArrowheads="1"/>
          </p:cNvSpPr>
          <p:nvPr/>
        </p:nvSpPr>
        <p:spPr bwMode="auto">
          <a:xfrm>
            <a:off x="4680649" y="3563792"/>
            <a:ext cx="3806595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97" name="AutoShape 70"/>
          <p:cNvSpPr>
            <a:spLocks noChangeArrowheads="1"/>
          </p:cNvSpPr>
          <p:nvPr/>
        </p:nvSpPr>
        <p:spPr bwMode="auto">
          <a:xfrm>
            <a:off x="4680649" y="3951117"/>
            <a:ext cx="3806595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98" name="AutoShape 70"/>
          <p:cNvSpPr>
            <a:spLocks noChangeArrowheads="1"/>
          </p:cNvSpPr>
          <p:nvPr/>
        </p:nvSpPr>
        <p:spPr bwMode="auto">
          <a:xfrm>
            <a:off x="3067745" y="4353306"/>
            <a:ext cx="3806595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99" name="AutoShape 70"/>
          <p:cNvSpPr>
            <a:spLocks noChangeArrowheads="1"/>
          </p:cNvSpPr>
          <p:nvPr/>
        </p:nvSpPr>
        <p:spPr bwMode="auto">
          <a:xfrm>
            <a:off x="2288802" y="4737619"/>
            <a:ext cx="3806595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100" name="AutoShape 70"/>
          <p:cNvSpPr>
            <a:spLocks noChangeArrowheads="1"/>
          </p:cNvSpPr>
          <p:nvPr/>
        </p:nvSpPr>
        <p:spPr bwMode="auto">
          <a:xfrm>
            <a:off x="1164447" y="5512843"/>
            <a:ext cx="3407553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101" name="AutoShape 70"/>
          <p:cNvSpPr>
            <a:spLocks noChangeArrowheads="1"/>
          </p:cNvSpPr>
          <p:nvPr/>
        </p:nvSpPr>
        <p:spPr bwMode="auto">
          <a:xfrm>
            <a:off x="1164447" y="6039930"/>
            <a:ext cx="3407554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102" name="AutoShape 70"/>
          <p:cNvSpPr>
            <a:spLocks noChangeArrowheads="1"/>
          </p:cNvSpPr>
          <p:nvPr/>
        </p:nvSpPr>
        <p:spPr bwMode="auto">
          <a:xfrm>
            <a:off x="4691598" y="6108066"/>
            <a:ext cx="3806595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180874" y="3432790"/>
            <a:ext cx="348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solidFill>
                  <a:srgbClr val="C00000"/>
                </a:solidFill>
                <a:latin typeface="+mn-ea"/>
              </a:rPr>
              <a:t>딥러닝 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알고리즘 기반 교통사고 </a:t>
            </a:r>
            <a:r>
              <a:rPr lang="ko-KR" altLang="en-US" sz="1100" b="1" dirty="0" smtClean="0">
                <a:solidFill>
                  <a:srgbClr val="C00000"/>
                </a:solidFill>
                <a:latin typeface="+mn-ea"/>
              </a:rPr>
              <a:t>위험예측분석</a:t>
            </a:r>
            <a:endParaRPr lang="ko-KR" altLang="en-US" sz="11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80874" y="3826879"/>
            <a:ext cx="4013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latin typeface="+mn-ea"/>
              </a:rPr>
              <a:t>빅데이터 </a:t>
            </a:r>
            <a:r>
              <a:rPr lang="ko-KR" altLang="en-US" sz="1050" b="1" dirty="0">
                <a:latin typeface="+mn-ea"/>
              </a:rPr>
              <a:t>기반 전문학원 </a:t>
            </a:r>
            <a:r>
              <a:rPr lang="ko-KR" altLang="en-US" sz="1050" b="1" dirty="0" smtClean="0">
                <a:latin typeface="+mn-ea"/>
              </a:rPr>
              <a:t>시설</a:t>
            </a:r>
            <a:r>
              <a:rPr lang="en-US" altLang="ko-KR" sz="1050" b="1" dirty="0">
                <a:latin typeface="+mn-ea"/>
              </a:rPr>
              <a:t>,</a:t>
            </a:r>
            <a:r>
              <a:rPr lang="ko-KR" altLang="en-US" sz="1050" b="1" dirty="0" smtClean="0">
                <a:latin typeface="+mn-ea"/>
              </a:rPr>
              <a:t> </a:t>
            </a:r>
            <a:r>
              <a:rPr lang="ko-KR" altLang="en-US" sz="1050" b="1" dirty="0">
                <a:latin typeface="+mn-ea"/>
              </a:rPr>
              <a:t>시험관 </a:t>
            </a:r>
            <a:r>
              <a:rPr lang="ko-KR" altLang="en-US" sz="1050" b="1" dirty="0" smtClean="0">
                <a:latin typeface="+mn-ea"/>
              </a:rPr>
              <a:t>운영관리 법제화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115445" y="4402875"/>
            <a:ext cx="36302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근태</a:t>
            </a:r>
            <a:r>
              <a:rPr lang="en-US" altLang="ko-KR" sz="1050" b="1" dirty="0">
                <a:latin typeface="+mn-ea"/>
              </a:rPr>
              <a:t>/</a:t>
            </a:r>
            <a:r>
              <a:rPr lang="ko-KR" altLang="en-US" sz="1050" b="1" dirty="0">
                <a:latin typeface="+mn-ea"/>
              </a:rPr>
              <a:t>인사정보 활용 평가 및 인력운영 효율화 체계 마련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345291" y="4770639"/>
            <a:ext cx="36302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n-ea"/>
              </a:rPr>
              <a:t>Open </a:t>
            </a:r>
            <a:r>
              <a:rPr lang="en-US" altLang="ko-KR" sz="1050" b="1" dirty="0">
                <a:latin typeface="+mn-ea"/>
              </a:rPr>
              <a:t>API </a:t>
            </a:r>
            <a:r>
              <a:rPr lang="ko-KR" altLang="en-US" sz="1050" b="1" dirty="0" smtClean="0">
                <a:latin typeface="+mn-ea"/>
              </a:rPr>
              <a:t>확대 등 개방형 플랫폼 환경 구성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697623" y="3216225"/>
            <a:ext cx="34841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latin typeface="+mn-ea"/>
              </a:rPr>
              <a:t>자율주행차</a:t>
            </a:r>
            <a:r>
              <a:rPr lang="ko-KR" altLang="en-US" sz="1050" b="1" dirty="0" smtClean="0">
                <a:latin typeface="+mn-ea"/>
              </a:rPr>
              <a:t> 교통안전 정책 제시 및 위험예측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697623" y="3604580"/>
            <a:ext cx="34841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전문학원 </a:t>
            </a:r>
            <a:r>
              <a:rPr lang="ko-KR" altLang="en-US" sz="1050" b="1" dirty="0" err="1">
                <a:latin typeface="+mn-ea"/>
              </a:rPr>
              <a:t>시험관별</a:t>
            </a:r>
            <a:r>
              <a:rPr lang="ko-KR" altLang="en-US" sz="1050" b="1" dirty="0">
                <a:latin typeface="+mn-ea"/>
              </a:rPr>
              <a:t> 맞춤교육을 위한 분석체계 구축</a:t>
            </a:r>
            <a:r>
              <a:rPr lang="ko-KR" altLang="en-US" sz="1050" dirty="0">
                <a:latin typeface="+mn-ea"/>
              </a:rPr>
              <a:t>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95079" y="6075222"/>
            <a:ext cx="36302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+mn-ea"/>
              </a:rPr>
              <a:t>서비스 인프라 고도화 및 빅데이터 수집 인프라 확대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212834" y="5551442"/>
            <a:ext cx="3839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고령자 </a:t>
            </a:r>
            <a:r>
              <a:rPr lang="ko-KR" altLang="en-US" sz="1050" b="1">
                <a:latin typeface="+mn-ea"/>
              </a:rPr>
              <a:t>맞춤 </a:t>
            </a:r>
            <a:r>
              <a:rPr lang="ko-KR" altLang="en-US" sz="1050" b="1" smtClean="0">
                <a:latin typeface="+mn-ea"/>
              </a:rPr>
              <a:t>적성검사</a:t>
            </a:r>
            <a:r>
              <a:rPr lang="en-US" altLang="ko-KR" sz="1050" b="1" smtClean="0">
                <a:latin typeface="+mn-ea"/>
              </a:rPr>
              <a:t>, </a:t>
            </a:r>
            <a:r>
              <a:rPr lang="ko-KR" altLang="en-US" sz="1050" b="1" smtClean="0">
                <a:latin typeface="+mn-ea"/>
              </a:rPr>
              <a:t>부적합자 </a:t>
            </a:r>
            <a:r>
              <a:rPr lang="ko-KR" altLang="en-US" sz="1050" b="1" dirty="0" smtClean="0">
                <a:latin typeface="+mn-ea"/>
              </a:rPr>
              <a:t>조기식별 기반마련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772840" y="6153388"/>
            <a:ext cx="36302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+mn-ea"/>
              </a:rPr>
              <a:t>차세대 </a:t>
            </a:r>
            <a:r>
              <a:rPr lang="ko-KR" altLang="en-US" sz="1050" b="1" dirty="0" err="1" smtClean="0">
                <a:latin typeface="+mn-ea"/>
              </a:rPr>
              <a:t>융복합</a:t>
            </a:r>
            <a:r>
              <a:rPr lang="ko-KR" altLang="en-US" sz="1050" b="1" dirty="0" smtClean="0">
                <a:latin typeface="+mn-ea"/>
              </a:rPr>
              <a:t> 빅데이터 서비스 플랫폼 구축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12" name="AutoShape 70"/>
          <p:cNvSpPr>
            <a:spLocks noChangeArrowheads="1"/>
          </p:cNvSpPr>
          <p:nvPr/>
        </p:nvSpPr>
        <p:spPr bwMode="auto">
          <a:xfrm>
            <a:off x="4692148" y="5721334"/>
            <a:ext cx="3806595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773389" y="5766656"/>
            <a:ext cx="37907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+mn-ea"/>
              </a:rPr>
              <a:t>연계 관리 솔루션</a:t>
            </a:r>
            <a:r>
              <a:rPr lang="en-US" altLang="ko-KR" sz="1050" b="1" dirty="0" smtClean="0">
                <a:latin typeface="+mn-ea"/>
              </a:rPr>
              <a:t>(EAI)</a:t>
            </a:r>
            <a:r>
              <a:rPr lang="ko-KR" altLang="en-US" sz="1050" b="1" dirty="0">
                <a:latin typeface="+mn-ea"/>
              </a:rPr>
              <a:t> </a:t>
            </a:r>
            <a:r>
              <a:rPr lang="ko-KR" altLang="en-US" sz="1050" b="1" dirty="0" smtClean="0">
                <a:latin typeface="+mn-ea"/>
              </a:rPr>
              <a:t>도입을 통한 내</a:t>
            </a:r>
            <a:r>
              <a:rPr lang="en-US" altLang="ko-KR" sz="1050" b="1" dirty="0" smtClean="0">
                <a:latin typeface="+mn-ea"/>
              </a:rPr>
              <a:t>/</a:t>
            </a:r>
            <a:r>
              <a:rPr lang="ko-KR" altLang="en-US" sz="1050" b="1" dirty="0" smtClean="0">
                <a:latin typeface="+mn-ea"/>
              </a:rPr>
              <a:t>외부 데이터 일원화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14" name="AutoShape 70"/>
          <p:cNvSpPr>
            <a:spLocks noChangeArrowheads="1"/>
          </p:cNvSpPr>
          <p:nvPr/>
        </p:nvSpPr>
        <p:spPr bwMode="auto">
          <a:xfrm>
            <a:off x="1164439" y="5126683"/>
            <a:ext cx="3407561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212826" y="5165282"/>
            <a:ext cx="36302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+mn-ea"/>
              </a:rPr>
              <a:t>신호장비 및 단속장비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ko-KR" altLang="en-US" sz="1050" b="1" dirty="0">
                <a:latin typeface="+mn-ea"/>
              </a:rPr>
              <a:t>설치 개선효과 분석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698004" y="3982612"/>
            <a:ext cx="34841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+mn-ea"/>
              </a:rPr>
              <a:t>융합기술 기반 시범사업 및 사업환경 조성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17" name="AutoShape 70"/>
          <p:cNvSpPr>
            <a:spLocks noChangeArrowheads="1"/>
          </p:cNvSpPr>
          <p:nvPr/>
        </p:nvSpPr>
        <p:spPr bwMode="auto">
          <a:xfrm>
            <a:off x="4698004" y="5219653"/>
            <a:ext cx="3806595" cy="3193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779246" y="5264975"/>
            <a:ext cx="393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고령자 맞춤 적성검사 </a:t>
            </a:r>
            <a:r>
              <a:rPr lang="ko-KR" altLang="en-US" sz="1050" b="1" dirty="0" smtClean="0">
                <a:latin typeface="+mn-ea"/>
              </a:rPr>
              <a:t>및 </a:t>
            </a:r>
            <a:r>
              <a:rPr lang="ko-KR" altLang="en-US" sz="1050" b="1" dirty="0">
                <a:latin typeface="+mn-ea"/>
              </a:rPr>
              <a:t>부적합자 조기식별 </a:t>
            </a:r>
            <a:r>
              <a:rPr lang="ko-KR" altLang="en-US" sz="1050" b="1" dirty="0" smtClean="0">
                <a:latin typeface="+mn-ea"/>
              </a:rPr>
              <a:t>서비스 구축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413476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tIns="144000" bIns="72000">
            <a:normAutofit/>
          </a:bodyPr>
          <a:lstStyle/>
          <a:p>
            <a:pPr>
              <a:lnSpc>
                <a:spcPts val="1800"/>
              </a:lnSpc>
            </a:pPr>
            <a:r>
              <a:rPr lang="ko-KR" altLang="en-US" b="1" dirty="0" smtClean="0"/>
              <a:t>사업개</a:t>
            </a:r>
            <a:r>
              <a:rPr lang="ko-KR" altLang="en-US" b="1" dirty="0"/>
              <a:t>요</a:t>
            </a:r>
            <a:endParaRPr lang="ko-KR" altLang="en-US" sz="18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r>
              <a:rPr lang="ko-KR" altLang="en-US" smtClean="0"/>
              <a:t>년도 빅데이터 플래그십</a:t>
            </a:r>
            <a:endParaRPr lang="ko-KR" altLang="en-US" dirty="0"/>
          </a:p>
        </p:txBody>
      </p:sp>
      <p:sp>
        <p:nvSpPr>
          <p:cNvPr id="28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48330" y="6520355"/>
            <a:ext cx="2133600" cy="365125"/>
          </a:xfrm>
        </p:spPr>
        <p:txBody>
          <a:bodyPr/>
          <a:lstStyle/>
          <a:p>
            <a:fld id="{30775A1A-91FD-41EB-90C5-020A738C7BFD}" type="slidenum">
              <a:rPr lang="en-US" altLang="ko-KR" smtClean="0"/>
              <a:pPr/>
              <a:t>33</a:t>
            </a:fld>
            <a:endParaRPr 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5420" y="4495114"/>
            <a:ext cx="8317898" cy="20766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8479" y="923210"/>
            <a:ext cx="84970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94" indent="-406394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b="1" dirty="0" smtClean="0">
                <a:latin typeface="+mn-ea"/>
              </a:rPr>
              <a:t>과 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ko-KR" sz="1600" b="1" dirty="0" smtClean="0">
                <a:latin typeface="+mn-ea"/>
              </a:rPr>
              <a:t>제 명</a:t>
            </a:r>
            <a:r>
              <a:rPr lang="en-US" altLang="ko-KR" sz="1600" b="1" dirty="0" smtClean="0">
                <a:latin typeface="+mn-ea"/>
              </a:rPr>
              <a:t> : </a:t>
            </a:r>
            <a:r>
              <a:rPr lang="ko-KR" altLang="en-US" sz="1600" b="1" dirty="0">
                <a:latin typeface="+mn-ea"/>
              </a:rPr>
              <a:t>최신 </a:t>
            </a:r>
            <a:r>
              <a:rPr lang="ko-KR" altLang="en-US" sz="1600" b="1" dirty="0" err="1">
                <a:latin typeface="+mn-ea"/>
              </a:rPr>
              <a:t>빅데이터</a:t>
            </a:r>
            <a:r>
              <a:rPr lang="ko-KR" altLang="en-US" sz="1600" b="1" dirty="0">
                <a:latin typeface="+mn-ea"/>
              </a:rPr>
              <a:t> 분석 기법을 활용한 교통사고위험예측서비스 </a:t>
            </a:r>
            <a:r>
              <a:rPr lang="ko-KR" altLang="en-US" sz="1600" b="1" dirty="0" smtClean="0">
                <a:latin typeface="+mn-ea"/>
              </a:rPr>
              <a:t>개발</a:t>
            </a:r>
            <a:endParaRPr lang="en-US" altLang="ko-KR" sz="1600" b="1" dirty="0" smtClean="0">
              <a:latin typeface="+mn-ea"/>
            </a:endParaRPr>
          </a:p>
          <a:p>
            <a:pPr marL="406394" indent="-406394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n-ea"/>
              </a:rPr>
              <a:t>수행기관 </a:t>
            </a:r>
            <a:r>
              <a:rPr lang="en-US" altLang="ko-KR" sz="1600" b="1" dirty="0" smtClean="0">
                <a:latin typeface="+mn-ea"/>
              </a:rPr>
              <a:t>: </a:t>
            </a:r>
            <a:r>
              <a:rPr lang="ko-KR" altLang="en-US" sz="1600" b="1" dirty="0" smtClean="0">
                <a:latin typeface="+mn-ea"/>
              </a:rPr>
              <a:t>도로교통공단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엔텔스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고려대학교 </a:t>
            </a:r>
            <a:r>
              <a:rPr lang="ko-KR" altLang="en-US" sz="1600" b="1" dirty="0" err="1" smtClean="0">
                <a:latin typeface="+mn-ea"/>
              </a:rPr>
              <a:t>산학협력단</a:t>
            </a:r>
            <a:endParaRPr lang="ko-KR" altLang="ko-KR" sz="1600" b="1" dirty="0" smtClean="0">
              <a:latin typeface="+mn-ea"/>
            </a:endParaRPr>
          </a:p>
          <a:p>
            <a:pPr marL="406394" indent="-406394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b="1" dirty="0" smtClean="0">
                <a:latin typeface="+mn-ea"/>
              </a:rPr>
              <a:t>수행기간</a:t>
            </a:r>
            <a:r>
              <a:rPr lang="en-US" altLang="ko-KR" sz="1600" b="1" dirty="0" smtClean="0">
                <a:latin typeface="+mn-ea"/>
              </a:rPr>
              <a:t> : 2017</a:t>
            </a:r>
            <a:r>
              <a:rPr lang="ko-KR" altLang="ko-KR" sz="1600" b="1" dirty="0" smtClean="0">
                <a:latin typeface="+mn-ea"/>
              </a:rPr>
              <a:t>년</a:t>
            </a:r>
            <a:r>
              <a:rPr lang="en-US" altLang="ko-KR" sz="1600" b="1" dirty="0" smtClean="0">
                <a:latin typeface="+mn-ea"/>
              </a:rPr>
              <a:t> 6</a:t>
            </a:r>
            <a:r>
              <a:rPr lang="ko-KR" altLang="ko-KR" sz="1600" b="1" dirty="0" smtClean="0">
                <a:latin typeface="+mn-ea"/>
              </a:rPr>
              <a:t>월</a:t>
            </a:r>
            <a:r>
              <a:rPr lang="en-US" altLang="ko-KR" sz="1600" b="1" dirty="0" smtClean="0">
                <a:latin typeface="+mn-ea"/>
              </a:rPr>
              <a:t> ~ 2017</a:t>
            </a:r>
            <a:r>
              <a:rPr lang="ko-KR" altLang="ko-KR" sz="1600" b="1" dirty="0" smtClean="0">
                <a:latin typeface="+mn-ea"/>
              </a:rPr>
              <a:t>년 </a:t>
            </a:r>
            <a:r>
              <a:rPr lang="en-US" altLang="ko-KR" sz="1600" b="1" dirty="0" smtClean="0">
                <a:latin typeface="+mn-ea"/>
              </a:rPr>
              <a:t>12</a:t>
            </a:r>
            <a:r>
              <a:rPr lang="ko-KR" altLang="ko-KR" sz="1600" b="1" dirty="0" smtClean="0">
                <a:latin typeface="+mn-ea"/>
              </a:rPr>
              <a:t>월</a:t>
            </a:r>
            <a:r>
              <a:rPr lang="en-US" altLang="ko-KR" sz="1600" b="1" dirty="0" smtClean="0">
                <a:latin typeface="+mn-ea"/>
              </a:rPr>
              <a:t> (6</a:t>
            </a:r>
            <a:r>
              <a:rPr lang="ko-KR" altLang="ko-KR" sz="1600" b="1" dirty="0" smtClean="0">
                <a:latin typeface="+mn-ea"/>
              </a:rPr>
              <a:t>개월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ko-KR" sz="1600" b="1" dirty="0">
              <a:latin typeface="+mn-ea"/>
            </a:endParaRPr>
          </a:p>
          <a:p>
            <a:pPr marL="406394" indent="-406394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b="1" dirty="0" smtClean="0">
                <a:latin typeface="+mn-ea"/>
              </a:rPr>
              <a:t>수행내용</a:t>
            </a:r>
            <a:endParaRPr lang="ko-KR" altLang="ko-KR" sz="1600" b="1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93447" y="2832142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prstClr val="black"/>
                </a:solidFill>
                <a:latin typeface="+mn-ea"/>
              </a:rPr>
              <a:t>내외부데이터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 수집</a:t>
            </a: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prstClr val="black"/>
                </a:solidFill>
                <a:latin typeface="+mn-ea"/>
              </a:rPr>
              <a:t>내외부데이터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 연계 상관 분석</a:t>
            </a: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교통사고 위험예측 유의변수 후보군 정의</a:t>
            </a:r>
          </a:p>
        </p:txBody>
      </p:sp>
      <p:sp>
        <p:nvSpPr>
          <p:cNvPr id="32" name="양쪽 모서리가 둥근 사각형 31"/>
          <p:cNvSpPr/>
          <p:nvPr/>
        </p:nvSpPr>
        <p:spPr>
          <a:xfrm>
            <a:off x="3193447" y="2492870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82073" algn="ctr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  <a:sym typeface="Monotype Sorts"/>
              </a:rPr>
              <a:t>대상데이터 수집 및 연계분석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001837" y="2832142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교통사고 위험예측 유의변수 선정</a:t>
            </a: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최신 </a:t>
            </a:r>
            <a:r>
              <a:rPr lang="ko-KR" altLang="en-US" sz="900" dirty="0" err="1">
                <a:solidFill>
                  <a:prstClr val="black"/>
                </a:solidFill>
                <a:latin typeface="+mn-ea"/>
              </a:rPr>
              <a:t>딥러닝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 알고리즘 적용한 정확도 개선</a:t>
            </a: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분산병렬 분석 시스템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구현</a:t>
            </a: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6001837" y="2492870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100" b="1" dirty="0" smtClean="0">
                <a:solidFill>
                  <a:prstClr val="white"/>
                </a:solidFill>
                <a:latin typeface="+mn-ea"/>
                <a:sym typeface="Monotype Sorts"/>
              </a:rPr>
              <a:t>교통사고 위험예측 정확도개선</a:t>
            </a:r>
            <a:endParaRPr lang="ko-KR" altLang="en-US" sz="1100" b="1" dirty="0">
              <a:solidFill>
                <a:prstClr val="white"/>
              </a:solidFill>
              <a:latin typeface="+mn-ea"/>
              <a:sym typeface="Monotype Sort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7616" y="3836633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TBN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한국교통방송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예측정보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제공</a:t>
            </a: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K-ICT 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빅데이터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센터 연계</a:t>
            </a: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lnSpc>
                <a:spcPts val="1150"/>
              </a:lnSpc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K-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교통빅데이터센터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신설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/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운영</a:t>
            </a: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397616" y="3492900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rgbClr val="22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100" b="1" dirty="0" smtClean="0">
                <a:solidFill>
                  <a:prstClr val="white"/>
                </a:solidFill>
                <a:latin typeface="+mn-ea"/>
                <a:sym typeface="Monotype Sorts"/>
              </a:rPr>
              <a:t>분석 데이터 </a:t>
            </a:r>
            <a:r>
              <a:rPr lang="ko-KR" altLang="en-US" sz="1100" b="1" dirty="0">
                <a:solidFill>
                  <a:prstClr val="white"/>
                </a:solidFill>
                <a:latin typeface="+mn-ea"/>
                <a:sym typeface="Monotype Sorts"/>
              </a:rPr>
              <a:t>개방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001616" y="3830707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교통안전지도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서비스 제공 </a:t>
            </a: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위험지역 교육자료활용</a:t>
            </a: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교통 안전 시설물 개선과제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및 개선 추진</a:t>
            </a: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6001616" y="3486974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rgbClr val="22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100" b="1" dirty="0" err="1">
                <a:solidFill>
                  <a:prstClr val="white"/>
                </a:solidFill>
                <a:latin typeface="+mn-ea"/>
                <a:sym typeface="Monotype Sorts"/>
              </a:rPr>
              <a:t>서비스층</a:t>
            </a:r>
            <a:r>
              <a:rPr lang="ko-KR" altLang="en-US" sz="1100" b="1" dirty="0">
                <a:solidFill>
                  <a:prstClr val="white"/>
                </a:solidFill>
                <a:latin typeface="+mn-ea"/>
                <a:sym typeface="Monotype Sorts"/>
              </a:rPr>
              <a:t> 다변화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95420" y="2828926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공단 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빅데이터플랫폼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기반 개발 프레임워크 구성</a:t>
            </a: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연계 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확장성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고려한 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빅데이터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플랫폼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통합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구축</a:t>
            </a: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395420" y="2498280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100" b="1" dirty="0" err="1" smtClean="0">
                <a:solidFill>
                  <a:prstClr val="white"/>
                </a:solidFill>
                <a:latin typeface="+mn-ea"/>
                <a:sym typeface="Monotype Sorts"/>
              </a:rPr>
              <a:t>빅데이터플랫폼</a:t>
            </a:r>
            <a:r>
              <a:rPr lang="ko-KR" altLang="en-US" sz="1100" b="1" dirty="0" smtClean="0">
                <a:solidFill>
                  <a:prstClr val="white"/>
                </a:solidFill>
                <a:latin typeface="+mn-ea"/>
                <a:sym typeface="Monotype Sorts"/>
              </a:rPr>
              <a:t> 통합</a:t>
            </a:r>
            <a:endParaRPr lang="ko-KR" altLang="en-US" sz="1100" b="1" dirty="0">
              <a:solidFill>
                <a:prstClr val="white"/>
              </a:solidFill>
              <a:latin typeface="+mn-ea"/>
              <a:sym typeface="Monotype Sort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95482" y="3830707"/>
            <a:ext cx="2711702" cy="582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대구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부산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포함 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4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대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도시 서비스 지역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확대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인천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smtClean="0">
                <a:solidFill>
                  <a:prstClr val="black"/>
                </a:solidFill>
                <a:latin typeface="+mn-ea"/>
              </a:rPr>
              <a:t>광주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제주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강원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)</a:t>
            </a: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대국민 </a:t>
            </a:r>
            <a:r>
              <a:rPr lang="ko-KR" altLang="en-US" sz="900" dirty="0" err="1" smtClean="0">
                <a:solidFill>
                  <a:prstClr val="black"/>
                </a:solidFill>
                <a:latin typeface="+mn-ea"/>
              </a:rPr>
              <a:t>체감형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 교통안전 서비스를 통한 교통사고 안전체계 마련</a:t>
            </a:r>
            <a:endParaRPr lang="en-US" altLang="ko-KR" sz="900" dirty="0" smtClean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prstClr val="black"/>
              </a:solidFill>
              <a:latin typeface="+mn-ea"/>
            </a:endParaRPr>
          </a:p>
          <a:p>
            <a:pPr marL="108000" indent="-108000" algn="l" latinLnBrk="0">
              <a:buFont typeface="Arial" panose="020B0604020202020204" pitchFamily="34" charset="0"/>
              <a:buChar char="•"/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195482" y="3486974"/>
            <a:ext cx="2711702" cy="357025"/>
          </a:xfrm>
          <a:prstGeom prst="round2SameRect">
            <a:avLst>
              <a:gd name="adj1" fmla="val 11268"/>
              <a:gd name="adj2" fmla="val 0"/>
            </a:avLst>
          </a:prstGeom>
          <a:solidFill>
            <a:srgbClr val="22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100" b="1" dirty="0" smtClean="0">
                <a:solidFill>
                  <a:prstClr val="white"/>
                </a:solidFill>
                <a:latin typeface="+mn-ea"/>
                <a:sym typeface="Monotype Sorts"/>
              </a:rPr>
              <a:t>서비스 확대</a:t>
            </a:r>
            <a:endParaRPr lang="ko-KR" altLang="en-US" sz="1100" b="1" dirty="0">
              <a:solidFill>
                <a:prstClr val="white"/>
              </a:solidFill>
              <a:latin typeface="+mn-ea"/>
              <a:sym typeface="Monotype Sorts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50" y="4593002"/>
            <a:ext cx="936130" cy="1876403"/>
          </a:xfrm>
          <a:prstGeom prst="rect">
            <a:avLst/>
          </a:prstGeom>
        </p:spPr>
      </p:pic>
      <p:pic>
        <p:nvPicPr>
          <p:cNvPr id="44" name="Picture 2" descr="C:\Users\강세환\Desktop\temp\ar.png"/>
          <p:cNvPicPr preferRelativeResize="0"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 flipV="1">
            <a:off x="1547580" y="5038634"/>
            <a:ext cx="487224" cy="1060250"/>
          </a:xfrm>
          <a:prstGeom prst="rect">
            <a:avLst/>
          </a:prstGeom>
          <a:noFill/>
        </p:spPr>
      </p:pic>
      <p:pic>
        <p:nvPicPr>
          <p:cNvPr id="45" name="Picture 2" descr="C:\Users\강세환\Desktop\temp\ar.png"/>
          <p:cNvPicPr preferRelativeResize="0"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 flipV="1">
            <a:off x="6245076" y="5001078"/>
            <a:ext cx="487224" cy="1060250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637" y="4593002"/>
            <a:ext cx="3983381" cy="187640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330" y="4593002"/>
            <a:ext cx="1557456" cy="18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76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34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국내외 주요 사례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4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9440" y="1152276"/>
            <a:ext cx="4352560" cy="534082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44010" y="1152276"/>
            <a:ext cx="4248590" cy="534082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20" y="1878505"/>
            <a:ext cx="2821556" cy="1598555"/>
          </a:xfrm>
          <a:prstGeom prst="rect">
            <a:avLst/>
          </a:prstGeom>
        </p:spPr>
      </p:pic>
      <p:pic>
        <p:nvPicPr>
          <p:cNvPr id="35" name="_x163669008" descr="EMB000026e40a6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 r="17"/>
          <a:stretch/>
        </p:blipFill>
        <p:spPr bwMode="auto">
          <a:xfrm>
            <a:off x="4791479" y="1878505"/>
            <a:ext cx="2660921" cy="14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양쪽 모서리가 둥근 사각형 35"/>
          <p:cNvSpPr/>
          <p:nvPr/>
        </p:nvSpPr>
        <p:spPr>
          <a:xfrm>
            <a:off x="395420" y="1268700"/>
            <a:ext cx="4017568" cy="46135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lvl="0"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2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인디애나 자동차 사고 예측 </a:t>
            </a:r>
            <a:r>
              <a:rPr lang="ko-KR" altLang="en-US" sz="12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지도</a:t>
            </a:r>
            <a:endParaRPr lang="en-US" altLang="ko-KR" sz="12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  <a:p>
            <a:pPr lvl="0"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05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 </a:t>
            </a:r>
            <a:r>
              <a:rPr lang="en-US" altLang="ko-KR" sz="1050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en-US" altLang="ko-KR" sz="1050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Indiana Daily Car Crash Prediction Map) </a:t>
            </a:r>
          </a:p>
        </p:txBody>
      </p:sp>
      <p:sp>
        <p:nvSpPr>
          <p:cNvPr id="37" name="양쪽 모서리가 둥근 사각형 36"/>
          <p:cNvSpPr/>
          <p:nvPr/>
        </p:nvSpPr>
        <p:spPr>
          <a:xfrm>
            <a:off x="4791480" y="1268700"/>
            <a:ext cx="3913598" cy="46135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lvl="0"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en-US" altLang="ko-KR" sz="12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TITAN - </a:t>
            </a:r>
            <a:r>
              <a:rPr lang="ko-KR" altLang="en-US" sz="12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교통위험예측 서비스</a:t>
            </a:r>
            <a:endParaRPr lang="en-US" altLang="ko-KR" sz="12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  <a:p>
            <a:pPr lvl="0"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en-US" altLang="ko-KR" sz="1050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(Tennessee's </a:t>
            </a:r>
            <a:r>
              <a:rPr lang="en-US" altLang="ko-KR" sz="1050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Integrated </a:t>
            </a:r>
            <a:r>
              <a:rPr lang="en-US" altLang="ko-KR" sz="1050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Traffic Analysis </a:t>
            </a:r>
            <a:r>
              <a:rPr lang="en-US" altLang="ko-KR" sz="1050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Network)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3410" y="4565528"/>
            <a:ext cx="41222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000000"/>
                </a:solidFill>
                <a:latin typeface="+mn-ea"/>
              </a:rPr>
              <a:t>특정 </a:t>
            </a:r>
            <a:r>
              <a:rPr lang="ko-KR" altLang="en-US" sz="1000" b="1" dirty="0">
                <a:solidFill>
                  <a:srgbClr val="000000"/>
                </a:solidFill>
                <a:latin typeface="+mn-ea"/>
              </a:rPr>
              <a:t>지역 내 자동차 사고횟수를 예측하는 시스템</a:t>
            </a:r>
          </a:p>
          <a:p>
            <a:pPr marL="171450" indent="-1714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13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년간 자동차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사고 건수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그때의 날씨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날씨와 사고의 관계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도로상황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교통상황 등으로 예측</a:t>
            </a:r>
          </a:p>
          <a:p>
            <a:pPr marL="171450" indent="-1714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도로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시설물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개선이 이뤄지는 시점에 대해 예측정보 반영</a:t>
            </a:r>
          </a:p>
          <a:p>
            <a:pPr marL="171450" indent="-1714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교통사고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사망률이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3%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하락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사건 대응시간이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33%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하락하는 등 </a:t>
            </a:r>
          </a:p>
          <a:p>
            <a:pPr algn="just">
              <a:lnSpc>
                <a:spcPct val="1600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매우 효과적임이 입증되었으며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자동차 사고율이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1%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하락하면 </a:t>
            </a:r>
            <a:endParaRPr lang="en-US" altLang="ko-KR" sz="1000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자동차 사고피해가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3,500</a:t>
            </a:r>
            <a:r>
              <a:rPr lang="ko-KR" altLang="en-US" sz="1000" dirty="0" err="1" smtClean="0">
                <a:solidFill>
                  <a:srgbClr val="000000"/>
                </a:solidFill>
                <a:latin typeface="+mn-ea"/>
              </a:rPr>
              <a:t>만달러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약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380</a:t>
            </a:r>
            <a:r>
              <a:rPr lang="ko-KR" altLang="en-US" sz="1000" dirty="0" err="1" smtClean="0">
                <a:solidFill>
                  <a:srgbClr val="000000"/>
                </a:solidFill>
                <a:latin typeface="+mn-ea"/>
              </a:rPr>
              <a:t>억원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감소</a:t>
            </a:r>
            <a:endParaRPr lang="ko-KR" altLang="en-US" sz="1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14070" y="4565528"/>
            <a:ext cx="40726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000000"/>
                </a:solidFill>
                <a:latin typeface="+mn-ea"/>
              </a:rPr>
              <a:t>교통소통정보 </a:t>
            </a:r>
            <a:r>
              <a:rPr lang="ko-KR" altLang="en-US" sz="1000" b="1" dirty="0">
                <a:solidFill>
                  <a:srgbClr val="000000"/>
                </a:solidFill>
                <a:latin typeface="+mn-ea"/>
              </a:rPr>
              <a:t>통합분석 네트워크 및 교통위험예측 파일럿 </a:t>
            </a:r>
            <a:r>
              <a:rPr lang="ko-KR" altLang="en-US" sz="1000" b="1" dirty="0" smtClean="0">
                <a:solidFill>
                  <a:srgbClr val="000000"/>
                </a:solidFill>
                <a:latin typeface="+mn-ea"/>
              </a:rPr>
              <a:t>서비스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로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각종 교통사고에 따른 부상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사망률을 줄이고자 시도된 서비스</a:t>
            </a:r>
          </a:p>
          <a:p>
            <a:pPr marL="171450" indent="-1714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TITAN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은 도로 및 사고 유형에 따른 교통사고 위험지수가 아닌 </a:t>
            </a:r>
            <a:endParaRPr lang="en-US" altLang="ko-KR" sz="1000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</a:rPr>
              <a:t>통합적인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</a:rPr>
              <a:t>교통사고 위험지수만 산출됨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308" y="3007492"/>
            <a:ext cx="2915770" cy="149621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88" y="3140960"/>
            <a:ext cx="2492279" cy="13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80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35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분석시스템 </a:t>
            </a:r>
            <a:r>
              <a:rPr lang="ko-KR" altLang="en-US" b="1" smtClean="0"/>
              <a:t>구축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4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9"/>
          <p:cNvSpPr>
            <a:spLocks noChangeArrowheads="1"/>
          </p:cNvSpPr>
          <p:nvPr/>
        </p:nvSpPr>
        <p:spPr bwMode="gray">
          <a:xfrm>
            <a:off x="248767" y="921457"/>
            <a:ext cx="2079466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en-US" altLang="ko-KR" sz="1600" b="1" dirty="0" smtClean="0">
                <a:cs typeface="Arial" pitchFamily="34" charset="0"/>
              </a:rPr>
              <a:t> </a:t>
            </a:r>
            <a:r>
              <a:rPr lang="ko-KR" altLang="en-US" sz="1600" b="1" dirty="0" smtClean="0">
                <a:cs typeface="Arial" pitchFamily="34" charset="0"/>
              </a:rPr>
              <a:t>분석시스템 개념도</a:t>
            </a:r>
            <a:endParaRPr lang="en-US" altLang="ko-KR" sz="1600" b="1" dirty="0"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434" y="1268700"/>
            <a:ext cx="8721099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latinLnBrk="0">
              <a:spcBef>
                <a:spcPts val="600"/>
              </a:spcBef>
            </a:pPr>
            <a:r>
              <a:rPr lang="ko-KR" altLang="en-US" sz="1400" b="1" kern="0" dirty="0" smtClean="0">
                <a:solidFill>
                  <a:srgbClr val="FF6600"/>
                </a:solidFill>
              </a:rPr>
              <a:t>교통사고 관련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내외부데이터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수집</a:t>
            </a:r>
            <a:r>
              <a:rPr lang="en-US" altLang="ko-KR" sz="1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분석하여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교통사고 유의변수를 선정</a:t>
            </a:r>
            <a:r>
              <a:rPr lang="en-US" altLang="ko-KR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선정된 변수를 활용하여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딥러닝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</a:t>
            </a:r>
            <a:r>
              <a:rPr lang="ko-KR" altLang="en-US" sz="1400" b="1" kern="0" dirty="0">
                <a:solidFill>
                  <a:srgbClr val="FF6600"/>
                </a:solidFill>
              </a:rPr>
              <a:t>기술을 적용한 교통사고 위험예측 시스템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구축</a:t>
            </a:r>
            <a:r>
              <a:rPr lang="en-US" altLang="ko-KR" sz="1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한국교통방송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방송컨텐츠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</a:t>
            </a:r>
            <a:r>
              <a:rPr lang="ko-KR" altLang="en-US" sz="1400" b="1" kern="0" dirty="0">
                <a:solidFill>
                  <a:srgbClr val="FF6600"/>
                </a:solidFill>
              </a:rPr>
              <a:t>및 </a:t>
            </a:r>
            <a:r>
              <a:rPr lang="ko-KR" altLang="en-US" sz="1400" b="1" kern="0" dirty="0" err="1">
                <a:solidFill>
                  <a:srgbClr val="FF6600"/>
                </a:solidFill>
              </a:rPr>
              <a:t>내비게이션</a:t>
            </a:r>
            <a:r>
              <a:rPr lang="ko-KR" altLang="en-US" sz="1400" b="1" kern="0" dirty="0">
                <a:solidFill>
                  <a:srgbClr val="FF6600"/>
                </a:solidFill>
              </a:rPr>
              <a:t>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서비스</a:t>
            </a:r>
            <a:r>
              <a:rPr lang="ko-KR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활용</a:t>
            </a:r>
            <a:endParaRPr lang="ko-KR" altLang="en-US" sz="14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48" y="2051508"/>
            <a:ext cx="8604560" cy="41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2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36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분석시스템 </a:t>
            </a:r>
            <a:r>
              <a:rPr lang="ko-KR" altLang="en-US" b="1" smtClean="0"/>
              <a:t>구축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4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399" y="1930627"/>
            <a:ext cx="8622491" cy="47388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98635" y="4040798"/>
            <a:ext cx="1855535" cy="24165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4737" y="3068950"/>
            <a:ext cx="1863491" cy="24165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10595" y="2060810"/>
            <a:ext cx="1789775" cy="24165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902506"/>
              </p:ext>
            </p:extLst>
          </p:nvPr>
        </p:nvGraphicFramePr>
        <p:xfrm>
          <a:off x="425237" y="2041472"/>
          <a:ext cx="6036918" cy="4415913"/>
        </p:xfrm>
        <a:graphic>
          <a:graphicData uri="http://schemas.openxmlformats.org/drawingml/2006/table">
            <a:tbl>
              <a:tblPr firstRow="1" bandRow="1"/>
              <a:tblGrid>
                <a:gridCol w="776983"/>
                <a:gridCol w="1674992"/>
                <a:gridCol w="1406993"/>
                <a:gridCol w="725914"/>
                <a:gridCol w="1452036"/>
              </a:tblGrid>
              <a:tr h="3693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수집처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데이터명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수집기간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수집주기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용량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</a:tr>
              <a:tr h="3732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TAAS</a:t>
                      </a: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경찰청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교통사고 원표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2012.1~2016.12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1GB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내외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32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손해보험사 등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교통사고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2012.1~2016.12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GB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내외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(3,427,773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322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공단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내부데이터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사고다발지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정보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최근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10MB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내외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(17,551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경찰청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UTIC</a:t>
                      </a: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소통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돌발 정보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2014.9~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6TB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내외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(96,610,715,638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32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교통방송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실시간 돌발 제보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2017.1~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300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MB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내외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(2,455,053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32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무인단속장비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설치지점 정보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최신기준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MB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내외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(10,851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45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외부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공공데이터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기상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방재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실황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예보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2012.1~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500MB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내외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(5,493,607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45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차량등록수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45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인구통계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45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운전면허소지현황 통계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45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교통문화지수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Rectangle 29"/>
          <p:cNvSpPr>
            <a:spLocks noChangeArrowheads="1"/>
          </p:cNvSpPr>
          <p:nvPr/>
        </p:nvSpPr>
        <p:spPr bwMode="gray">
          <a:xfrm>
            <a:off x="248767" y="921457"/>
            <a:ext cx="1874282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en-US" altLang="ko-KR" sz="1600" b="1" dirty="0" smtClean="0">
                <a:cs typeface="Arial" pitchFamily="34" charset="0"/>
              </a:rPr>
              <a:t> </a:t>
            </a:r>
            <a:r>
              <a:rPr lang="ko-KR" altLang="en-US" sz="1600" b="1" dirty="0" smtClean="0">
                <a:cs typeface="Arial" pitchFamily="34" charset="0"/>
              </a:rPr>
              <a:t>수집데이터 현황</a:t>
            </a:r>
            <a:endParaRPr lang="en-US" altLang="ko-KR" sz="1600" b="1" dirty="0"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0434" y="1268700"/>
            <a:ext cx="8721099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latinLnBrk="0">
              <a:spcBef>
                <a:spcPts val="600"/>
              </a:spcBef>
            </a:pP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교통사고 데이터와 다양한 </a:t>
            </a:r>
            <a:r>
              <a:rPr lang="ko-KR" altLang="en-US" sz="1400" b="1" kern="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내외부데이터를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수집 처리하는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빅데이터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플랫폼을 구축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하고</a:t>
            </a:r>
            <a:r>
              <a:rPr lang="en-US" altLang="ko-KR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수집</a:t>
            </a:r>
            <a:r>
              <a:rPr lang="en-US" altLang="ko-KR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처리된 데이터는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교통사고위험예측 학습데이터로 활용</a:t>
            </a:r>
            <a:endParaRPr lang="en-US" altLang="ko-KR" sz="1400" b="1" kern="0" dirty="0">
              <a:solidFill>
                <a:srgbClr val="FF66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6809" y="2058778"/>
            <a:ext cx="1306119" cy="2939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latinLnBrk="0">
              <a:spcBef>
                <a:spcPts val="600"/>
              </a:spcBef>
            </a:pPr>
            <a:r>
              <a:rPr lang="en-US" altLang="ko-KR" sz="1200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200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교통사고 원표</a:t>
            </a:r>
            <a:r>
              <a:rPr lang="en-US" altLang="ko-KR" sz="1200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22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37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분석시스템 </a:t>
            </a:r>
            <a:r>
              <a:rPr lang="ko-KR" altLang="en-US" b="1" smtClean="0"/>
              <a:t>구축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4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51400" y="1930627"/>
            <a:ext cx="3353502" cy="47388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759310" y="1930627"/>
            <a:ext cx="5033204" cy="47388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3877033" y="6165380"/>
            <a:ext cx="1444381" cy="44366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5382544" y="6165380"/>
            <a:ext cx="1538696" cy="44366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6982370" y="6165380"/>
            <a:ext cx="1622190" cy="44366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131265" y="6192930"/>
            <a:ext cx="936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+mn-ea"/>
              </a:rPr>
              <a:t>업무 관점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변수 정의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09369" y="6192930"/>
            <a:ext cx="129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+mn-ea"/>
              </a:rPr>
              <a:t>데이터 관점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변수 선정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231979" y="6192930"/>
            <a:ext cx="111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+mn-ea"/>
              </a:rPr>
              <a:t>활용 분석 관점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변수 최종 선정 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129" name="Picture 6" descr="ADD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11" y="6225997"/>
            <a:ext cx="266019" cy="2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6" descr="ADD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506" y="6234225"/>
            <a:ext cx="266019" cy="2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양쪽 모서리가 둥근 사각형 130"/>
          <p:cNvSpPr/>
          <p:nvPr/>
        </p:nvSpPr>
        <p:spPr>
          <a:xfrm>
            <a:off x="4581901" y="2307074"/>
            <a:ext cx="848387" cy="60837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지역환경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변수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058169" y="3349953"/>
            <a:ext cx="2032375" cy="2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교통사고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인과관계 분석</a:t>
            </a:r>
            <a:endParaRPr lang="en-US" altLang="ko-KR" sz="1100" dirty="0" smtClean="0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4"/>
          <a:srcRect r="50072"/>
          <a:stretch/>
        </p:blipFill>
        <p:spPr>
          <a:xfrm>
            <a:off x="509124" y="2314648"/>
            <a:ext cx="1398506" cy="1005451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1115520" y="4967640"/>
            <a:ext cx="338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교통사고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패턴 분류분석</a:t>
            </a:r>
            <a:endParaRPr lang="en-US" altLang="ko-KR" sz="1100" dirty="0" smtClean="0"/>
          </a:p>
        </p:txBody>
      </p:sp>
      <p:sp>
        <p:nvSpPr>
          <p:cNvPr id="135" name="TextBox 134"/>
          <p:cNvSpPr txBox="1"/>
          <p:nvPr/>
        </p:nvSpPr>
        <p:spPr>
          <a:xfrm>
            <a:off x="1115520" y="6336565"/>
            <a:ext cx="2032375" cy="2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교통사고변수 상관분석</a:t>
            </a:r>
            <a:endParaRPr lang="en-US" altLang="ko-KR" sz="1100" dirty="0" smtClean="0"/>
          </a:p>
        </p:txBody>
      </p:sp>
      <p:grpSp>
        <p:nvGrpSpPr>
          <p:cNvPr id="136" name="그룹 135"/>
          <p:cNvGrpSpPr/>
          <p:nvPr/>
        </p:nvGrpSpPr>
        <p:grpSpPr>
          <a:xfrm>
            <a:off x="1115520" y="5326681"/>
            <a:ext cx="1677849" cy="1016629"/>
            <a:chOff x="461108" y="1548612"/>
            <a:chExt cx="7164998" cy="3737103"/>
          </a:xfrm>
        </p:grpSpPr>
        <p:pic>
          <p:nvPicPr>
            <p:cNvPr id="13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108" y="1548612"/>
              <a:ext cx="7164998" cy="370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8" name="직선 연결선 137"/>
            <p:cNvCxnSpPr/>
            <p:nvPr/>
          </p:nvCxnSpPr>
          <p:spPr>
            <a:xfrm>
              <a:off x="1113093" y="5137024"/>
              <a:ext cx="205815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/>
            <p:nvPr/>
          </p:nvCxnSpPr>
          <p:spPr>
            <a:xfrm flipV="1">
              <a:off x="4693138" y="1875695"/>
              <a:ext cx="0" cy="316523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/>
            <p:nvPr/>
          </p:nvCxnSpPr>
          <p:spPr>
            <a:xfrm>
              <a:off x="1107073" y="4603162"/>
              <a:ext cx="477791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/>
            <p:cNvCxnSpPr/>
            <p:nvPr/>
          </p:nvCxnSpPr>
          <p:spPr>
            <a:xfrm flipV="1">
              <a:off x="6064738" y="1853697"/>
              <a:ext cx="0" cy="267141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 flipV="1">
              <a:off x="1977292" y="1875695"/>
              <a:ext cx="0" cy="7190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1107073" y="2672761"/>
              <a:ext cx="6826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>
              <a:off x="1107073" y="3727838"/>
              <a:ext cx="205815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 flipV="1">
              <a:off x="3333261" y="1875696"/>
              <a:ext cx="0" cy="17662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1107073" y="4947038"/>
              <a:ext cx="376191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 flipV="1">
              <a:off x="5037015" y="1869328"/>
              <a:ext cx="0" cy="298402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 flipV="1">
              <a:off x="5376984" y="1869328"/>
              <a:ext cx="0" cy="298402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오른쪽 화살표 148"/>
            <p:cNvSpPr/>
            <p:nvPr/>
          </p:nvSpPr>
          <p:spPr>
            <a:xfrm rot="10800000" flipH="1">
              <a:off x="1689281" y="2523511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오른쪽 화살표 149"/>
            <p:cNvSpPr/>
            <p:nvPr/>
          </p:nvSpPr>
          <p:spPr>
            <a:xfrm rot="10800000" flipH="1">
              <a:off x="3006101" y="3578588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오른쪽 화살표 150"/>
            <p:cNvSpPr/>
            <p:nvPr/>
          </p:nvSpPr>
          <p:spPr>
            <a:xfrm rot="10800000" flipH="1">
              <a:off x="5759143" y="4453912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오른쪽 화살표 151"/>
            <p:cNvSpPr/>
            <p:nvPr/>
          </p:nvSpPr>
          <p:spPr>
            <a:xfrm rot="10800000" flipH="1">
              <a:off x="4717560" y="4797788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오른쪽 화살표 152"/>
            <p:cNvSpPr/>
            <p:nvPr/>
          </p:nvSpPr>
          <p:spPr>
            <a:xfrm rot="10800000" flipH="1">
              <a:off x="2984549" y="4987216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오른쪽 화살표 153"/>
            <p:cNvSpPr/>
            <p:nvPr/>
          </p:nvSpPr>
          <p:spPr>
            <a:xfrm rot="10800000" flipH="1">
              <a:off x="5076054" y="4987215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오른쪽 화살표 154"/>
            <p:cNvSpPr/>
            <p:nvPr/>
          </p:nvSpPr>
          <p:spPr>
            <a:xfrm rot="16200000" flipH="1">
              <a:off x="5288661" y="4648539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오른쪽 화살표 155"/>
            <p:cNvSpPr/>
            <p:nvPr/>
          </p:nvSpPr>
          <p:spPr>
            <a:xfrm rot="16200000" flipH="1">
              <a:off x="5964296" y="4304663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오른쪽 화살표 156"/>
            <p:cNvSpPr/>
            <p:nvPr/>
          </p:nvSpPr>
          <p:spPr>
            <a:xfrm rot="16200000" flipH="1">
              <a:off x="4947007" y="4645727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오른쪽 화살표 157"/>
            <p:cNvSpPr/>
            <p:nvPr/>
          </p:nvSpPr>
          <p:spPr>
            <a:xfrm rot="16200000" flipH="1">
              <a:off x="4590699" y="4849424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오른쪽 화살표 158"/>
            <p:cNvSpPr/>
            <p:nvPr/>
          </p:nvSpPr>
          <p:spPr>
            <a:xfrm rot="16200000" flipH="1">
              <a:off x="3234241" y="3409502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오른쪽 화살표 159"/>
            <p:cNvSpPr/>
            <p:nvPr/>
          </p:nvSpPr>
          <p:spPr>
            <a:xfrm rot="16200000" flipH="1">
              <a:off x="1876850" y="2364453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1" name="직선 연결선 160"/>
            <p:cNvCxnSpPr/>
            <p:nvPr/>
          </p:nvCxnSpPr>
          <p:spPr>
            <a:xfrm>
              <a:off x="3483933" y="5137024"/>
              <a:ext cx="102907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오른쪽 화살표 161"/>
            <p:cNvSpPr/>
            <p:nvPr/>
          </p:nvSpPr>
          <p:spPr>
            <a:xfrm rot="10800000" flipH="1">
              <a:off x="4342828" y="4987215"/>
              <a:ext cx="200884" cy="298499"/>
            </a:xfrm>
            <a:prstGeom prst="rightArrow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/>
          <a:srcRect l="50039"/>
          <a:stretch/>
        </p:blipFill>
        <p:spPr>
          <a:xfrm>
            <a:off x="2020401" y="2317337"/>
            <a:ext cx="1399439" cy="1005451"/>
          </a:xfrm>
          <a:prstGeom prst="rect">
            <a:avLst/>
          </a:prstGeom>
        </p:spPr>
      </p:pic>
      <p:sp>
        <p:nvSpPr>
          <p:cNvPr id="164" name="양쪽 모서리가 둥근 사각형 163"/>
          <p:cNvSpPr/>
          <p:nvPr/>
        </p:nvSpPr>
        <p:spPr>
          <a:xfrm>
            <a:off x="395420" y="2002455"/>
            <a:ext cx="3074474" cy="23842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en-US" altLang="ko-KR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TAAS/</a:t>
            </a:r>
            <a:r>
              <a:rPr kumimoji="0" lang="ko-KR" altLang="en-US" sz="1100" b="1" i="0" u="none" strike="noStrike" kern="0" cap="none" spc="0" normalizeH="0" baseline="0" noProof="0" dirty="0" err="1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</a:rPr>
              <a:t>교통사고</a:t>
            </a:r>
            <a:r>
              <a:rPr lang="ko-KR" altLang="en-US" sz="1100" b="1" kern="0" noProof="0" dirty="0" err="1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다발지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</a:rPr>
              <a:t> 패턴 분석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65" name="양쪽 모서리가 둥근 사각형 164"/>
          <p:cNvSpPr/>
          <p:nvPr/>
        </p:nvSpPr>
        <p:spPr>
          <a:xfrm>
            <a:off x="3923911" y="2001740"/>
            <a:ext cx="4680650" cy="23486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</a:rPr>
              <a:t>교통사고 유의변수 선정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66" name="양쪽 모서리가 둥근 사각형 165"/>
          <p:cNvSpPr/>
          <p:nvPr/>
        </p:nvSpPr>
        <p:spPr>
          <a:xfrm>
            <a:off x="4581901" y="2980207"/>
            <a:ext cx="848387" cy="60837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사고패턴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변수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67" name="양쪽 모서리가 둥근 사각형 166"/>
          <p:cNvSpPr/>
          <p:nvPr/>
        </p:nvSpPr>
        <p:spPr>
          <a:xfrm>
            <a:off x="3923910" y="2307073"/>
            <a:ext cx="581890" cy="128150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교통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사고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effectLst/>
                <a:uLnTx/>
                <a:uFillTx/>
              </a:rPr>
              <a:t>데이터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68" name="양쪽 모서리가 둥근 사각형 167"/>
          <p:cNvSpPr/>
          <p:nvPr/>
        </p:nvSpPr>
        <p:spPr>
          <a:xfrm>
            <a:off x="3923910" y="3660113"/>
            <a:ext cx="581890" cy="91650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공단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effectLst/>
                <a:uLnTx/>
                <a:uFillTx/>
              </a:rPr>
              <a:t>내부</a:t>
            </a:r>
            <a:endParaRPr kumimoji="0" lang="en-US" altLang="ko-KR" sz="1100" b="1" i="0" u="none" strike="noStrike" kern="0" cap="none" spc="0" normalizeH="0" baseline="0" noProof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데이터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69" name="양쪽 모서리가 둥근 사각형 168"/>
          <p:cNvSpPr/>
          <p:nvPr/>
        </p:nvSpPr>
        <p:spPr>
          <a:xfrm>
            <a:off x="3923910" y="4638978"/>
            <a:ext cx="581890" cy="144231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effectLst/>
                <a:uLnTx/>
                <a:uFillTx/>
              </a:rPr>
              <a:t>외부</a:t>
            </a:r>
            <a:endParaRPr kumimoji="0" lang="en-US" altLang="ko-KR" sz="1100" b="1" i="0" u="none" strike="noStrike" kern="0" cap="none" spc="0" normalizeH="0" baseline="0" noProof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공공</a:t>
            </a:r>
            <a:endParaRPr kumimoji="0" lang="en-US" altLang="ko-KR" sz="1100" b="1" i="0" u="none" strike="noStrike" kern="0" cap="none" spc="0" normalizeH="0" baseline="0" noProof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데이터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70" name="양쪽 모서리가 둥근 사각형 169"/>
          <p:cNvSpPr/>
          <p:nvPr/>
        </p:nvSpPr>
        <p:spPr>
          <a:xfrm>
            <a:off x="4581901" y="3660558"/>
            <a:ext cx="848387" cy="42045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effectLst/>
                <a:uLnTx/>
                <a:uFillTx/>
              </a:rPr>
              <a:t>방송제보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effectLst/>
                <a:uLnTx/>
                <a:uFillTx/>
              </a:rPr>
              <a:t>/</a:t>
            </a: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단속장비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71" name="양쪽 모서리가 둥근 사각형 170"/>
          <p:cNvSpPr/>
          <p:nvPr/>
        </p:nvSpPr>
        <p:spPr>
          <a:xfrm>
            <a:off x="4581317" y="4137576"/>
            <a:ext cx="848387" cy="44937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교통소통</a:t>
            </a:r>
            <a:endParaRPr lang="en-US" altLang="ko-KR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데이터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</p:txBody>
      </p:sp>
      <p:sp>
        <p:nvSpPr>
          <p:cNvPr id="172" name="양쪽 모서리가 둥근 사각형 171"/>
          <p:cNvSpPr/>
          <p:nvPr/>
        </p:nvSpPr>
        <p:spPr>
          <a:xfrm>
            <a:off x="4581317" y="4638978"/>
            <a:ext cx="848387" cy="44937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기상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effectLst/>
                <a:uLnTx/>
                <a:uFillTx/>
              </a:rPr>
              <a:t>데이터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73" name="양쪽 모서리가 둥근 사각형 172"/>
          <p:cNvSpPr/>
          <p:nvPr/>
        </p:nvSpPr>
        <p:spPr>
          <a:xfrm>
            <a:off x="4581317" y="5147624"/>
            <a:ext cx="848387" cy="44937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인구</a:t>
            </a:r>
            <a:r>
              <a:rPr lang="en-US" altLang="ko-KR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/</a:t>
            </a: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면허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effectLst/>
                <a:uLnTx/>
                <a:uFillTx/>
              </a:rPr>
              <a:t>통계 등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74" name="양쪽 모서리가 둥근 사각형 173"/>
          <p:cNvSpPr/>
          <p:nvPr/>
        </p:nvSpPr>
        <p:spPr>
          <a:xfrm>
            <a:off x="4581317" y="5644800"/>
            <a:ext cx="848387" cy="44937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교통문화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지수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75" name="양쪽 모서리가 둥근 사각형 174"/>
          <p:cNvSpPr/>
          <p:nvPr/>
        </p:nvSpPr>
        <p:spPr>
          <a:xfrm>
            <a:off x="5495859" y="2317164"/>
            <a:ext cx="3108702" cy="60837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pic>
        <p:nvPicPr>
          <p:cNvPr id="176" name="Picture 1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" t="3721" r="5970" b="8793"/>
          <a:stretch/>
        </p:blipFill>
        <p:spPr bwMode="auto">
          <a:xfrm>
            <a:off x="2411700" y="3715297"/>
            <a:ext cx="1106046" cy="12163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" name="그림 17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3" r="21252" b="33305"/>
          <a:stretch/>
        </p:blipFill>
        <p:spPr>
          <a:xfrm>
            <a:off x="375486" y="3718748"/>
            <a:ext cx="1676164" cy="996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78" name="Picture 6" descr="ADD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45" y="3505550"/>
            <a:ext cx="266019" cy="2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6" descr="ADD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45" y="4475882"/>
            <a:ext cx="266019" cy="2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양쪽 모서리가 둥근 사각형 179"/>
          <p:cNvSpPr/>
          <p:nvPr/>
        </p:nvSpPr>
        <p:spPr>
          <a:xfrm>
            <a:off x="5495859" y="2988313"/>
            <a:ext cx="3108702" cy="60837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81" name="양쪽 모서리가 둥근 사각형 180"/>
          <p:cNvSpPr/>
          <p:nvPr/>
        </p:nvSpPr>
        <p:spPr>
          <a:xfrm>
            <a:off x="5495859" y="3658589"/>
            <a:ext cx="3108702" cy="42242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82" name="양쪽 모서리가 둥근 사각형 181"/>
          <p:cNvSpPr/>
          <p:nvPr/>
        </p:nvSpPr>
        <p:spPr>
          <a:xfrm>
            <a:off x="5495859" y="4137120"/>
            <a:ext cx="3108702" cy="42242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83" name="양쪽 모서리가 둥근 사각형 182"/>
          <p:cNvSpPr/>
          <p:nvPr/>
        </p:nvSpPr>
        <p:spPr>
          <a:xfrm>
            <a:off x="5495859" y="4619902"/>
            <a:ext cx="3108702" cy="46844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84" name="양쪽 모서리가 둥근 사각형 183"/>
          <p:cNvSpPr/>
          <p:nvPr/>
        </p:nvSpPr>
        <p:spPr>
          <a:xfrm>
            <a:off x="5495859" y="5148072"/>
            <a:ext cx="3108702" cy="46844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85" name="양쪽 모서리가 둥근 사각형 184"/>
          <p:cNvSpPr/>
          <p:nvPr/>
        </p:nvSpPr>
        <p:spPr>
          <a:xfrm>
            <a:off x="5495859" y="5644800"/>
            <a:ext cx="3108702" cy="46844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5554700" y="2353390"/>
            <a:ext cx="2833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/>
              <a:t>도로종류 </a:t>
            </a:r>
            <a:r>
              <a:rPr lang="ko-KR" altLang="en-US" sz="1000" dirty="0" smtClean="0"/>
              <a:t>및 형태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차도폭</a:t>
            </a:r>
            <a:r>
              <a:rPr lang="en-US" altLang="ko-KR" sz="1000" dirty="0"/>
              <a:t>, </a:t>
            </a:r>
            <a:r>
              <a:rPr lang="ko-KR" altLang="en-US" sz="1000" dirty="0"/>
              <a:t>도로선형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교차로형태 </a:t>
            </a:r>
            <a:r>
              <a:rPr lang="ko-KR" altLang="en-US" sz="1000" dirty="0"/>
              <a:t>등 </a:t>
            </a:r>
            <a:r>
              <a:rPr lang="en-US" altLang="ko-KR" sz="1000" dirty="0"/>
              <a:t>(13</a:t>
            </a:r>
            <a:r>
              <a:rPr lang="ko-KR" altLang="en-US" sz="1000" dirty="0"/>
              <a:t>개 변수</a:t>
            </a:r>
            <a:r>
              <a:rPr lang="en-US" altLang="ko-KR" sz="100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기초통계분석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지점별 변수 </a:t>
            </a:r>
            <a:r>
              <a:rPr lang="ko-KR" altLang="en-US" sz="1000" dirty="0" err="1" smtClean="0"/>
              <a:t>최빈값</a:t>
            </a:r>
            <a:r>
              <a:rPr lang="ko-KR" altLang="en-US" sz="1000" dirty="0" smtClean="0"/>
              <a:t> 활용</a:t>
            </a:r>
            <a:endParaRPr lang="en-US" altLang="ko-KR" sz="1000" dirty="0"/>
          </a:p>
        </p:txBody>
      </p:sp>
      <p:sp>
        <p:nvSpPr>
          <p:cNvPr id="187" name="TextBox 186"/>
          <p:cNvSpPr txBox="1"/>
          <p:nvPr/>
        </p:nvSpPr>
        <p:spPr>
          <a:xfrm>
            <a:off x="5554051" y="3023562"/>
            <a:ext cx="2814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000"/>
            </a:lvl1pPr>
          </a:lstStyle>
          <a:p>
            <a:r>
              <a:rPr lang="ko-KR" altLang="en-US" dirty="0"/>
              <a:t>사고시점</a:t>
            </a:r>
            <a:r>
              <a:rPr lang="en-US" altLang="ko-KR" dirty="0"/>
              <a:t>, </a:t>
            </a:r>
            <a:r>
              <a:rPr lang="ko-KR" altLang="en-US" dirty="0"/>
              <a:t>차량용도</a:t>
            </a:r>
            <a:r>
              <a:rPr lang="en-US" altLang="ko-KR" dirty="0"/>
              <a:t>, </a:t>
            </a:r>
            <a:r>
              <a:rPr lang="ko-KR" altLang="en-US" dirty="0"/>
              <a:t>운전자 프로파일</a:t>
            </a:r>
            <a:r>
              <a:rPr lang="en-US" altLang="ko-KR" dirty="0"/>
              <a:t>, </a:t>
            </a:r>
            <a:r>
              <a:rPr lang="ko-KR" altLang="en-US" dirty="0"/>
              <a:t>사고 전 행동유형 등 </a:t>
            </a:r>
            <a:r>
              <a:rPr lang="en-US" altLang="ko-KR" dirty="0"/>
              <a:t>(20</a:t>
            </a:r>
            <a:r>
              <a:rPr lang="ko-KR" altLang="en-US" dirty="0" err="1"/>
              <a:t>여개</a:t>
            </a:r>
            <a:r>
              <a:rPr lang="ko-KR" altLang="en-US" dirty="0"/>
              <a:t> 변수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기초통계분석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과거 사고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활용</a:t>
            </a:r>
            <a:endParaRPr lang="en-US" altLang="ko-KR" dirty="0"/>
          </a:p>
        </p:txBody>
      </p:sp>
      <p:pic>
        <p:nvPicPr>
          <p:cNvPr id="188" name="Picture 2" descr="C:\Users\강세환\Desktop\temp\ar.png"/>
          <p:cNvPicPr preferRelativeResize="0">
            <a:picLocks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 flipV="1">
            <a:off x="3308139" y="3527962"/>
            <a:ext cx="605027" cy="2137080"/>
          </a:xfrm>
          <a:prstGeom prst="rect">
            <a:avLst/>
          </a:prstGeom>
          <a:noFill/>
        </p:spPr>
      </p:pic>
      <p:sp>
        <p:nvSpPr>
          <p:cNvPr id="189" name="TextBox 188"/>
          <p:cNvSpPr txBox="1"/>
          <p:nvPr/>
        </p:nvSpPr>
        <p:spPr>
          <a:xfrm>
            <a:off x="5554051" y="3672720"/>
            <a:ext cx="302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000"/>
            </a:lvl1pPr>
          </a:lstStyle>
          <a:p>
            <a:r>
              <a:rPr lang="ko-KR" altLang="en-US" dirty="0" smtClean="0"/>
              <a:t>텍스트 데이터 정형화</a:t>
            </a:r>
            <a:r>
              <a:rPr lang="en-US" altLang="ko-KR" dirty="0" smtClean="0"/>
              <a:t>(</a:t>
            </a:r>
            <a:r>
              <a:rPr lang="en-US" altLang="ko-KR" dirty="0"/>
              <a:t>'</a:t>
            </a:r>
            <a:r>
              <a:rPr lang="en-US" altLang="ko-KR" dirty="0" smtClean="0"/>
              <a:t>17</a:t>
            </a:r>
            <a:r>
              <a:rPr lang="ko-KR" altLang="en-US" dirty="0" smtClean="0"/>
              <a:t>년 데이터 정제</a:t>
            </a:r>
            <a:r>
              <a:rPr lang="en-US" altLang="ko-KR" dirty="0"/>
              <a:t>,</a:t>
            </a:r>
            <a:r>
              <a:rPr lang="ko-KR" altLang="en-US" dirty="0" smtClean="0"/>
              <a:t> 활용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단속장비 설치 위치 유무</a:t>
            </a:r>
            <a:endParaRPr lang="en-US" altLang="ko-KR" dirty="0"/>
          </a:p>
        </p:txBody>
      </p:sp>
      <p:sp>
        <p:nvSpPr>
          <p:cNvPr id="190" name="TextBox 189"/>
          <p:cNvSpPr txBox="1"/>
          <p:nvPr/>
        </p:nvSpPr>
        <p:spPr>
          <a:xfrm>
            <a:off x="5554051" y="4156912"/>
            <a:ext cx="281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000"/>
            </a:lvl1pPr>
          </a:lstStyle>
          <a:p>
            <a:r>
              <a:rPr lang="ko-KR" altLang="en-US" dirty="0" smtClean="0"/>
              <a:t>시간단위 속도 </a:t>
            </a:r>
            <a:r>
              <a:rPr lang="ko-KR" altLang="en-US" dirty="0" err="1" smtClean="0"/>
              <a:t>통계값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(12</a:t>
            </a:r>
            <a:r>
              <a:rPr lang="ko-KR" altLang="en-US" dirty="0" smtClean="0"/>
              <a:t>개 변수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기초통계분석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소통데이터 </a:t>
            </a:r>
            <a:r>
              <a:rPr lang="ko-KR" altLang="en-US" dirty="0" err="1" smtClean="0"/>
              <a:t>결측값</a:t>
            </a:r>
            <a:r>
              <a:rPr lang="ko-KR" altLang="en-US" dirty="0" smtClean="0"/>
              <a:t> 보정</a:t>
            </a:r>
            <a:endParaRPr lang="en-US" altLang="ko-KR" dirty="0" smtClean="0"/>
          </a:p>
        </p:txBody>
      </p:sp>
      <p:sp>
        <p:nvSpPr>
          <p:cNvPr id="191" name="TextBox 190"/>
          <p:cNvSpPr txBox="1"/>
          <p:nvPr/>
        </p:nvSpPr>
        <p:spPr>
          <a:xfrm>
            <a:off x="5554051" y="4670928"/>
            <a:ext cx="302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000"/>
            </a:lvl1pPr>
          </a:lstStyle>
          <a:p>
            <a:r>
              <a:rPr lang="ko-KR" altLang="en-US" dirty="0" smtClean="0"/>
              <a:t>과거 방재 관측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초단기</a:t>
            </a:r>
            <a:r>
              <a:rPr lang="ko-KR" altLang="en-US" dirty="0" smtClean="0"/>
              <a:t> 실황 값</a:t>
            </a:r>
            <a:endParaRPr lang="en-US" altLang="ko-KR" dirty="0" smtClean="0"/>
          </a:p>
          <a:p>
            <a:r>
              <a:rPr lang="ko-KR" altLang="en-US" dirty="0" smtClean="0"/>
              <a:t>기초통계분석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온도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강수량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(4</a:t>
            </a:r>
            <a:r>
              <a:rPr lang="ko-KR" altLang="en-US" dirty="0" smtClean="0"/>
              <a:t>개 변수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92" name="TextBox 191"/>
          <p:cNvSpPr txBox="1"/>
          <p:nvPr/>
        </p:nvSpPr>
        <p:spPr>
          <a:xfrm>
            <a:off x="5556840" y="5182241"/>
            <a:ext cx="302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000"/>
            </a:lvl1pPr>
          </a:lstStyle>
          <a:p>
            <a:r>
              <a:rPr lang="ko-KR" altLang="en-US" dirty="0" smtClean="0"/>
              <a:t>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시단위</a:t>
            </a:r>
            <a:r>
              <a:rPr lang="ko-KR" altLang="en-US" dirty="0" smtClean="0"/>
              <a:t> 인구</a:t>
            </a:r>
            <a:r>
              <a:rPr lang="en-US" altLang="ko-KR" dirty="0" smtClean="0"/>
              <a:t>/</a:t>
            </a:r>
            <a:r>
              <a:rPr lang="ko-KR" altLang="en-US" dirty="0" smtClean="0"/>
              <a:t>면허</a:t>
            </a:r>
            <a:r>
              <a:rPr lang="en-US" altLang="ko-KR" dirty="0" smtClean="0"/>
              <a:t>/</a:t>
            </a:r>
            <a:r>
              <a:rPr lang="ko-KR" altLang="en-US" dirty="0" smtClean="0"/>
              <a:t>자동차 </a:t>
            </a:r>
            <a:r>
              <a:rPr lang="en-US" altLang="ko-KR" dirty="0" smtClean="0"/>
              <a:t>(3</a:t>
            </a:r>
            <a:r>
              <a:rPr lang="ko-KR" altLang="en-US" dirty="0" smtClean="0"/>
              <a:t>개 변수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TAAS </a:t>
            </a:r>
            <a:r>
              <a:rPr lang="ko-KR" altLang="en-US" dirty="0" smtClean="0"/>
              <a:t>데이터와의 연관성 파악</a:t>
            </a:r>
            <a:endParaRPr lang="en-US" altLang="ko-KR" dirty="0"/>
          </a:p>
        </p:txBody>
      </p:sp>
      <p:sp>
        <p:nvSpPr>
          <p:cNvPr id="193" name="TextBox 192"/>
          <p:cNvSpPr txBox="1"/>
          <p:nvPr/>
        </p:nvSpPr>
        <p:spPr>
          <a:xfrm>
            <a:off x="5554051" y="5655618"/>
            <a:ext cx="302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000"/>
            </a:lvl1pPr>
          </a:lstStyle>
          <a:p>
            <a:r>
              <a:rPr lang="ko-KR" altLang="en-US" dirty="0" err="1" smtClean="0"/>
              <a:t>구단위</a:t>
            </a:r>
            <a:r>
              <a:rPr lang="ko-KR" altLang="en-US" dirty="0" smtClean="0"/>
              <a:t> 교통문화지수 </a:t>
            </a:r>
            <a:r>
              <a:rPr lang="en-US" altLang="ko-KR" dirty="0" smtClean="0"/>
              <a:t>(4</a:t>
            </a:r>
            <a:r>
              <a:rPr lang="ko-KR" altLang="en-US" dirty="0" smtClean="0"/>
              <a:t>개 변수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TAAS </a:t>
            </a:r>
            <a:r>
              <a:rPr lang="ko-KR" altLang="en-US" dirty="0" smtClean="0"/>
              <a:t>데이터와의 연관성 파악</a:t>
            </a:r>
            <a:endParaRPr lang="en-US" altLang="ko-KR" dirty="0"/>
          </a:p>
        </p:txBody>
      </p:sp>
      <p:pic>
        <p:nvPicPr>
          <p:cNvPr id="194" name="그림 1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60" y="3841883"/>
            <a:ext cx="1368190" cy="10889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5" name="Rectangle 29"/>
          <p:cNvSpPr>
            <a:spLocks noChangeArrowheads="1"/>
          </p:cNvSpPr>
          <p:nvPr/>
        </p:nvSpPr>
        <p:spPr bwMode="gray">
          <a:xfrm>
            <a:off x="248767" y="921457"/>
            <a:ext cx="3804297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en-US" altLang="ko-KR" sz="1600" b="1" dirty="0" smtClean="0">
                <a:cs typeface="Arial" pitchFamily="34" charset="0"/>
              </a:rPr>
              <a:t> </a:t>
            </a:r>
            <a:r>
              <a:rPr lang="ko-KR" altLang="en-US" sz="1600" b="1" dirty="0" smtClean="0">
                <a:cs typeface="Arial" pitchFamily="34" charset="0"/>
              </a:rPr>
              <a:t>교통사고 패턴분석 및 유의변수 선정</a:t>
            </a:r>
            <a:endParaRPr lang="en-US" altLang="ko-KR" sz="1600" b="1" dirty="0">
              <a:cs typeface="Arial" pitchFamily="34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280434" y="1268700"/>
            <a:ext cx="8721099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latinLnBrk="0">
              <a:spcBef>
                <a:spcPts val="600"/>
              </a:spcBef>
            </a:pP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인과관계</a:t>
            </a:r>
            <a:r>
              <a:rPr lang="en-US" altLang="ko-KR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분류</a:t>
            </a:r>
            <a:r>
              <a:rPr lang="en-US" altLang="ko-KR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상관분석으로 교통사고패턴을 분석하고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업무</a:t>
            </a:r>
            <a:r>
              <a:rPr lang="en-US" altLang="ko-KR" sz="1400" b="1" kern="0" dirty="0" smtClean="0">
                <a:solidFill>
                  <a:srgbClr val="FF6600"/>
                </a:solidFill>
              </a:rPr>
              <a:t>,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데이터</a:t>
            </a:r>
            <a:r>
              <a:rPr lang="en-US" altLang="ko-KR" sz="1400" b="1" kern="0" dirty="0" smtClean="0">
                <a:solidFill>
                  <a:srgbClr val="FF6600"/>
                </a:solidFill>
              </a:rPr>
              <a:t>,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알고리즘 관점에서 교통사고 위험예측 최종 유의변수를 </a:t>
            </a:r>
            <a:r>
              <a:rPr lang="en-US" altLang="ko-KR" sz="1400" b="1" kern="0" dirty="0" smtClean="0">
                <a:solidFill>
                  <a:srgbClr val="FF6600"/>
                </a:solidFill>
              </a:rPr>
              <a:t>267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개 선정</a:t>
            </a:r>
            <a:endParaRPr lang="en-US" altLang="ko-KR" sz="1400" b="1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2237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38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분석시스템 </a:t>
            </a:r>
            <a:r>
              <a:rPr lang="ko-KR" altLang="en-US" b="1" smtClean="0"/>
              <a:t>구축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4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19440" y="1916789"/>
            <a:ext cx="3554414" cy="460307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900211" y="1916790"/>
            <a:ext cx="4920380" cy="460307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4" name="Rectangle 29"/>
          <p:cNvSpPr>
            <a:spLocks noChangeArrowheads="1"/>
          </p:cNvSpPr>
          <p:nvPr/>
        </p:nvSpPr>
        <p:spPr bwMode="gray">
          <a:xfrm>
            <a:off x="248767" y="921457"/>
            <a:ext cx="2561970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ko-KR" altLang="en-US" sz="1600" b="1" dirty="0" smtClean="0">
                <a:cs typeface="Arial" pitchFamily="34" charset="0"/>
              </a:rPr>
              <a:t>분석데이터 전처리 설계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65" name="양쪽 모서리가 둥근 사각형 64"/>
          <p:cNvSpPr/>
          <p:nvPr/>
        </p:nvSpPr>
        <p:spPr>
          <a:xfrm>
            <a:off x="410385" y="2422563"/>
            <a:ext cx="1499482" cy="10645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000" b="1" kern="0" dirty="0" err="1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사고다발지</a:t>
            </a:r>
            <a:endParaRPr lang="en-US" altLang="ko-KR" sz="10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0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교통사고</a:t>
            </a:r>
            <a:r>
              <a:rPr lang="en-US" altLang="ko-KR" sz="10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(TAAS)</a:t>
            </a:r>
          </a:p>
        </p:txBody>
      </p:sp>
      <p:sp>
        <p:nvSpPr>
          <p:cNvPr id="67" name="양쪽 모서리가 둥근 사각형 66"/>
          <p:cNvSpPr/>
          <p:nvPr/>
        </p:nvSpPr>
        <p:spPr>
          <a:xfrm>
            <a:off x="1971691" y="2420860"/>
            <a:ext cx="532264" cy="10645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effectLst/>
                <a:uLnTx/>
                <a:uFillTx/>
              </a:rPr>
              <a:t>소통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effectLst/>
                <a:uLnTx/>
                <a:uFillTx/>
              </a:rPr>
              <a:t>/</a:t>
            </a: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0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단속</a:t>
            </a:r>
            <a:endParaRPr lang="en-US" altLang="ko-KR" sz="10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2567977" y="2420860"/>
            <a:ext cx="551760" cy="10645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0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기상</a:t>
            </a:r>
            <a:r>
              <a:rPr lang="en-US" altLang="ko-KR" sz="10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/</a:t>
            </a: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effectLst/>
                <a:uLnTx/>
                <a:uFillTx/>
              </a:rPr>
              <a:t>공공</a:t>
            </a:r>
            <a:endParaRPr kumimoji="0" lang="ko-KR" altLang="en-US" sz="10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pic>
        <p:nvPicPr>
          <p:cNvPr id="81" name="Picture 6" descr="ADD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794" y="2788984"/>
            <a:ext cx="266019" cy="2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ADD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957" y="2788983"/>
            <a:ext cx="266019" cy="2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양쪽 모서리가 둥근 사각형 98"/>
          <p:cNvSpPr/>
          <p:nvPr/>
        </p:nvSpPr>
        <p:spPr>
          <a:xfrm>
            <a:off x="410385" y="3541614"/>
            <a:ext cx="635362" cy="3652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0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사고</a:t>
            </a:r>
            <a:endParaRPr lang="en-US" altLang="ko-KR" sz="10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0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이력</a:t>
            </a:r>
            <a:endParaRPr kumimoji="0" lang="ko-KR" altLang="en-US" sz="10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00" name="양쪽 모서리가 둥근 사각형 99"/>
          <p:cNvSpPr/>
          <p:nvPr/>
        </p:nvSpPr>
        <p:spPr>
          <a:xfrm>
            <a:off x="1162445" y="3541614"/>
            <a:ext cx="747422" cy="3652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0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방송</a:t>
            </a:r>
            <a:endParaRPr lang="en-US" altLang="ko-KR" sz="10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lang="ko-KR" altLang="en-US" sz="10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</a:rPr>
              <a:t>제보</a:t>
            </a:r>
            <a:endParaRPr kumimoji="0" lang="ko-KR" altLang="en-US" sz="10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01" name="양쪽 모서리가 둥근 사각형 100"/>
          <p:cNvSpPr/>
          <p:nvPr/>
        </p:nvSpPr>
        <p:spPr>
          <a:xfrm>
            <a:off x="1954920" y="3541614"/>
            <a:ext cx="549035" cy="3652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sp>
        <p:nvSpPr>
          <p:cNvPr id="102" name="양쪽 모서리가 둥근 사각형 101"/>
          <p:cNvSpPr/>
          <p:nvPr/>
        </p:nvSpPr>
        <p:spPr>
          <a:xfrm>
            <a:off x="2570702" y="3541614"/>
            <a:ext cx="549035" cy="3652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effectLst/>
              <a:uLnTx/>
              <a:uFillTx/>
            </a:endParaRPr>
          </a:p>
        </p:txBody>
      </p:sp>
      <p:pic>
        <p:nvPicPr>
          <p:cNvPr id="103" name="Picture 6" descr="ADD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21" y="3578576"/>
            <a:ext cx="266019" cy="2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 descr="ADD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588" y="3578576"/>
            <a:ext cx="266019" cy="2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ADD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90" y="3578576"/>
            <a:ext cx="266019" cy="2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C:\Users\강세환\Desktop\temp\ar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 rot="5400000">
            <a:off x="1802412" y="3795930"/>
            <a:ext cx="472528" cy="1614641"/>
          </a:xfrm>
          <a:prstGeom prst="rect">
            <a:avLst/>
          </a:prstGeom>
          <a:noFill/>
        </p:spPr>
      </p:pic>
      <p:sp>
        <p:nvSpPr>
          <p:cNvPr id="110" name="TextBox 109"/>
          <p:cNvSpPr txBox="1"/>
          <p:nvPr/>
        </p:nvSpPr>
        <p:spPr>
          <a:xfrm>
            <a:off x="395420" y="3978919"/>
            <a:ext cx="3214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교통사고 기준으로 소통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기상 등 </a:t>
            </a:r>
            <a:r>
              <a:rPr lang="ko-KR" altLang="en-US" sz="1000" dirty="0" err="1" smtClean="0"/>
              <a:t>내외부데이터를</a:t>
            </a:r>
            <a:r>
              <a:rPr lang="ko-KR" altLang="en-US" sz="1000" dirty="0" smtClean="0"/>
              <a:t> 위경도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주소로 </a:t>
            </a:r>
            <a:r>
              <a:rPr lang="ko-KR" altLang="en-US" sz="1000" dirty="0" err="1" smtClean="0"/>
              <a:t>매핑하고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최신 방송제보를 결합 하여 통합 </a:t>
            </a:r>
            <a:r>
              <a:rPr lang="ko-KR" altLang="en-US" sz="1000" dirty="0" err="1" smtClean="0"/>
              <a:t>학습데이터셋</a:t>
            </a:r>
            <a:r>
              <a:rPr lang="ko-KR" altLang="en-US" sz="1000" dirty="0" smtClean="0"/>
              <a:t> 구성</a:t>
            </a:r>
            <a:endParaRPr lang="en-US" altLang="ko-KR" sz="1000" dirty="0" smtClean="0"/>
          </a:p>
          <a:p>
            <a:pPr marL="228600" indent="-228600">
              <a:buFont typeface="Wingdings" panose="05000000000000000000" pitchFamily="2" charset="2"/>
              <a:buChar char="§"/>
            </a:pPr>
            <a:endParaRPr lang="en-US" altLang="ko-KR" sz="1000" dirty="0" smtClean="0"/>
          </a:p>
        </p:txBody>
      </p:sp>
      <p:sp>
        <p:nvSpPr>
          <p:cNvPr id="111" name="TextBox 110"/>
          <p:cNvSpPr txBox="1"/>
          <p:nvPr/>
        </p:nvSpPr>
        <p:spPr>
          <a:xfrm>
            <a:off x="2997817" y="2549043"/>
            <a:ext cx="6887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3"/>
                </a:solidFill>
              </a:rPr>
              <a:t>과거</a:t>
            </a:r>
            <a:endParaRPr lang="en-US" altLang="ko-KR" sz="1000" dirty="0" smtClean="0">
              <a:solidFill>
                <a:schemeClr val="accent3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3"/>
                </a:solidFill>
              </a:rPr>
              <a:t>데이터</a:t>
            </a:r>
            <a:endParaRPr lang="en-US" altLang="ko-KR" sz="1000" dirty="0" smtClean="0">
              <a:solidFill>
                <a:schemeClr val="accent3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accent3"/>
                </a:solidFill>
              </a:rPr>
              <a:t>‘12~’16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937885" y="3437135"/>
            <a:ext cx="835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3"/>
                </a:solidFill>
              </a:rPr>
              <a:t>최신</a:t>
            </a:r>
            <a:endParaRPr lang="en-US" altLang="ko-KR" sz="1000" dirty="0" smtClean="0">
              <a:solidFill>
                <a:schemeClr val="accent3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3"/>
                </a:solidFill>
              </a:rPr>
              <a:t>데이터</a:t>
            </a:r>
            <a:endParaRPr lang="en-US" altLang="ko-KR" sz="1000" dirty="0" smtClean="0">
              <a:solidFill>
                <a:schemeClr val="accent3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accent3"/>
                </a:solidFill>
              </a:rPr>
              <a:t>‘17~</a:t>
            </a:r>
            <a:r>
              <a:rPr lang="ko-KR" altLang="en-US" sz="1000" dirty="0" smtClean="0">
                <a:solidFill>
                  <a:schemeClr val="accent3"/>
                </a:solidFill>
              </a:rPr>
              <a:t>현재</a:t>
            </a:r>
            <a:endParaRPr lang="en-US" altLang="ko-KR" sz="1000" dirty="0" smtClean="0">
              <a:solidFill>
                <a:schemeClr val="accent3"/>
              </a:solidFill>
            </a:endParaRPr>
          </a:p>
        </p:txBody>
      </p:sp>
      <p:sp>
        <p:nvSpPr>
          <p:cNvPr id="113" name="양쪽 모서리가 둥근 사각형 112"/>
          <p:cNvSpPr/>
          <p:nvPr/>
        </p:nvSpPr>
        <p:spPr>
          <a:xfrm>
            <a:off x="410385" y="4933085"/>
            <a:ext cx="3266971" cy="21028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</p:txBody>
      </p:sp>
      <p:sp>
        <p:nvSpPr>
          <p:cNvPr id="114" name="양쪽 모서리가 둥근 사각형 113"/>
          <p:cNvSpPr/>
          <p:nvPr/>
        </p:nvSpPr>
        <p:spPr>
          <a:xfrm>
            <a:off x="410385" y="5181634"/>
            <a:ext cx="3266971" cy="21028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</p:txBody>
      </p:sp>
      <p:sp>
        <p:nvSpPr>
          <p:cNvPr id="115" name="양쪽 모서리가 둥근 사각형 114"/>
          <p:cNvSpPr/>
          <p:nvPr/>
        </p:nvSpPr>
        <p:spPr>
          <a:xfrm>
            <a:off x="410385" y="5420377"/>
            <a:ext cx="3266971" cy="21028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</p:txBody>
      </p:sp>
      <p:sp>
        <p:nvSpPr>
          <p:cNvPr id="116" name="양쪽 모서리가 둥근 사각형 115"/>
          <p:cNvSpPr/>
          <p:nvPr/>
        </p:nvSpPr>
        <p:spPr>
          <a:xfrm>
            <a:off x="410385" y="5668926"/>
            <a:ext cx="3266971" cy="21028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990904" y="4911525"/>
            <a:ext cx="83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사고</a:t>
            </a:r>
            <a:endParaRPr lang="en-US" altLang="ko-KR" sz="1000" dirty="0" smtClean="0"/>
          </a:p>
        </p:txBody>
      </p:sp>
      <p:sp>
        <p:nvSpPr>
          <p:cNvPr id="118" name="TextBox 117"/>
          <p:cNvSpPr txBox="1"/>
          <p:nvPr/>
        </p:nvSpPr>
        <p:spPr>
          <a:xfrm>
            <a:off x="2990904" y="5166805"/>
            <a:ext cx="83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비사고</a:t>
            </a:r>
            <a:endParaRPr lang="en-US" altLang="ko-KR" sz="1000" dirty="0" smtClean="0"/>
          </a:p>
        </p:txBody>
      </p:sp>
      <p:sp>
        <p:nvSpPr>
          <p:cNvPr id="119" name="TextBox 118"/>
          <p:cNvSpPr txBox="1"/>
          <p:nvPr/>
        </p:nvSpPr>
        <p:spPr>
          <a:xfrm>
            <a:off x="2990904" y="5419010"/>
            <a:ext cx="83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사고</a:t>
            </a:r>
            <a:endParaRPr lang="en-US" altLang="ko-KR" sz="1000" dirty="0" smtClean="0"/>
          </a:p>
        </p:txBody>
      </p:sp>
      <p:sp>
        <p:nvSpPr>
          <p:cNvPr id="120" name="TextBox 119"/>
          <p:cNvSpPr txBox="1"/>
          <p:nvPr/>
        </p:nvSpPr>
        <p:spPr>
          <a:xfrm>
            <a:off x="2990904" y="5674289"/>
            <a:ext cx="83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비사고</a:t>
            </a:r>
            <a:endParaRPr lang="en-US" altLang="ko-KR" sz="100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95420" y="5899422"/>
            <a:ext cx="32469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지도학습이 가능한 형태로 교통사고데이터와    </a:t>
            </a:r>
            <a:r>
              <a:rPr lang="ko-KR" altLang="en-US" sz="1000" dirty="0" err="1" smtClean="0"/>
              <a:t>시계열로</a:t>
            </a:r>
            <a:r>
              <a:rPr lang="ko-KR" altLang="en-US" sz="1000" dirty="0" smtClean="0"/>
              <a:t> 펼쳐진 </a:t>
            </a:r>
            <a:r>
              <a:rPr lang="ko-KR" altLang="en-US" sz="1000" dirty="0" err="1" smtClean="0"/>
              <a:t>비사고데이터를</a:t>
            </a:r>
            <a:r>
              <a:rPr lang="ko-KR" altLang="en-US" sz="1000" dirty="0" smtClean="0"/>
              <a:t> 가공하여 </a:t>
            </a:r>
            <a:r>
              <a:rPr lang="ko-KR" altLang="en-US" sz="1000" dirty="0" err="1" smtClean="0"/>
              <a:t>학습데이터셋</a:t>
            </a:r>
            <a:r>
              <a:rPr lang="ko-KR" altLang="en-US" sz="1000" dirty="0" smtClean="0"/>
              <a:t> 구성</a:t>
            </a:r>
            <a:endParaRPr lang="en-US" altLang="ko-KR" sz="1000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430398" y="4911525"/>
            <a:ext cx="1951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지점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시간대별 학습데이터</a:t>
            </a:r>
            <a:endParaRPr lang="en-US" altLang="ko-KR" sz="1000" dirty="0" smtClean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318" y="2340176"/>
            <a:ext cx="3427093" cy="2065842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272" y="4636893"/>
            <a:ext cx="3199775" cy="1699880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139" y="3396179"/>
            <a:ext cx="3264555" cy="1764339"/>
          </a:xfrm>
          <a:prstGeom prst="rect">
            <a:avLst/>
          </a:prstGeom>
        </p:spPr>
      </p:pic>
      <p:pic>
        <p:nvPicPr>
          <p:cNvPr id="126" name="Picture 8" descr="apache spark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18" y="5674289"/>
            <a:ext cx="1109245" cy="59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양쪽 모서리가 둥근 사각형 126"/>
          <p:cNvSpPr/>
          <p:nvPr/>
        </p:nvSpPr>
        <p:spPr>
          <a:xfrm>
            <a:off x="395420" y="2002455"/>
            <a:ext cx="3281936" cy="25361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marL="0" marR="0" lvl="0" indent="-180975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</a:rPr>
              <a:t>예측 학습데이터 통합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80434" y="1376422"/>
            <a:ext cx="872109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latinLnBrk="0">
              <a:spcBef>
                <a:spcPts val="600"/>
              </a:spcBef>
            </a:pPr>
            <a:r>
              <a:rPr lang="ko-KR" altLang="en-US" sz="14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사고다발지의</a:t>
            </a:r>
            <a:r>
              <a:rPr lang="ko-KR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교통사고를 기준으로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내외부데이터를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통합</a:t>
            </a:r>
            <a:r>
              <a:rPr lang="ko-KR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하고 지도학습이 가능하도록 </a:t>
            </a:r>
            <a:r>
              <a:rPr lang="ko-KR" altLang="en-US" sz="14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시계열</a:t>
            </a:r>
            <a:r>
              <a:rPr lang="ko-KR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비사고데이터가</a:t>
            </a:r>
            <a:r>
              <a:rPr lang="ko-KR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포함된 </a:t>
            </a:r>
            <a:r>
              <a:rPr lang="ko-KR" altLang="en-US" sz="14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학습데이터셋을</a:t>
            </a:r>
            <a:r>
              <a:rPr lang="ko-KR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생성하는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전처리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워크플로우를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설계</a:t>
            </a:r>
            <a:endParaRPr lang="ko-KR" altLang="en-US" sz="1400" b="1" kern="0" dirty="0">
              <a:solidFill>
                <a:srgbClr val="FF6600"/>
              </a:solidFill>
            </a:endParaRPr>
          </a:p>
        </p:txBody>
      </p:sp>
      <p:sp>
        <p:nvSpPr>
          <p:cNvPr id="129" name="양쪽 모서리가 둥근 사각형 128"/>
          <p:cNvSpPr/>
          <p:nvPr/>
        </p:nvSpPr>
        <p:spPr>
          <a:xfrm>
            <a:off x="4067930" y="2002455"/>
            <a:ext cx="4576204" cy="25361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lvl="0"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학습데이터 생성을 위한 전처리 </a:t>
            </a:r>
            <a:r>
              <a:rPr lang="ko-KR" altLang="en-US" sz="1100" b="1" kern="0" dirty="0" err="1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워크플로우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130" name="Picture 2" descr="C:\Users\강세환\Desktop\temp\ar.png"/>
          <p:cNvPicPr preferRelativeResize="0">
            <a:picLocks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 flipV="1">
            <a:off x="3491850" y="3527962"/>
            <a:ext cx="605027" cy="213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3051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97825" y="1939780"/>
            <a:ext cx="8673160" cy="458057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0" name="직사각형 359"/>
          <p:cNvSpPr/>
          <p:nvPr/>
        </p:nvSpPr>
        <p:spPr>
          <a:xfrm>
            <a:off x="389873" y="3112582"/>
            <a:ext cx="3305481" cy="26179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3" name="모서리가 둥근 직사각형 362"/>
          <p:cNvSpPr/>
          <p:nvPr/>
        </p:nvSpPr>
        <p:spPr>
          <a:xfrm>
            <a:off x="423538" y="3175615"/>
            <a:ext cx="3212332" cy="24705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39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분석시스템 </a:t>
            </a:r>
            <a:r>
              <a:rPr lang="ko-KR" altLang="en-US" b="1" smtClean="0"/>
              <a:t>구축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4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텍스트 개체 틀 3"/>
          <p:cNvSpPr txBox="1">
            <a:spLocks/>
          </p:cNvSpPr>
          <p:nvPr/>
        </p:nvSpPr>
        <p:spPr>
          <a:xfrm>
            <a:off x="219440" y="819377"/>
            <a:ext cx="8881939" cy="3200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ko-KR"/>
            </a:defPPr>
            <a:lvl1pPr marL="179388" indent="-179388" defTabSz="1031522" fontAlgn="base" latinLnBrk="0">
              <a:spcBef>
                <a:spcPct val="2000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 kumimoji="1" sz="1600" b="1" kern="0">
                <a:solidFill>
                  <a:srgbClr val="1A262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179388" lvl="1" indent="-179388" defTabSz="1031522" fontAlgn="base" latinLnBrk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3"/>
              </a:buBlip>
              <a:defRPr kumimoji="1" sz="1600" b="1" kern="0">
                <a:solidFill>
                  <a:srgbClr val="1A262F"/>
                </a:solidFill>
                <a:latin typeface="맑은 고딕" pitchFamily="50" charset="-127"/>
                <a:ea typeface="맑은 고딕" pitchFamily="50" charset="-127"/>
              </a:defRPr>
            </a:lvl2pPr>
          </a:lstStyle>
          <a:p>
            <a:pPr marL="0" lvl="1" indent="0">
              <a:buNone/>
            </a:pPr>
            <a:r>
              <a:rPr lang="ko-KR" altLang="en-US" dirty="0" smtClean="0">
                <a:latin typeface="+mn-ea"/>
                <a:ea typeface="+mn-ea"/>
              </a:rPr>
              <a:t>● 분석 알고리즘 선정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1A262F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34" name="Picture 2" descr="C:\Users\강세환\Desktop\temp\ar.png"/>
          <p:cNvPicPr preferRelativeResize="0"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 flipV="1">
            <a:off x="3729624" y="4129519"/>
            <a:ext cx="256227" cy="538612"/>
          </a:xfrm>
          <a:prstGeom prst="rect">
            <a:avLst/>
          </a:prstGeom>
          <a:noFill/>
        </p:spPr>
      </p:pic>
      <p:sp>
        <p:nvSpPr>
          <p:cNvPr id="36" name="직사각형 35"/>
          <p:cNvSpPr/>
          <p:nvPr/>
        </p:nvSpPr>
        <p:spPr>
          <a:xfrm>
            <a:off x="4099206" y="3115414"/>
            <a:ext cx="4636987" cy="26179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160828" y="3175615"/>
            <a:ext cx="4507355" cy="5397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4160828" y="4613187"/>
            <a:ext cx="4507355" cy="3765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92931" y="3758191"/>
            <a:ext cx="2175252" cy="8083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160828" y="5053449"/>
            <a:ext cx="4507355" cy="5927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362397" y="4717678"/>
            <a:ext cx="731702" cy="225365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63980" y="4717678"/>
            <a:ext cx="731702" cy="225365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5963724" y="4717678"/>
            <a:ext cx="731702" cy="225365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6991072" y="4717678"/>
            <a:ext cx="731702" cy="225365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4408740" y="5155988"/>
            <a:ext cx="657344" cy="111153"/>
            <a:chOff x="4562746" y="2681942"/>
            <a:chExt cx="657344" cy="111153"/>
          </a:xfrm>
          <a:solidFill>
            <a:schemeClr val="bg2">
              <a:lumMod val="90000"/>
            </a:schemeClr>
          </a:solidFill>
        </p:grpSpPr>
        <p:sp>
          <p:nvSpPr>
            <p:cNvPr id="58" name="타원 57"/>
            <p:cNvSpPr/>
            <p:nvPr/>
          </p:nvSpPr>
          <p:spPr>
            <a:xfrm>
              <a:off x="4562746" y="2681942"/>
              <a:ext cx="111153" cy="11115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4972390" y="2681942"/>
              <a:ext cx="111153" cy="11115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5108937" y="2681942"/>
              <a:ext cx="111153" cy="11115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4699294" y="2681942"/>
              <a:ext cx="111153" cy="111153"/>
            </a:xfrm>
            <a:prstGeom prst="ellipse">
              <a:avLst/>
            </a:prstGeom>
            <a:solidFill>
              <a:srgbClr val="F6530A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4835842" y="2681942"/>
              <a:ext cx="111153" cy="11115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411095" y="4784784"/>
            <a:ext cx="657344" cy="111153"/>
            <a:chOff x="4562746" y="2681942"/>
            <a:chExt cx="657344" cy="111153"/>
          </a:xfrm>
        </p:grpSpPr>
        <p:sp>
          <p:nvSpPr>
            <p:cNvPr id="64" name="타원 63"/>
            <p:cNvSpPr/>
            <p:nvPr/>
          </p:nvSpPr>
          <p:spPr>
            <a:xfrm>
              <a:off x="4562746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4972390" y="2681942"/>
              <a:ext cx="111153" cy="11115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5108937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4699294" y="2681942"/>
              <a:ext cx="111153" cy="1111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4835842" y="2681942"/>
              <a:ext cx="111153" cy="1111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9" name="직선 연결선 68"/>
          <p:cNvCxnSpPr>
            <a:stCxn id="64" idx="4"/>
            <a:endCxn id="58" idx="0"/>
          </p:cNvCxnSpPr>
          <p:nvPr/>
        </p:nvCxnSpPr>
        <p:spPr>
          <a:xfrm flipH="1">
            <a:off x="4464317" y="4895937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7" idx="4"/>
            <a:endCxn id="58" idx="0"/>
          </p:cNvCxnSpPr>
          <p:nvPr/>
        </p:nvCxnSpPr>
        <p:spPr>
          <a:xfrm flipH="1">
            <a:off x="4464317" y="4895937"/>
            <a:ext cx="1389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8" idx="4"/>
            <a:endCxn id="58" idx="0"/>
          </p:cNvCxnSpPr>
          <p:nvPr/>
        </p:nvCxnSpPr>
        <p:spPr>
          <a:xfrm flipH="1">
            <a:off x="4464317" y="4895937"/>
            <a:ext cx="27545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5" idx="4"/>
            <a:endCxn id="58" idx="0"/>
          </p:cNvCxnSpPr>
          <p:nvPr/>
        </p:nvCxnSpPr>
        <p:spPr>
          <a:xfrm flipH="1">
            <a:off x="4464317" y="4895937"/>
            <a:ext cx="41199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6" idx="4"/>
            <a:endCxn id="58" idx="0"/>
          </p:cNvCxnSpPr>
          <p:nvPr/>
        </p:nvCxnSpPr>
        <p:spPr>
          <a:xfrm flipH="1">
            <a:off x="4464317" y="4895937"/>
            <a:ext cx="548546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4" idx="4"/>
            <a:endCxn id="61" idx="0"/>
          </p:cNvCxnSpPr>
          <p:nvPr/>
        </p:nvCxnSpPr>
        <p:spPr>
          <a:xfrm>
            <a:off x="4466672" y="4895937"/>
            <a:ext cx="1341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64" idx="4"/>
            <a:endCxn id="62" idx="0"/>
          </p:cNvCxnSpPr>
          <p:nvPr/>
        </p:nvCxnSpPr>
        <p:spPr>
          <a:xfrm>
            <a:off x="4466672" y="4895937"/>
            <a:ext cx="27074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67" idx="4"/>
            <a:endCxn id="61" idx="0"/>
          </p:cNvCxnSpPr>
          <p:nvPr/>
        </p:nvCxnSpPr>
        <p:spPr>
          <a:xfrm flipH="1">
            <a:off x="4600865" y="4895937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68" idx="4"/>
            <a:endCxn id="61" idx="0"/>
          </p:cNvCxnSpPr>
          <p:nvPr/>
        </p:nvCxnSpPr>
        <p:spPr>
          <a:xfrm flipH="1">
            <a:off x="4600865" y="4895937"/>
            <a:ext cx="1389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65" idx="4"/>
            <a:endCxn id="61" idx="0"/>
          </p:cNvCxnSpPr>
          <p:nvPr/>
        </p:nvCxnSpPr>
        <p:spPr>
          <a:xfrm flipH="1">
            <a:off x="4600865" y="4895937"/>
            <a:ext cx="27545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stCxn id="66" idx="4"/>
            <a:endCxn id="61" idx="0"/>
          </p:cNvCxnSpPr>
          <p:nvPr/>
        </p:nvCxnSpPr>
        <p:spPr>
          <a:xfrm flipH="1">
            <a:off x="4600865" y="4895937"/>
            <a:ext cx="411998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68" idx="4"/>
            <a:endCxn id="62" idx="0"/>
          </p:cNvCxnSpPr>
          <p:nvPr/>
        </p:nvCxnSpPr>
        <p:spPr>
          <a:xfrm flipH="1">
            <a:off x="4737413" y="4895937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67" idx="4"/>
            <a:endCxn id="62" idx="0"/>
          </p:cNvCxnSpPr>
          <p:nvPr/>
        </p:nvCxnSpPr>
        <p:spPr>
          <a:xfrm>
            <a:off x="4603220" y="4895937"/>
            <a:ext cx="1341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65" idx="4"/>
            <a:endCxn id="62" idx="0"/>
          </p:cNvCxnSpPr>
          <p:nvPr/>
        </p:nvCxnSpPr>
        <p:spPr>
          <a:xfrm flipH="1">
            <a:off x="4737413" y="4895937"/>
            <a:ext cx="1389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66" idx="4"/>
            <a:endCxn id="62" idx="0"/>
          </p:cNvCxnSpPr>
          <p:nvPr/>
        </p:nvCxnSpPr>
        <p:spPr>
          <a:xfrm flipH="1">
            <a:off x="4737413" y="4895937"/>
            <a:ext cx="27545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66" idx="4"/>
            <a:endCxn id="59" idx="0"/>
          </p:cNvCxnSpPr>
          <p:nvPr/>
        </p:nvCxnSpPr>
        <p:spPr>
          <a:xfrm flipH="1">
            <a:off x="4873961" y="4895937"/>
            <a:ext cx="138902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64" idx="4"/>
            <a:endCxn id="59" idx="0"/>
          </p:cNvCxnSpPr>
          <p:nvPr/>
        </p:nvCxnSpPr>
        <p:spPr>
          <a:xfrm>
            <a:off x="4466672" y="4895937"/>
            <a:ext cx="40728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7" idx="4"/>
            <a:endCxn id="59" idx="0"/>
          </p:cNvCxnSpPr>
          <p:nvPr/>
        </p:nvCxnSpPr>
        <p:spPr>
          <a:xfrm>
            <a:off x="4603220" y="4895937"/>
            <a:ext cx="27074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68" idx="4"/>
            <a:endCxn id="59" idx="0"/>
          </p:cNvCxnSpPr>
          <p:nvPr/>
        </p:nvCxnSpPr>
        <p:spPr>
          <a:xfrm>
            <a:off x="4739768" y="4895937"/>
            <a:ext cx="1341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65" idx="4"/>
            <a:endCxn id="59" idx="0"/>
          </p:cNvCxnSpPr>
          <p:nvPr/>
        </p:nvCxnSpPr>
        <p:spPr>
          <a:xfrm flipH="1">
            <a:off x="4873961" y="4895937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6" idx="4"/>
            <a:endCxn id="60" idx="0"/>
          </p:cNvCxnSpPr>
          <p:nvPr/>
        </p:nvCxnSpPr>
        <p:spPr>
          <a:xfrm flipH="1">
            <a:off x="5010508" y="4895937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65" idx="4"/>
            <a:endCxn id="60" idx="0"/>
          </p:cNvCxnSpPr>
          <p:nvPr/>
        </p:nvCxnSpPr>
        <p:spPr>
          <a:xfrm>
            <a:off x="4876316" y="4895937"/>
            <a:ext cx="134192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stCxn id="68" idx="4"/>
            <a:endCxn id="60" idx="0"/>
          </p:cNvCxnSpPr>
          <p:nvPr/>
        </p:nvCxnSpPr>
        <p:spPr>
          <a:xfrm>
            <a:off x="4739768" y="4895937"/>
            <a:ext cx="27074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67" idx="4"/>
            <a:endCxn id="60" idx="0"/>
          </p:cNvCxnSpPr>
          <p:nvPr/>
        </p:nvCxnSpPr>
        <p:spPr>
          <a:xfrm>
            <a:off x="4603220" y="4895937"/>
            <a:ext cx="407288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64" idx="4"/>
            <a:endCxn id="60" idx="0"/>
          </p:cNvCxnSpPr>
          <p:nvPr/>
        </p:nvCxnSpPr>
        <p:spPr>
          <a:xfrm>
            <a:off x="4466672" y="4895937"/>
            <a:ext cx="543836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/>
          <p:cNvSpPr/>
          <p:nvPr/>
        </p:nvSpPr>
        <p:spPr>
          <a:xfrm>
            <a:off x="5660038" y="5155795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5267121" y="5155795"/>
            <a:ext cx="111153" cy="111153"/>
          </a:xfrm>
          <a:prstGeom prst="ellipse">
            <a:avLst/>
          </a:prstGeom>
          <a:solidFill>
            <a:srgbClr val="F6530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5474043" y="5155795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/>
          <p:cNvGrpSpPr/>
          <p:nvPr/>
        </p:nvGrpSpPr>
        <p:grpSpPr>
          <a:xfrm>
            <a:off x="5203302" y="4784591"/>
            <a:ext cx="657344" cy="111153"/>
            <a:chOff x="4562746" y="2681942"/>
            <a:chExt cx="657344" cy="111153"/>
          </a:xfrm>
        </p:grpSpPr>
        <p:sp>
          <p:nvSpPr>
            <p:cNvPr id="98" name="타원 97"/>
            <p:cNvSpPr/>
            <p:nvPr/>
          </p:nvSpPr>
          <p:spPr>
            <a:xfrm>
              <a:off x="4562746" y="2681942"/>
              <a:ext cx="111153" cy="11115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4972390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/>
            <p:cNvSpPr/>
            <p:nvPr/>
          </p:nvSpPr>
          <p:spPr>
            <a:xfrm>
              <a:off x="5108937" y="2681942"/>
              <a:ext cx="111153" cy="11115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4699294" y="2681942"/>
              <a:ext cx="111153" cy="1111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4835842" y="2681942"/>
              <a:ext cx="111153" cy="111153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3" name="직선 연결선 102"/>
          <p:cNvCxnSpPr>
            <a:stCxn id="98" idx="4"/>
            <a:endCxn id="95" idx="0"/>
          </p:cNvCxnSpPr>
          <p:nvPr/>
        </p:nvCxnSpPr>
        <p:spPr>
          <a:xfrm>
            <a:off x="5258879" y="4895744"/>
            <a:ext cx="6381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98" idx="4"/>
            <a:endCxn id="96" idx="0"/>
          </p:cNvCxnSpPr>
          <p:nvPr/>
        </p:nvCxnSpPr>
        <p:spPr>
          <a:xfrm>
            <a:off x="5258879" y="4895744"/>
            <a:ext cx="27074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101" idx="4"/>
            <a:endCxn id="95" idx="0"/>
          </p:cNvCxnSpPr>
          <p:nvPr/>
        </p:nvCxnSpPr>
        <p:spPr>
          <a:xfrm flipH="1">
            <a:off x="5322698" y="4895744"/>
            <a:ext cx="7272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102" idx="4"/>
            <a:endCxn id="95" idx="0"/>
          </p:cNvCxnSpPr>
          <p:nvPr/>
        </p:nvCxnSpPr>
        <p:spPr>
          <a:xfrm flipH="1">
            <a:off x="5322698" y="4895744"/>
            <a:ext cx="209277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99" idx="4"/>
            <a:endCxn id="95" idx="0"/>
          </p:cNvCxnSpPr>
          <p:nvPr/>
        </p:nvCxnSpPr>
        <p:spPr>
          <a:xfrm flipH="1">
            <a:off x="5322698" y="4895744"/>
            <a:ext cx="34582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100" idx="4"/>
            <a:endCxn id="95" idx="0"/>
          </p:cNvCxnSpPr>
          <p:nvPr/>
        </p:nvCxnSpPr>
        <p:spPr>
          <a:xfrm flipH="1">
            <a:off x="5322698" y="4895744"/>
            <a:ext cx="482372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102" idx="4"/>
            <a:endCxn id="96" idx="0"/>
          </p:cNvCxnSpPr>
          <p:nvPr/>
        </p:nvCxnSpPr>
        <p:spPr>
          <a:xfrm flipH="1">
            <a:off x="5529620" y="4895744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101" idx="4"/>
            <a:endCxn id="96" idx="0"/>
          </p:cNvCxnSpPr>
          <p:nvPr/>
        </p:nvCxnSpPr>
        <p:spPr>
          <a:xfrm>
            <a:off x="5395427" y="4895744"/>
            <a:ext cx="1341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99" idx="4"/>
            <a:endCxn id="96" idx="0"/>
          </p:cNvCxnSpPr>
          <p:nvPr/>
        </p:nvCxnSpPr>
        <p:spPr>
          <a:xfrm flipH="1">
            <a:off x="5529620" y="4895744"/>
            <a:ext cx="1389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100" idx="4"/>
            <a:endCxn id="96" idx="0"/>
          </p:cNvCxnSpPr>
          <p:nvPr/>
        </p:nvCxnSpPr>
        <p:spPr>
          <a:xfrm flipH="1">
            <a:off x="5529620" y="4895744"/>
            <a:ext cx="27545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100" idx="4"/>
            <a:endCxn id="94" idx="0"/>
          </p:cNvCxnSpPr>
          <p:nvPr/>
        </p:nvCxnSpPr>
        <p:spPr>
          <a:xfrm flipH="1">
            <a:off x="5715615" y="4895744"/>
            <a:ext cx="894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98" idx="4"/>
            <a:endCxn id="94" idx="0"/>
          </p:cNvCxnSpPr>
          <p:nvPr/>
        </p:nvCxnSpPr>
        <p:spPr>
          <a:xfrm>
            <a:off x="5258879" y="4895744"/>
            <a:ext cx="456736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stCxn id="101" idx="4"/>
            <a:endCxn id="94" idx="0"/>
          </p:cNvCxnSpPr>
          <p:nvPr/>
        </p:nvCxnSpPr>
        <p:spPr>
          <a:xfrm>
            <a:off x="5395427" y="4895744"/>
            <a:ext cx="320188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102" idx="4"/>
            <a:endCxn id="94" idx="0"/>
          </p:cNvCxnSpPr>
          <p:nvPr/>
        </p:nvCxnSpPr>
        <p:spPr>
          <a:xfrm>
            <a:off x="5531975" y="4895744"/>
            <a:ext cx="18364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99" idx="4"/>
            <a:endCxn id="94" idx="0"/>
          </p:cNvCxnSpPr>
          <p:nvPr/>
        </p:nvCxnSpPr>
        <p:spPr>
          <a:xfrm>
            <a:off x="5668523" y="4895744"/>
            <a:ext cx="47092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/>
          <p:cNvSpPr/>
          <p:nvPr/>
        </p:nvSpPr>
        <p:spPr>
          <a:xfrm>
            <a:off x="6272574" y="5155795"/>
            <a:ext cx="111153" cy="111153"/>
          </a:xfrm>
          <a:prstGeom prst="ellipse">
            <a:avLst/>
          </a:prstGeom>
          <a:solidFill>
            <a:srgbClr val="F6530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9" name="그룹 118"/>
          <p:cNvGrpSpPr/>
          <p:nvPr/>
        </p:nvGrpSpPr>
        <p:grpSpPr>
          <a:xfrm>
            <a:off x="6001833" y="4784591"/>
            <a:ext cx="657344" cy="111153"/>
            <a:chOff x="4562746" y="2681942"/>
            <a:chExt cx="657344" cy="111153"/>
          </a:xfrm>
        </p:grpSpPr>
        <p:sp>
          <p:nvSpPr>
            <p:cNvPr id="120" name="타원 119"/>
            <p:cNvSpPr/>
            <p:nvPr/>
          </p:nvSpPr>
          <p:spPr>
            <a:xfrm>
              <a:off x="4562746" y="2681942"/>
              <a:ext cx="111153" cy="11115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4972390" y="2681942"/>
              <a:ext cx="111153" cy="1111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5108937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>
              <a:off x="4699294" y="2681942"/>
              <a:ext cx="111153" cy="111153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4835842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5" name="직선 연결선 124"/>
          <p:cNvCxnSpPr>
            <a:stCxn id="120" idx="4"/>
            <a:endCxn id="118" idx="0"/>
          </p:cNvCxnSpPr>
          <p:nvPr/>
        </p:nvCxnSpPr>
        <p:spPr>
          <a:xfrm>
            <a:off x="6057410" y="4895744"/>
            <a:ext cx="27074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stCxn id="124" idx="4"/>
            <a:endCxn id="118" idx="0"/>
          </p:cNvCxnSpPr>
          <p:nvPr/>
        </p:nvCxnSpPr>
        <p:spPr>
          <a:xfrm flipH="1">
            <a:off x="6328151" y="4895744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123" idx="4"/>
            <a:endCxn id="118" idx="0"/>
          </p:cNvCxnSpPr>
          <p:nvPr/>
        </p:nvCxnSpPr>
        <p:spPr>
          <a:xfrm>
            <a:off x="6193958" y="4895744"/>
            <a:ext cx="1341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stCxn id="121" idx="4"/>
            <a:endCxn id="118" idx="0"/>
          </p:cNvCxnSpPr>
          <p:nvPr/>
        </p:nvCxnSpPr>
        <p:spPr>
          <a:xfrm flipH="1">
            <a:off x="6328151" y="4895744"/>
            <a:ext cx="1389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122" idx="4"/>
            <a:endCxn id="118" idx="0"/>
          </p:cNvCxnSpPr>
          <p:nvPr/>
        </p:nvCxnSpPr>
        <p:spPr>
          <a:xfrm flipH="1">
            <a:off x="6328151" y="4895744"/>
            <a:ext cx="27545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/>
          <p:cNvSpPr/>
          <p:nvPr/>
        </p:nvSpPr>
        <p:spPr>
          <a:xfrm>
            <a:off x="6983149" y="5155337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/>
          <p:cNvSpPr/>
          <p:nvPr/>
        </p:nvSpPr>
        <p:spPr>
          <a:xfrm>
            <a:off x="7372003" y="5155337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/>
          <p:cNvSpPr/>
          <p:nvPr/>
        </p:nvSpPr>
        <p:spPr>
          <a:xfrm>
            <a:off x="7501621" y="5155337"/>
            <a:ext cx="111153" cy="111153"/>
          </a:xfrm>
          <a:prstGeom prst="ellipse">
            <a:avLst/>
          </a:prstGeom>
          <a:solidFill>
            <a:srgbClr val="F6530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7112767" y="5155337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/>
          <p:cNvSpPr/>
          <p:nvPr/>
        </p:nvSpPr>
        <p:spPr>
          <a:xfrm>
            <a:off x="7242385" y="5155337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/>
          <p:cNvGrpSpPr/>
          <p:nvPr/>
        </p:nvGrpSpPr>
        <p:grpSpPr>
          <a:xfrm>
            <a:off x="7033764" y="4784133"/>
            <a:ext cx="657344" cy="111153"/>
            <a:chOff x="4562746" y="2681942"/>
            <a:chExt cx="657344" cy="111153"/>
          </a:xfrm>
        </p:grpSpPr>
        <p:sp>
          <p:nvSpPr>
            <p:cNvPr id="136" name="타원 135"/>
            <p:cNvSpPr/>
            <p:nvPr/>
          </p:nvSpPr>
          <p:spPr>
            <a:xfrm>
              <a:off x="4562746" y="2681942"/>
              <a:ext cx="111153" cy="1111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4972390" y="2681942"/>
              <a:ext cx="111153" cy="1111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5108937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4699294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35842" y="2681942"/>
              <a:ext cx="111153" cy="11115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1" name="직선 연결선 140"/>
          <p:cNvCxnSpPr>
            <a:stCxn id="136" idx="4"/>
            <a:endCxn id="130" idx="0"/>
          </p:cNvCxnSpPr>
          <p:nvPr/>
        </p:nvCxnSpPr>
        <p:spPr>
          <a:xfrm flipH="1">
            <a:off x="7038726" y="4895286"/>
            <a:ext cx="5061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>
            <a:stCxn id="139" idx="4"/>
            <a:endCxn id="130" idx="0"/>
          </p:cNvCxnSpPr>
          <p:nvPr/>
        </p:nvCxnSpPr>
        <p:spPr>
          <a:xfrm flipH="1">
            <a:off x="7038726" y="4895286"/>
            <a:ext cx="18716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stCxn id="140" idx="4"/>
            <a:endCxn id="130" idx="0"/>
          </p:cNvCxnSpPr>
          <p:nvPr/>
        </p:nvCxnSpPr>
        <p:spPr>
          <a:xfrm flipH="1">
            <a:off x="7038726" y="4895286"/>
            <a:ext cx="32371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>
            <a:stCxn id="137" idx="4"/>
            <a:endCxn id="130" idx="0"/>
          </p:cNvCxnSpPr>
          <p:nvPr/>
        </p:nvCxnSpPr>
        <p:spPr>
          <a:xfrm flipH="1">
            <a:off x="7038726" y="4895286"/>
            <a:ext cx="46025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stCxn id="138" idx="4"/>
            <a:endCxn id="130" idx="0"/>
          </p:cNvCxnSpPr>
          <p:nvPr/>
        </p:nvCxnSpPr>
        <p:spPr>
          <a:xfrm flipH="1">
            <a:off x="7038726" y="4895286"/>
            <a:ext cx="596806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stCxn id="136" idx="4"/>
            <a:endCxn id="133" idx="0"/>
          </p:cNvCxnSpPr>
          <p:nvPr/>
        </p:nvCxnSpPr>
        <p:spPr>
          <a:xfrm>
            <a:off x="7089341" y="4895286"/>
            <a:ext cx="790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>
            <a:stCxn id="136" idx="4"/>
            <a:endCxn id="134" idx="0"/>
          </p:cNvCxnSpPr>
          <p:nvPr/>
        </p:nvCxnSpPr>
        <p:spPr>
          <a:xfrm>
            <a:off x="7089341" y="4895286"/>
            <a:ext cx="20862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139" idx="4"/>
            <a:endCxn id="133" idx="0"/>
          </p:cNvCxnSpPr>
          <p:nvPr/>
        </p:nvCxnSpPr>
        <p:spPr>
          <a:xfrm flipH="1">
            <a:off x="7168344" y="4895286"/>
            <a:ext cx="5754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>
            <a:stCxn id="140" idx="4"/>
            <a:endCxn id="133" idx="0"/>
          </p:cNvCxnSpPr>
          <p:nvPr/>
        </p:nvCxnSpPr>
        <p:spPr>
          <a:xfrm flipH="1">
            <a:off x="7168344" y="4895286"/>
            <a:ext cx="1940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>
            <a:stCxn id="137" idx="4"/>
            <a:endCxn id="133" idx="0"/>
          </p:cNvCxnSpPr>
          <p:nvPr/>
        </p:nvCxnSpPr>
        <p:spPr>
          <a:xfrm flipH="1">
            <a:off x="7168344" y="4895286"/>
            <a:ext cx="33064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>
            <a:stCxn id="138" idx="4"/>
            <a:endCxn id="133" idx="0"/>
          </p:cNvCxnSpPr>
          <p:nvPr/>
        </p:nvCxnSpPr>
        <p:spPr>
          <a:xfrm flipH="1">
            <a:off x="7168344" y="4895286"/>
            <a:ext cx="467188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stCxn id="140" idx="4"/>
            <a:endCxn id="134" idx="0"/>
          </p:cNvCxnSpPr>
          <p:nvPr/>
        </p:nvCxnSpPr>
        <p:spPr>
          <a:xfrm flipH="1">
            <a:off x="7297962" y="4895286"/>
            <a:ext cx="6447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>
            <a:stCxn id="139" idx="4"/>
            <a:endCxn id="134" idx="0"/>
          </p:cNvCxnSpPr>
          <p:nvPr/>
        </p:nvCxnSpPr>
        <p:spPr>
          <a:xfrm>
            <a:off x="7225889" y="4895286"/>
            <a:ext cx="7207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stCxn id="137" idx="4"/>
            <a:endCxn id="134" idx="0"/>
          </p:cNvCxnSpPr>
          <p:nvPr/>
        </p:nvCxnSpPr>
        <p:spPr>
          <a:xfrm flipH="1">
            <a:off x="7297962" y="4895286"/>
            <a:ext cx="20102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>
            <a:stCxn id="138" idx="4"/>
            <a:endCxn id="134" idx="0"/>
          </p:cNvCxnSpPr>
          <p:nvPr/>
        </p:nvCxnSpPr>
        <p:spPr>
          <a:xfrm flipH="1">
            <a:off x="7297962" y="4895286"/>
            <a:ext cx="33757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stCxn id="138" idx="4"/>
            <a:endCxn id="131" idx="0"/>
          </p:cNvCxnSpPr>
          <p:nvPr/>
        </p:nvCxnSpPr>
        <p:spPr>
          <a:xfrm flipH="1">
            <a:off x="7427580" y="4895286"/>
            <a:ext cx="207952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>
            <a:stCxn id="136" idx="4"/>
            <a:endCxn id="131" idx="0"/>
          </p:cNvCxnSpPr>
          <p:nvPr/>
        </p:nvCxnSpPr>
        <p:spPr>
          <a:xfrm>
            <a:off x="7089341" y="4895286"/>
            <a:ext cx="33823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stCxn id="139" idx="4"/>
            <a:endCxn id="131" idx="0"/>
          </p:cNvCxnSpPr>
          <p:nvPr/>
        </p:nvCxnSpPr>
        <p:spPr>
          <a:xfrm>
            <a:off x="7225889" y="4895286"/>
            <a:ext cx="20169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stCxn id="140" idx="4"/>
            <a:endCxn id="131" idx="0"/>
          </p:cNvCxnSpPr>
          <p:nvPr/>
        </p:nvCxnSpPr>
        <p:spPr>
          <a:xfrm>
            <a:off x="7362437" y="4895286"/>
            <a:ext cx="6514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>
            <a:stCxn id="137" idx="4"/>
            <a:endCxn id="131" idx="0"/>
          </p:cNvCxnSpPr>
          <p:nvPr/>
        </p:nvCxnSpPr>
        <p:spPr>
          <a:xfrm flipH="1">
            <a:off x="7427580" y="4895286"/>
            <a:ext cx="7140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138" idx="4"/>
            <a:endCxn id="132" idx="0"/>
          </p:cNvCxnSpPr>
          <p:nvPr/>
        </p:nvCxnSpPr>
        <p:spPr>
          <a:xfrm flipH="1">
            <a:off x="7557198" y="4895286"/>
            <a:ext cx="78334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>
            <a:stCxn id="137" idx="4"/>
            <a:endCxn id="132" idx="0"/>
          </p:cNvCxnSpPr>
          <p:nvPr/>
        </p:nvCxnSpPr>
        <p:spPr>
          <a:xfrm>
            <a:off x="7498985" y="4895286"/>
            <a:ext cx="5821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>
            <a:stCxn id="140" idx="4"/>
            <a:endCxn id="132" idx="0"/>
          </p:cNvCxnSpPr>
          <p:nvPr/>
        </p:nvCxnSpPr>
        <p:spPr>
          <a:xfrm>
            <a:off x="7362437" y="4895286"/>
            <a:ext cx="19476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39" idx="4"/>
            <a:endCxn id="132" idx="0"/>
          </p:cNvCxnSpPr>
          <p:nvPr/>
        </p:nvCxnSpPr>
        <p:spPr>
          <a:xfrm>
            <a:off x="7225889" y="4895286"/>
            <a:ext cx="33130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>
            <a:stCxn id="136" idx="4"/>
            <a:endCxn id="132" idx="0"/>
          </p:cNvCxnSpPr>
          <p:nvPr/>
        </p:nvCxnSpPr>
        <p:spPr>
          <a:xfrm>
            <a:off x="7089341" y="4895286"/>
            <a:ext cx="467857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/>
          <p:cNvSpPr/>
          <p:nvPr/>
        </p:nvSpPr>
        <p:spPr>
          <a:xfrm>
            <a:off x="7631239" y="5155337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7" name="직선 연결선 166"/>
          <p:cNvCxnSpPr>
            <a:stCxn id="138" idx="4"/>
            <a:endCxn id="166" idx="0"/>
          </p:cNvCxnSpPr>
          <p:nvPr/>
        </p:nvCxnSpPr>
        <p:spPr>
          <a:xfrm>
            <a:off x="7635532" y="4895286"/>
            <a:ext cx="51284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137" idx="4"/>
            <a:endCxn id="166" idx="0"/>
          </p:cNvCxnSpPr>
          <p:nvPr/>
        </p:nvCxnSpPr>
        <p:spPr>
          <a:xfrm>
            <a:off x="7498985" y="4895286"/>
            <a:ext cx="18783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140" idx="4"/>
            <a:endCxn id="166" idx="0"/>
          </p:cNvCxnSpPr>
          <p:nvPr/>
        </p:nvCxnSpPr>
        <p:spPr>
          <a:xfrm>
            <a:off x="7362437" y="4895286"/>
            <a:ext cx="32437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>
            <a:stCxn id="139" idx="4"/>
            <a:endCxn id="166" idx="0"/>
          </p:cNvCxnSpPr>
          <p:nvPr/>
        </p:nvCxnSpPr>
        <p:spPr>
          <a:xfrm>
            <a:off x="7225889" y="4895286"/>
            <a:ext cx="460927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>
            <a:stCxn id="136" idx="4"/>
            <a:endCxn id="166" idx="0"/>
          </p:cNvCxnSpPr>
          <p:nvPr/>
        </p:nvCxnSpPr>
        <p:spPr>
          <a:xfrm>
            <a:off x="7089341" y="4895286"/>
            <a:ext cx="59747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6686835" y="4668131"/>
            <a:ext cx="324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6686835" y="5051101"/>
            <a:ext cx="324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4167118" y="3756756"/>
            <a:ext cx="2274835" cy="810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5" name="그룹 174"/>
          <p:cNvGrpSpPr/>
          <p:nvPr/>
        </p:nvGrpSpPr>
        <p:grpSpPr>
          <a:xfrm>
            <a:off x="4920906" y="4079136"/>
            <a:ext cx="186811" cy="186811"/>
            <a:chOff x="5073874" y="1745579"/>
            <a:chExt cx="186811" cy="186811"/>
          </a:xfrm>
        </p:grpSpPr>
        <p:sp>
          <p:nvSpPr>
            <p:cNvPr id="176" name="타원 175"/>
            <p:cNvSpPr/>
            <p:nvPr/>
          </p:nvSpPr>
          <p:spPr>
            <a:xfrm>
              <a:off x="5073874" y="1745579"/>
              <a:ext cx="186811" cy="186811"/>
            </a:xfrm>
            <a:prstGeom prst="ellipse">
              <a:avLst/>
            </a:prstGeom>
            <a:solidFill>
              <a:srgbClr val="FFB34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십자형 176"/>
            <p:cNvSpPr/>
            <p:nvPr/>
          </p:nvSpPr>
          <p:spPr>
            <a:xfrm>
              <a:off x="5085238" y="1754813"/>
              <a:ext cx="165509" cy="165509"/>
            </a:xfrm>
            <a:prstGeom prst="plus">
              <a:avLst>
                <a:gd name="adj" fmla="val 354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5505665" y="4079136"/>
            <a:ext cx="186811" cy="186811"/>
            <a:chOff x="5658633" y="1736925"/>
            <a:chExt cx="186811" cy="186811"/>
          </a:xfrm>
        </p:grpSpPr>
        <p:sp>
          <p:nvSpPr>
            <p:cNvPr id="179" name="타원 178"/>
            <p:cNvSpPr/>
            <p:nvPr/>
          </p:nvSpPr>
          <p:spPr>
            <a:xfrm>
              <a:off x="5658633" y="1736925"/>
              <a:ext cx="186811" cy="186811"/>
            </a:xfrm>
            <a:prstGeom prst="ellipse">
              <a:avLst/>
            </a:prstGeom>
            <a:solidFill>
              <a:srgbClr val="FFB34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십자형 179"/>
            <p:cNvSpPr/>
            <p:nvPr/>
          </p:nvSpPr>
          <p:spPr>
            <a:xfrm rot="2693105">
              <a:off x="5667449" y="1747192"/>
              <a:ext cx="165509" cy="165509"/>
            </a:xfrm>
            <a:prstGeom prst="plus">
              <a:avLst>
                <a:gd name="adj" fmla="val 354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5260729" y="4079136"/>
            <a:ext cx="186811" cy="186811"/>
            <a:chOff x="5658633" y="1736925"/>
            <a:chExt cx="186811" cy="186811"/>
          </a:xfrm>
        </p:grpSpPr>
        <p:sp>
          <p:nvSpPr>
            <p:cNvPr id="182" name="타원 181"/>
            <p:cNvSpPr/>
            <p:nvPr/>
          </p:nvSpPr>
          <p:spPr>
            <a:xfrm>
              <a:off x="5658633" y="1736925"/>
              <a:ext cx="186811" cy="186811"/>
            </a:xfrm>
            <a:prstGeom prst="ellipse">
              <a:avLst/>
            </a:prstGeom>
            <a:solidFill>
              <a:srgbClr val="FFB34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십자형 182"/>
            <p:cNvSpPr/>
            <p:nvPr/>
          </p:nvSpPr>
          <p:spPr>
            <a:xfrm rot="2693105">
              <a:off x="5667449" y="1747192"/>
              <a:ext cx="165509" cy="165509"/>
            </a:xfrm>
            <a:prstGeom prst="plus">
              <a:avLst>
                <a:gd name="adj" fmla="val 354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5908427" y="4079136"/>
            <a:ext cx="186811" cy="186811"/>
            <a:chOff x="5658633" y="1736925"/>
            <a:chExt cx="186811" cy="186811"/>
          </a:xfrm>
        </p:grpSpPr>
        <p:sp>
          <p:nvSpPr>
            <p:cNvPr id="185" name="타원 184"/>
            <p:cNvSpPr/>
            <p:nvPr/>
          </p:nvSpPr>
          <p:spPr>
            <a:xfrm>
              <a:off x="5658633" y="1736925"/>
              <a:ext cx="186811" cy="186811"/>
            </a:xfrm>
            <a:prstGeom prst="ellipse">
              <a:avLst/>
            </a:prstGeom>
            <a:solidFill>
              <a:srgbClr val="FFB34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십자형 185"/>
            <p:cNvSpPr/>
            <p:nvPr/>
          </p:nvSpPr>
          <p:spPr>
            <a:xfrm rot="2693105">
              <a:off x="5667449" y="1747192"/>
              <a:ext cx="165509" cy="165509"/>
            </a:xfrm>
            <a:prstGeom prst="plus">
              <a:avLst>
                <a:gd name="adj" fmla="val 354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5644982" y="4024367"/>
            <a:ext cx="324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cxnSp>
        <p:nvCxnSpPr>
          <p:cNvPr id="188" name="꺾인 연결선 187"/>
          <p:cNvCxnSpPr/>
          <p:nvPr/>
        </p:nvCxnSpPr>
        <p:spPr>
          <a:xfrm rot="5400000" flipH="1" flipV="1">
            <a:off x="5029504" y="4316887"/>
            <a:ext cx="12700" cy="801583"/>
          </a:xfrm>
          <a:prstGeom prst="bentConnector3">
            <a:avLst>
              <a:gd name="adj1" fmla="val 1079984"/>
            </a:avLst>
          </a:prstGeom>
          <a:ln w="31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 188"/>
          <p:cNvCxnSpPr/>
          <p:nvPr/>
        </p:nvCxnSpPr>
        <p:spPr>
          <a:xfrm rot="5400000" flipH="1" flipV="1">
            <a:off x="6029090" y="4317806"/>
            <a:ext cx="12700" cy="799744"/>
          </a:xfrm>
          <a:prstGeom prst="bentConnector3">
            <a:avLst>
              <a:gd name="adj1" fmla="val 1080000"/>
            </a:avLst>
          </a:prstGeom>
          <a:ln w="31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>
            <a:stCxn id="182" idx="4"/>
          </p:cNvCxnSpPr>
          <p:nvPr/>
        </p:nvCxnSpPr>
        <p:spPr>
          <a:xfrm flipH="1">
            <a:off x="5035854" y="4265947"/>
            <a:ext cx="318281" cy="323884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>
            <a:stCxn id="179" idx="4"/>
          </p:cNvCxnSpPr>
          <p:nvPr/>
        </p:nvCxnSpPr>
        <p:spPr>
          <a:xfrm>
            <a:off x="5599071" y="4265947"/>
            <a:ext cx="458338" cy="322697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>
            <a:stCxn id="185" idx="4"/>
          </p:cNvCxnSpPr>
          <p:nvPr/>
        </p:nvCxnSpPr>
        <p:spPr>
          <a:xfrm>
            <a:off x="6001833" y="4265947"/>
            <a:ext cx="1031931" cy="322381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 192"/>
          <p:cNvCxnSpPr/>
          <p:nvPr/>
        </p:nvCxnSpPr>
        <p:spPr>
          <a:xfrm rot="5400000" flipH="1" flipV="1">
            <a:off x="6998486" y="4317907"/>
            <a:ext cx="12700" cy="799744"/>
          </a:xfrm>
          <a:prstGeom prst="bentConnector3">
            <a:avLst>
              <a:gd name="adj1" fmla="val 1080000"/>
            </a:avLst>
          </a:prstGeom>
          <a:ln w="31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>
            <a:stCxn id="177" idx="2"/>
            <a:endCxn id="61" idx="0"/>
          </p:cNvCxnSpPr>
          <p:nvPr/>
        </p:nvCxnSpPr>
        <p:spPr>
          <a:xfrm flipH="1">
            <a:off x="4600865" y="4253879"/>
            <a:ext cx="414160" cy="902109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/>
          <p:cNvSpPr/>
          <p:nvPr/>
        </p:nvSpPr>
        <p:spPr>
          <a:xfrm>
            <a:off x="6739404" y="4186991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/>
          <p:cNvSpPr txBox="1"/>
          <p:nvPr/>
        </p:nvSpPr>
        <p:spPr>
          <a:xfrm>
            <a:off x="4084918" y="3982990"/>
            <a:ext cx="62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FM</a:t>
            </a:r>
          </a:p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Layer</a:t>
            </a:r>
          </a:p>
        </p:txBody>
      </p:sp>
      <p:sp>
        <p:nvSpPr>
          <p:cNvPr id="197" name="타원 196"/>
          <p:cNvSpPr/>
          <p:nvPr/>
        </p:nvSpPr>
        <p:spPr>
          <a:xfrm>
            <a:off x="7045029" y="4186991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/>
          <p:cNvSpPr/>
          <p:nvPr/>
        </p:nvSpPr>
        <p:spPr>
          <a:xfrm>
            <a:off x="7350654" y="4186991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/>
          <p:cNvSpPr/>
          <p:nvPr/>
        </p:nvSpPr>
        <p:spPr>
          <a:xfrm>
            <a:off x="6739404" y="3893219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/>
          <p:cNvSpPr/>
          <p:nvPr/>
        </p:nvSpPr>
        <p:spPr>
          <a:xfrm>
            <a:off x="7045029" y="3893219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/>
          <p:cNvSpPr/>
          <p:nvPr/>
        </p:nvSpPr>
        <p:spPr>
          <a:xfrm>
            <a:off x="7350654" y="3893219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2" name="직선 연결선 201"/>
          <p:cNvCxnSpPr>
            <a:stCxn id="199" idx="4"/>
            <a:endCxn id="195" idx="0"/>
          </p:cNvCxnSpPr>
          <p:nvPr/>
        </p:nvCxnSpPr>
        <p:spPr>
          <a:xfrm>
            <a:off x="6824318" y="4063047"/>
            <a:ext cx="0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>
            <a:stCxn id="200" idx="4"/>
            <a:endCxn id="195" idx="0"/>
          </p:cNvCxnSpPr>
          <p:nvPr/>
        </p:nvCxnSpPr>
        <p:spPr>
          <a:xfrm flipH="1">
            <a:off x="6824318" y="4063047"/>
            <a:ext cx="305625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>
            <a:endCxn id="195" idx="0"/>
          </p:cNvCxnSpPr>
          <p:nvPr/>
        </p:nvCxnSpPr>
        <p:spPr>
          <a:xfrm flipH="1">
            <a:off x="6824318" y="4065750"/>
            <a:ext cx="619090" cy="12124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>
            <a:stCxn id="200" idx="4"/>
            <a:endCxn id="197" idx="0"/>
          </p:cNvCxnSpPr>
          <p:nvPr/>
        </p:nvCxnSpPr>
        <p:spPr>
          <a:xfrm>
            <a:off x="7129943" y="4063047"/>
            <a:ext cx="0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>
            <a:endCxn id="197" idx="0"/>
          </p:cNvCxnSpPr>
          <p:nvPr/>
        </p:nvCxnSpPr>
        <p:spPr>
          <a:xfrm>
            <a:off x="6795362" y="4063047"/>
            <a:ext cx="334581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>
            <a:stCxn id="201" idx="4"/>
            <a:endCxn id="197" idx="0"/>
          </p:cNvCxnSpPr>
          <p:nvPr/>
        </p:nvCxnSpPr>
        <p:spPr>
          <a:xfrm flipH="1">
            <a:off x="7129943" y="4063047"/>
            <a:ext cx="305625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>
            <a:stCxn id="201" idx="4"/>
            <a:endCxn id="198" idx="0"/>
          </p:cNvCxnSpPr>
          <p:nvPr/>
        </p:nvCxnSpPr>
        <p:spPr>
          <a:xfrm>
            <a:off x="7435568" y="4063047"/>
            <a:ext cx="0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>
            <a:stCxn id="200" idx="4"/>
            <a:endCxn id="198" idx="0"/>
          </p:cNvCxnSpPr>
          <p:nvPr/>
        </p:nvCxnSpPr>
        <p:spPr>
          <a:xfrm>
            <a:off x="7129943" y="4063047"/>
            <a:ext cx="305625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endCxn id="198" idx="0"/>
          </p:cNvCxnSpPr>
          <p:nvPr/>
        </p:nvCxnSpPr>
        <p:spPr>
          <a:xfrm>
            <a:off x="6818686" y="4061504"/>
            <a:ext cx="616882" cy="12548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그룹 210"/>
          <p:cNvGrpSpPr/>
          <p:nvPr/>
        </p:nvGrpSpPr>
        <p:grpSpPr>
          <a:xfrm>
            <a:off x="6374794" y="3436129"/>
            <a:ext cx="186811" cy="186811"/>
            <a:chOff x="6542488" y="1124241"/>
            <a:chExt cx="186811" cy="186811"/>
          </a:xfrm>
        </p:grpSpPr>
        <p:sp>
          <p:nvSpPr>
            <p:cNvPr id="212" name="타원 211"/>
            <p:cNvSpPr/>
            <p:nvPr/>
          </p:nvSpPr>
          <p:spPr>
            <a:xfrm>
              <a:off x="6542488" y="1124241"/>
              <a:ext cx="186811" cy="186811"/>
            </a:xfrm>
            <a:prstGeom prst="ellipse">
              <a:avLst/>
            </a:prstGeom>
            <a:solidFill>
              <a:srgbClr val="FFB34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자유형 212"/>
            <p:cNvSpPr/>
            <p:nvPr/>
          </p:nvSpPr>
          <p:spPr>
            <a:xfrm>
              <a:off x="6569933" y="1150905"/>
              <a:ext cx="142079" cy="124420"/>
            </a:xfrm>
            <a:custGeom>
              <a:avLst/>
              <a:gdLst>
                <a:gd name="connsiteX0" fmla="*/ 0 w 536028"/>
                <a:gd name="connsiteY0" fmla="*/ 590836 h 1097589"/>
                <a:gd name="connsiteX1" fmla="*/ 147145 w 536028"/>
                <a:gd name="connsiteY1" fmla="*/ 12767 h 1097589"/>
                <a:gd name="connsiteX2" fmla="*/ 336331 w 536028"/>
                <a:gd name="connsiteY2" fmla="*/ 1084822 h 1097589"/>
                <a:gd name="connsiteX3" fmla="*/ 536028 w 536028"/>
                <a:gd name="connsiteY3" fmla="*/ 506753 h 109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028" h="1097589">
                  <a:moveTo>
                    <a:pt x="0" y="590836"/>
                  </a:moveTo>
                  <a:cubicBezTo>
                    <a:pt x="45545" y="260636"/>
                    <a:pt x="91090" y="-69564"/>
                    <a:pt x="147145" y="12767"/>
                  </a:cubicBezTo>
                  <a:cubicBezTo>
                    <a:pt x="203200" y="95098"/>
                    <a:pt x="271517" y="1002491"/>
                    <a:pt x="336331" y="1084822"/>
                  </a:cubicBezTo>
                  <a:cubicBezTo>
                    <a:pt x="401145" y="1167153"/>
                    <a:pt x="468586" y="836953"/>
                    <a:pt x="536028" y="506753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6751359" y="3932424"/>
            <a:ext cx="139102" cy="77689"/>
            <a:chOff x="4263755" y="1601647"/>
            <a:chExt cx="492130" cy="225050"/>
          </a:xfrm>
        </p:grpSpPr>
        <p:cxnSp>
          <p:nvCxnSpPr>
            <p:cNvPr id="215" name="직선 연결선 214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7" name="그룹 216"/>
          <p:cNvGrpSpPr/>
          <p:nvPr/>
        </p:nvGrpSpPr>
        <p:grpSpPr>
          <a:xfrm>
            <a:off x="7057083" y="3932424"/>
            <a:ext cx="139102" cy="77689"/>
            <a:chOff x="4263755" y="1601647"/>
            <a:chExt cx="492130" cy="225050"/>
          </a:xfrm>
        </p:grpSpPr>
        <p:cxnSp>
          <p:nvCxnSpPr>
            <p:cNvPr id="218" name="직선 연결선 217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0" name="그룹 219"/>
          <p:cNvGrpSpPr/>
          <p:nvPr/>
        </p:nvGrpSpPr>
        <p:grpSpPr>
          <a:xfrm>
            <a:off x="7366200" y="3932424"/>
            <a:ext cx="139102" cy="77689"/>
            <a:chOff x="4263755" y="1601647"/>
            <a:chExt cx="492130" cy="225050"/>
          </a:xfrm>
        </p:grpSpPr>
        <p:cxnSp>
          <p:nvCxnSpPr>
            <p:cNvPr id="221" name="직선 연결선 220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3" name="그룹 222"/>
          <p:cNvGrpSpPr/>
          <p:nvPr/>
        </p:nvGrpSpPr>
        <p:grpSpPr>
          <a:xfrm>
            <a:off x="6755269" y="4231743"/>
            <a:ext cx="139102" cy="77689"/>
            <a:chOff x="4263755" y="1601647"/>
            <a:chExt cx="492130" cy="225050"/>
          </a:xfrm>
        </p:grpSpPr>
        <p:cxnSp>
          <p:nvCxnSpPr>
            <p:cNvPr id="224" name="직선 연결선 223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직선 연결선 224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6" name="그룹 225"/>
          <p:cNvGrpSpPr/>
          <p:nvPr/>
        </p:nvGrpSpPr>
        <p:grpSpPr>
          <a:xfrm>
            <a:off x="7060993" y="4231743"/>
            <a:ext cx="139102" cy="77689"/>
            <a:chOff x="4263755" y="1601647"/>
            <a:chExt cx="492130" cy="225050"/>
          </a:xfrm>
        </p:grpSpPr>
        <p:cxnSp>
          <p:nvCxnSpPr>
            <p:cNvPr id="227" name="직선 연결선 226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직선 연결선 227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9" name="그룹 228"/>
          <p:cNvGrpSpPr/>
          <p:nvPr/>
        </p:nvGrpSpPr>
        <p:grpSpPr>
          <a:xfrm>
            <a:off x="7370110" y="4231743"/>
            <a:ext cx="139102" cy="77689"/>
            <a:chOff x="4263755" y="1601647"/>
            <a:chExt cx="492130" cy="225050"/>
          </a:xfrm>
        </p:grpSpPr>
        <p:cxnSp>
          <p:nvCxnSpPr>
            <p:cNvPr id="230" name="직선 연결선 229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직선 연결선 230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2" name="TextBox 231"/>
          <p:cNvSpPr txBox="1"/>
          <p:nvPr/>
        </p:nvSpPr>
        <p:spPr>
          <a:xfrm>
            <a:off x="7369939" y="3982187"/>
            <a:ext cx="4524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6458688" y="3422885"/>
            <a:ext cx="5931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Sigmoid</a:t>
            </a:r>
          </a:p>
        </p:txBody>
      </p:sp>
      <p:cxnSp>
        <p:nvCxnSpPr>
          <p:cNvPr id="234" name="직선 연결선 233"/>
          <p:cNvCxnSpPr>
            <a:stCxn id="177" idx="2"/>
            <a:endCxn id="95" idx="0"/>
          </p:cNvCxnSpPr>
          <p:nvPr/>
        </p:nvCxnSpPr>
        <p:spPr>
          <a:xfrm>
            <a:off x="5015025" y="4253879"/>
            <a:ext cx="307673" cy="901916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>
            <a:stCxn id="177" idx="2"/>
            <a:endCxn id="118" idx="0"/>
          </p:cNvCxnSpPr>
          <p:nvPr/>
        </p:nvCxnSpPr>
        <p:spPr>
          <a:xfrm>
            <a:off x="5015025" y="4253879"/>
            <a:ext cx="1313126" cy="901916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stCxn id="176" idx="4"/>
            <a:endCxn id="132" idx="0"/>
          </p:cNvCxnSpPr>
          <p:nvPr/>
        </p:nvCxnSpPr>
        <p:spPr>
          <a:xfrm>
            <a:off x="5014312" y="4265947"/>
            <a:ext cx="2542886" cy="889390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>
            <a:stCxn id="195" idx="4"/>
            <a:endCxn id="138" idx="0"/>
          </p:cNvCxnSpPr>
          <p:nvPr/>
        </p:nvCxnSpPr>
        <p:spPr>
          <a:xfrm>
            <a:off x="6824318" y="4356819"/>
            <a:ext cx="811214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>
            <a:stCxn id="195" idx="4"/>
            <a:endCxn id="137" idx="0"/>
          </p:cNvCxnSpPr>
          <p:nvPr/>
        </p:nvCxnSpPr>
        <p:spPr>
          <a:xfrm>
            <a:off x="6824318" y="4356819"/>
            <a:ext cx="674667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>
            <a:stCxn id="195" idx="4"/>
            <a:endCxn id="140" idx="0"/>
          </p:cNvCxnSpPr>
          <p:nvPr/>
        </p:nvCxnSpPr>
        <p:spPr>
          <a:xfrm>
            <a:off x="6824318" y="4356819"/>
            <a:ext cx="538119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>
            <a:stCxn id="195" idx="4"/>
            <a:endCxn id="139" idx="0"/>
          </p:cNvCxnSpPr>
          <p:nvPr/>
        </p:nvCxnSpPr>
        <p:spPr>
          <a:xfrm>
            <a:off x="6824318" y="4356819"/>
            <a:ext cx="401571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>
            <a:stCxn id="195" idx="4"/>
            <a:endCxn id="136" idx="0"/>
          </p:cNvCxnSpPr>
          <p:nvPr/>
        </p:nvCxnSpPr>
        <p:spPr>
          <a:xfrm>
            <a:off x="6824318" y="4356819"/>
            <a:ext cx="265023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>
            <a:stCxn id="197" idx="4"/>
            <a:endCxn id="136" idx="0"/>
          </p:cNvCxnSpPr>
          <p:nvPr/>
        </p:nvCxnSpPr>
        <p:spPr>
          <a:xfrm flipH="1">
            <a:off x="7089341" y="4356819"/>
            <a:ext cx="40602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>
            <a:stCxn id="197" idx="4"/>
            <a:endCxn id="139" idx="0"/>
          </p:cNvCxnSpPr>
          <p:nvPr/>
        </p:nvCxnSpPr>
        <p:spPr>
          <a:xfrm>
            <a:off x="7129943" y="4356819"/>
            <a:ext cx="95946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>
            <a:stCxn id="197" idx="4"/>
            <a:endCxn id="140" idx="0"/>
          </p:cNvCxnSpPr>
          <p:nvPr/>
        </p:nvCxnSpPr>
        <p:spPr>
          <a:xfrm>
            <a:off x="7129943" y="4356819"/>
            <a:ext cx="232494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>
            <a:stCxn id="197" idx="4"/>
            <a:endCxn id="137" idx="0"/>
          </p:cNvCxnSpPr>
          <p:nvPr/>
        </p:nvCxnSpPr>
        <p:spPr>
          <a:xfrm>
            <a:off x="7129943" y="4356819"/>
            <a:ext cx="369042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/>
          <p:cNvCxnSpPr>
            <a:stCxn id="197" idx="4"/>
            <a:endCxn id="138" idx="0"/>
          </p:cNvCxnSpPr>
          <p:nvPr/>
        </p:nvCxnSpPr>
        <p:spPr>
          <a:xfrm>
            <a:off x="7129943" y="4356819"/>
            <a:ext cx="505589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>
            <a:stCxn id="198" idx="4"/>
            <a:endCxn id="138" idx="0"/>
          </p:cNvCxnSpPr>
          <p:nvPr/>
        </p:nvCxnSpPr>
        <p:spPr>
          <a:xfrm>
            <a:off x="7435568" y="4356819"/>
            <a:ext cx="199964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>
            <a:stCxn id="198" idx="4"/>
            <a:endCxn id="137" idx="0"/>
          </p:cNvCxnSpPr>
          <p:nvPr/>
        </p:nvCxnSpPr>
        <p:spPr>
          <a:xfrm>
            <a:off x="7435568" y="4356819"/>
            <a:ext cx="63417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>
            <a:stCxn id="198" idx="4"/>
            <a:endCxn id="140" idx="0"/>
          </p:cNvCxnSpPr>
          <p:nvPr/>
        </p:nvCxnSpPr>
        <p:spPr>
          <a:xfrm flipH="1">
            <a:off x="7362437" y="4356819"/>
            <a:ext cx="73131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>
            <a:stCxn id="198" idx="4"/>
            <a:endCxn id="139" idx="0"/>
          </p:cNvCxnSpPr>
          <p:nvPr/>
        </p:nvCxnSpPr>
        <p:spPr>
          <a:xfrm flipH="1">
            <a:off x="7225889" y="4356819"/>
            <a:ext cx="209679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>
            <a:stCxn id="198" idx="4"/>
            <a:endCxn id="136" idx="0"/>
          </p:cNvCxnSpPr>
          <p:nvPr/>
        </p:nvCxnSpPr>
        <p:spPr>
          <a:xfrm flipH="1">
            <a:off x="7089341" y="4356819"/>
            <a:ext cx="346227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stCxn id="195" idx="4"/>
            <a:endCxn id="122" idx="0"/>
          </p:cNvCxnSpPr>
          <p:nvPr/>
        </p:nvCxnSpPr>
        <p:spPr>
          <a:xfrm flipH="1">
            <a:off x="6603601" y="4356819"/>
            <a:ext cx="220717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>
            <a:stCxn id="195" idx="4"/>
            <a:endCxn id="121" idx="0"/>
          </p:cNvCxnSpPr>
          <p:nvPr/>
        </p:nvCxnSpPr>
        <p:spPr>
          <a:xfrm flipH="1">
            <a:off x="6467054" y="4356819"/>
            <a:ext cx="357264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stCxn id="195" idx="4"/>
            <a:endCxn id="124" idx="0"/>
          </p:cNvCxnSpPr>
          <p:nvPr/>
        </p:nvCxnSpPr>
        <p:spPr>
          <a:xfrm flipH="1">
            <a:off x="6330506" y="4356819"/>
            <a:ext cx="493812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195" idx="4"/>
            <a:endCxn id="123" idx="0"/>
          </p:cNvCxnSpPr>
          <p:nvPr/>
        </p:nvCxnSpPr>
        <p:spPr>
          <a:xfrm flipH="1">
            <a:off x="6193958" y="4356819"/>
            <a:ext cx="630360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>
            <a:stCxn id="197" idx="4"/>
            <a:endCxn id="123" idx="0"/>
          </p:cNvCxnSpPr>
          <p:nvPr/>
        </p:nvCxnSpPr>
        <p:spPr>
          <a:xfrm flipH="1">
            <a:off x="6193958" y="4356819"/>
            <a:ext cx="935985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>
            <a:stCxn id="197" idx="4"/>
            <a:endCxn id="124" idx="0"/>
          </p:cNvCxnSpPr>
          <p:nvPr/>
        </p:nvCxnSpPr>
        <p:spPr>
          <a:xfrm flipH="1">
            <a:off x="6330506" y="4356819"/>
            <a:ext cx="799437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>
            <a:stCxn id="197" idx="4"/>
            <a:endCxn id="121" idx="0"/>
          </p:cNvCxnSpPr>
          <p:nvPr/>
        </p:nvCxnSpPr>
        <p:spPr>
          <a:xfrm flipH="1">
            <a:off x="6467054" y="4356819"/>
            <a:ext cx="662889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>
            <a:stCxn id="197" idx="4"/>
            <a:endCxn id="122" idx="0"/>
          </p:cNvCxnSpPr>
          <p:nvPr/>
        </p:nvCxnSpPr>
        <p:spPr>
          <a:xfrm flipH="1">
            <a:off x="6603601" y="4356819"/>
            <a:ext cx="526342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>
            <a:stCxn id="198" idx="4"/>
            <a:endCxn id="122" idx="0"/>
          </p:cNvCxnSpPr>
          <p:nvPr/>
        </p:nvCxnSpPr>
        <p:spPr>
          <a:xfrm flipH="1">
            <a:off x="6603601" y="4356819"/>
            <a:ext cx="831967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>
            <a:stCxn id="198" idx="4"/>
            <a:endCxn id="121" idx="0"/>
          </p:cNvCxnSpPr>
          <p:nvPr/>
        </p:nvCxnSpPr>
        <p:spPr>
          <a:xfrm flipH="1">
            <a:off x="6467054" y="4356819"/>
            <a:ext cx="968514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>
            <a:stCxn id="198" idx="4"/>
            <a:endCxn id="123" idx="0"/>
          </p:cNvCxnSpPr>
          <p:nvPr/>
        </p:nvCxnSpPr>
        <p:spPr>
          <a:xfrm flipH="1">
            <a:off x="6193958" y="4356819"/>
            <a:ext cx="1241610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>
            <a:stCxn id="198" idx="4"/>
            <a:endCxn id="124" idx="0"/>
          </p:cNvCxnSpPr>
          <p:nvPr/>
        </p:nvCxnSpPr>
        <p:spPr>
          <a:xfrm flipH="1">
            <a:off x="6330506" y="4356819"/>
            <a:ext cx="1105062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>
            <a:stCxn id="195" idx="4"/>
            <a:endCxn id="120" idx="0"/>
          </p:cNvCxnSpPr>
          <p:nvPr/>
        </p:nvCxnSpPr>
        <p:spPr>
          <a:xfrm flipH="1">
            <a:off x="6057410" y="4356819"/>
            <a:ext cx="76690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>
            <a:stCxn id="197" idx="4"/>
            <a:endCxn id="120" idx="0"/>
          </p:cNvCxnSpPr>
          <p:nvPr/>
        </p:nvCxnSpPr>
        <p:spPr>
          <a:xfrm flipH="1">
            <a:off x="6057410" y="4356819"/>
            <a:ext cx="1072533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>
            <a:stCxn id="198" idx="4"/>
            <a:endCxn id="120" idx="0"/>
          </p:cNvCxnSpPr>
          <p:nvPr/>
        </p:nvCxnSpPr>
        <p:spPr>
          <a:xfrm flipH="1">
            <a:off x="6057410" y="4356819"/>
            <a:ext cx="137815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/>
          <p:cNvCxnSpPr>
            <a:stCxn id="195" idx="4"/>
            <a:endCxn id="98" idx="0"/>
          </p:cNvCxnSpPr>
          <p:nvPr/>
        </p:nvCxnSpPr>
        <p:spPr>
          <a:xfrm flipH="1">
            <a:off x="5258879" y="4356819"/>
            <a:ext cx="1565439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>
            <a:stCxn id="197" idx="4"/>
            <a:endCxn id="101" idx="0"/>
          </p:cNvCxnSpPr>
          <p:nvPr/>
        </p:nvCxnSpPr>
        <p:spPr>
          <a:xfrm flipH="1">
            <a:off x="5395427" y="4356819"/>
            <a:ext cx="1734516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>
            <a:stCxn id="198" idx="4"/>
            <a:endCxn id="102" idx="0"/>
          </p:cNvCxnSpPr>
          <p:nvPr/>
        </p:nvCxnSpPr>
        <p:spPr>
          <a:xfrm flipH="1">
            <a:off x="5531975" y="4356819"/>
            <a:ext cx="1903593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>
            <a:stCxn id="195" idx="4"/>
            <a:endCxn id="99" idx="0"/>
          </p:cNvCxnSpPr>
          <p:nvPr/>
        </p:nvCxnSpPr>
        <p:spPr>
          <a:xfrm flipH="1">
            <a:off x="5668523" y="4356819"/>
            <a:ext cx="1155795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>
            <a:stCxn id="195" idx="4"/>
            <a:endCxn id="100" idx="0"/>
          </p:cNvCxnSpPr>
          <p:nvPr/>
        </p:nvCxnSpPr>
        <p:spPr>
          <a:xfrm flipH="1">
            <a:off x="5805070" y="4356819"/>
            <a:ext cx="101924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>
            <a:stCxn id="195" idx="4"/>
          </p:cNvCxnSpPr>
          <p:nvPr/>
        </p:nvCxnSpPr>
        <p:spPr>
          <a:xfrm flipH="1">
            <a:off x="5416104" y="4356819"/>
            <a:ext cx="1408214" cy="42681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>
            <a:stCxn id="197" idx="4"/>
            <a:endCxn id="98" idx="0"/>
          </p:cNvCxnSpPr>
          <p:nvPr/>
        </p:nvCxnSpPr>
        <p:spPr>
          <a:xfrm flipH="1">
            <a:off x="5258879" y="4356819"/>
            <a:ext cx="1871064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>
            <a:stCxn id="198" idx="4"/>
            <a:endCxn id="98" idx="0"/>
          </p:cNvCxnSpPr>
          <p:nvPr/>
        </p:nvCxnSpPr>
        <p:spPr>
          <a:xfrm flipH="1">
            <a:off x="5258879" y="4356819"/>
            <a:ext cx="2176689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stCxn id="198" idx="4"/>
            <a:endCxn id="101" idx="0"/>
          </p:cNvCxnSpPr>
          <p:nvPr/>
        </p:nvCxnSpPr>
        <p:spPr>
          <a:xfrm flipH="1">
            <a:off x="5395427" y="4356819"/>
            <a:ext cx="2040141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>
            <a:stCxn id="198" idx="4"/>
            <a:endCxn id="99" idx="0"/>
          </p:cNvCxnSpPr>
          <p:nvPr/>
        </p:nvCxnSpPr>
        <p:spPr>
          <a:xfrm flipH="1">
            <a:off x="5668523" y="4356819"/>
            <a:ext cx="1767045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stCxn id="195" idx="4"/>
            <a:endCxn id="100" idx="0"/>
          </p:cNvCxnSpPr>
          <p:nvPr/>
        </p:nvCxnSpPr>
        <p:spPr>
          <a:xfrm flipH="1">
            <a:off x="5805070" y="4356819"/>
            <a:ext cx="101924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>
            <a:stCxn id="197" idx="4"/>
            <a:endCxn id="100" idx="0"/>
          </p:cNvCxnSpPr>
          <p:nvPr/>
        </p:nvCxnSpPr>
        <p:spPr>
          <a:xfrm flipH="1">
            <a:off x="5805070" y="4356819"/>
            <a:ext cx="1324873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stCxn id="198" idx="4"/>
            <a:endCxn id="100" idx="0"/>
          </p:cNvCxnSpPr>
          <p:nvPr/>
        </p:nvCxnSpPr>
        <p:spPr>
          <a:xfrm flipH="1">
            <a:off x="5805070" y="4356819"/>
            <a:ext cx="163049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>
            <a:stCxn id="197" idx="4"/>
            <a:endCxn id="102" idx="0"/>
          </p:cNvCxnSpPr>
          <p:nvPr/>
        </p:nvCxnSpPr>
        <p:spPr>
          <a:xfrm flipH="1">
            <a:off x="5531975" y="4356819"/>
            <a:ext cx="159796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>
            <a:stCxn id="195" idx="4"/>
            <a:endCxn id="102" idx="0"/>
          </p:cNvCxnSpPr>
          <p:nvPr/>
        </p:nvCxnSpPr>
        <p:spPr>
          <a:xfrm flipH="1">
            <a:off x="5531975" y="4356819"/>
            <a:ext cx="1292343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>
            <a:stCxn id="197" idx="4"/>
            <a:endCxn id="99" idx="0"/>
          </p:cNvCxnSpPr>
          <p:nvPr/>
        </p:nvCxnSpPr>
        <p:spPr>
          <a:xfrm flipH="1">
            <a:off x="5668523" y="4356819"/>
            <a:ext cx="1461420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>
            <a:stCxn id="195" idx="4"/>
            <a:endCxn id="64" idx="0"/>
          </p:cNvCxnSpPr>
          <p:nvPr/>
        </p:nvCxnSpPr>
        <p:spPr>
          <a:xfrm flipH="1">
            <a:off x="4466672" y="4356819"/>
            <a:ext cx="2357646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>
            <a:stCxn id="195" idx="4"/>
            <a:endCxn id="67" idx="0"/>
          </p:cNvCxnSpPr>
          <p:nvPr/>
        </p:nvCxnSpPr>
        <p:spPr>
          <a:xfrm flipH="1">
            <a:off x="4603220" y="4356819"/>
            <a:ext cx="2221098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>
            <a:stCxn id="195" idx="4"/>
            <a:endCxn id="68" idx="0"/>
          </p:cNvCxnSpPr>
          <p:nvPr/>
        </p:nvCxnSpPr>
        <p:spPr>
          <a:xfrm flipH="1">
            <a:off x="4739768" y="4356819"/>
            <a:ext cx="2084550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>
            <a:stCxn id="195" idx="4"/>
            <a:endCxn id="65" idx="0"/>
          </p:cNvCxnSpPr>
          <p:nvPr/>
        </p:nvCxnSpPr>
        <p:spPr>
          <a:xfrm flipH="1">
            <a:off x="4876316" y="4356819"/>
            <a:ext cx="1948002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>
            <a:stCxn id="195" idx="4"/>
            <a:endCxn id="66" idx="0"/>
          </p:cNvCxnSpPr>
          <p:nvPr/>
        </p:nvCxnSpPr>
        <p:spPr>
          <a:xfrm flipH="1">
            <a:off x="5012863" y="4356819"/>
            <a:ext cx="1811455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>
            <a:stCxn id="212" idx="4"/>
            <a:endCxn id="176" idx="0"/>
          </p:cNvCxnSpPr>
          <p:nvPr/>
        </p:nvCxnSpPr>
        <p:spPr>
          <a:xfrm flipH="1">
            <a:off x="5014312" y="3622940"/>
            <a:ext cx="1453888" cy="456196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>
            <a:stCxn id="212" idx="4"/>
            <a:endCxn id="182" idx="0"/>
          </p:cNvCxnSpPr>
          <p:nvPr/>
        </p:nvCxnSpPr>
        <p:spPr>
          <a:xfrm flipH="1">
            <a:off x="5354135" y="3622940"/>
            <a:ext cx="1114065" cy="456196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>
            <a:stCxn id="212" idx="4"/>
            <a:endCxn id="179" idx="0"/>
          </p:cNvCxnSpPr>
          <p:nvPr/>
        </p:nvCxnSpPr>
        <p:spPr>
          <a:xfrm flipH="1">
            <a:off x="5599071" y="3622940"/>
            <a:ext cx="869129" cy="456196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>
            <a:stCxn id="212" idx="4"/>
            <a:endCxn id="185" idx="0"/>
          </p:cNvCxnSpPr>
          <p:nvPr/>
        </p:nvCxnSpPr>
        <p:spPr>
          <a:xfrm flipH="1">
            <a:off x="6001833" y="3622940"/>
            <a:ext cx="466367" cy="456196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>
            <a:stCxn id="212" idx="4"/>
            <a:endCxn id="201" idx="0"/>
          </p:cNvCxnSpPr>
          <p:nvPr/>
        </p:nvCxnSpPr>
        <p:spPr>
          <a:xfrm>
            <a:off x="6468200" y="3622940"/>
            <a:ext cx="967368" cy="27027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>
            <a:stCxn id="212" idx="4"/>
            <a:endCxn id="200" idx="0"/>
          </p:cNvCxnSpPr>
          <p:nvPr/>
        </p:nvCxnSpPr>
        <p:spPr>
          <a:xfrm>
            <a:off x="6468200" y="3622940"/>
            <a:ext cx="661743" cy="27027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>
            <a:stCxn id="212" idx="4"/>
            <a:endCxn id="199" idx="0"/>
          </p:cNvCxnSpPr>
          <p:nvPr/>
        </p:nvCxnSpPr>
        <p:spPr>
          <a:xfrm>
            <a:off x="6468200" y="3622940"/>
            <a:ext cx="356118" cy="27027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/>
          <p:cNvSpPr txBox="1"/>
          <p:nvPr/>
        </p:nvSpPr>
        <p:spPr>
          <a:xfrm>
            <a:off x="5981593" y="3994879"/>
            <a:ext cx="593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Inner</a:t>
            </a:r>
          </a:p>
          <a:p>
            <a:pPr algn="ctr"/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599649" y="3893048"/>
            <a:ext cx="5931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Addition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4067930" y="3770032"/>
            <a:ext cx="868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i="1" dirty="0" smtClean="0">
                <a:solidFill>
                  <a:schemeClr val="bg1">
                    <a:lumMod val="65000"/>
                  </a:schemeClr>
                </a:solidFill>
              </a:rPr>
              <a:t>FM Model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7884460" y="3748600"/>
            <a:ext cx="868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 smtClean="0">
                <a:solidFill>
                  <a:schemeClr val="bg1">
                    <a:lumMod val="65000"/>
                  </a:schemeClr>
                </a:solidFill>
              </a:rPr>
              <a:t>Embedded DNN Model</a:t>
            </a:r>
          </a:p>
        </p:txBody>
      </p:sp>
      <p:pic>
        <p:nvPicPr>
          <p:cNvPr id="299" name="그림 29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2346" y="3273031"/>
            <a:ext cx="1275247" cy="171427"/>
          </a:xfrm>
          <a:prstGeom prst="rect">
            <a:avLst/>
          </a:prstGeom>
        </p:spPr>
      </p:pic>
      <p:sp>
        <p:nvSpPr>
          <p:cNvPr id="300" name="TextBox 299"/>
          <p:cNvSpPr txBox="1"/>
          <p:nvPr/>
        </p:nvSpPr>
        <p:spPr>
          <a:xfrm>
            <a:off x="7836588" y="3277567"/>
            <a:ext cx="77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Output Layer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836588" y="4631080"/>
            <a:ext cx="77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Embedded</a:t>
            </a:r>
          </a:p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Layer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7836588" y="5134482"/>
            <a:ext cx="77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Layer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7836588" y="4064467"/>
            <a:ext cx="77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Hidden</a:t>
            </a:r>
          </a:p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Layer</a:t>
            </a:r>
          </a:p>
        </p:txBody>
      </p:sp>
      <p:cxnSp>
        <p:nvCxnSpPr>
          <p:cNvPr id="304" name="직선 연결선 303"/>
          <p:cNvCxnSpPr>
            <a:endCxn id="64" idx="0"/>
          </p:cNvCxnSpPr>
          <p:nvPr/>
        </p:nvCxnSpPr>
        <p:spPr>
          <a:xfrm flipH="1">
            <a:off x="4466672" y="4353746"/>
            <a:ext cx="2671974" cy="43103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>
            <a:stCxn id="198" idx="4"/>
            <a:endCxn id="64" idx="0"/>
          </p:cNvCxnSpPr>
          <p:nvPr/>
        </p:nvCxnSpPr>
        <p:spPr>
          <a:xfrm flipH="1">
            <a:off x="4466672" y="4356819"/>
            <a:ext cx="2968896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197" idx="4"/>
            <a:endCxn id="67" idx="0"/>
          </p:cNvCxnSpPr>
          <p:nvPr/>
        </p:nvCxnSpPr>
        <p:spPr>
          <a:xfrm flipH="1">
            <a:off x="4603220" y="4356819"/>
            <a:ext cx="2526723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/>
          <p:cNvCxnSpPr>
            <a:stCxn id="198" idx="4"/>
            <a:endCxn id="67" idx="0"/>
          </p:cNvCxnSpPr>
          <p:nvPr/>
        </p:nvCxnSpPr>
        <p:spPr>
          <a:xfrm flipH="1">
            <a:off x="4603220" y="4356819"/>
            <a:ext cx="2832348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stCxn id="197" idx="4"/>
            <a:endCxn id="68" idx="0"/>
          </p:cNvCxnSpPr>
          <p:nvPr/>
        </p:nvCxnSpPr>
        <p:spPr>
          <a:xfrm flipH="1">
            <a:off x="4739768" y="4356819"/>
            <a:ext cx="2390175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stCxn id="198" idx="4"/>
            <a:endCxn id="68" idx="0"/>
          </p:cNvCxnSpPr>
          <p:nvPr/>
        </p:nvCxnSpPr>
        <p:spPr>
          <a:xfrm flipH="1">
            <a:off x="4739768" y="4356819"/>
            <a:ext cx="2695800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>
            <a:endCxn id="65" idx="0"/>
          </p:cNvCxnSpPr>
          <p:nvPr/>
        </p:nvCxnSpPr>
        <p:spPr>
          <a:xfrm flipH="1">
            <a:off x="4876316" y="4353248"/>
            <a:ext cx="2567092" cy="43153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stCxn id="198" idx="4"/>
            <a:endCxn id="66" idx="0"/>
          </p:cNvCxnSpPr>
          <p:nvPr/>
        </p:nvCxnSpPr>
        <p:spPr>
          <a:xfrm flipH="1">
            <a:off x="5012863" y="4356819"/>
            <a:ext cx="2422705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/>
          <p:cNvCxnSpPr>
            <a:stCxn id="197" idx="4"/>
            <a:endCxn id="65" idx="0"/>
          </p:cNvCxnSpPr>
          <p:nvPr/>
        </p:nvCxnSpPr>
        <p:spPr>
          <a:xfrm flipH="1">
            <a:off x="4876316" y="4356819"/>
            <a:ext cx="2253627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stCxn id="197" idx="4"/>
            <a:endCxn id="66" idx="0"/>
          </p:cNvCxnSpPr>
          <p:nvPr/>
        </p:nvCxnSpPr>
        <p:spPr>
          <a:xfrm flipH="1">
            <a:off x="5012863" y="4356819"/>
            <a:ext cx="2117080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4351281" y="5272597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교차로 형태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5149114" y="5272597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도로 종류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5900016" y="5272597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교통량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6896414" y="5272597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기상상태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4936930" y="3360989"/>
            <a:ext cx="144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C00000"/>
                </a:solidFill>
              </a:rPr>
              <a:t>6</a:t>
            </a:r>
            <a:r>
              <a:rPr lang="ko-KR" altLang="en-US" sz="900" dirty="0" smtClean="0">
                <a:solidFill>
                  <a:srgbClr val="C00000"/>
                </a:solidFill>
              </a:rPr>
              <a:t>개 지역 </a:t>
            </a:r>
            <a:r>
              <a:rPr lang="en-US" altLang="ko-KR" sz="900" dirty="0" smtClean="0">
                <a:solidFill>
                  <a:srgbClr val="C00000"/>
                </a:solidFill>
              </a:rPr>
              <a:t>4,500</a:t>
            </a:r>
            <a:r>
              <a:rPr lang="ko-KR" altLang="en-US" sz="900" dirty="0" smtClean="0">
                <a:solidFill>
                  <a:srgbClr val="C00000"/>
                </a:solidFill>
              </a:rPr>
              <a:t>개 지점 사고위험예측 확률 산출</a:t>
            </a:r>
            <a:endParaRPr lang="en-US" altLang="ko-KR" sz="900" dirty="0" smtClean="0">
              <a:solidFill>
                <a:srgbClr val="C00000"/>
              </a:solidFill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758545" y="5401592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지역환경변수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5644429" y="5401592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사고패턴변수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6643969" y="5401592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외부변수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99" y="3786373"/>
            <a:ext cx="2987569" cy="1348110"/>
          </a:xfrm>
          <a:prstGeom prst="rect">
            <a:avLst/>
          </a:prstGeom>
        </p:spPr>
      </p:pic>
      <p:sp>
        <p:nvSpPr>
          <p:cNvPr id="361" name="TextBox 360"/>
          <p:cNvSpPr txBox="1"/>
          <p:nvPr/>
        </p:nvSpPr>
        <p:spPr>
          <a:xfrm>
            <a:off x="432186" y="3200069"/>
            <a:ext cx="1924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Google Wide &amp; Deep Learning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4160828" y="3200069"/>
            <a:ext cx="1924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DeepFM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9" name="모서리가 둥근 직사각형 368"/>
          <p:cNvSpPr/>
          <p:nvPr/>
        </p:nvSpPr>
        <p:spPr>
          <a:xfrm>
            <a:off x="2496687" y="2269637"/>
            <a:ext cx="1998846" cy="4754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339" latinLnBrk="0">
              <a:buSzPct val="80000"/>
            </a:pPr>
            <a:r>
              <a:rPr lang="ko-KR" altLang="en-US" sz="1400" b="1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희소패턴 유의변수 활용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2443418" y="4234391"/>
            <a:ext cx="622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DNN</a:t>
            </a:r>
          </a:p>
        </p:txBody>
      </p:sp>
      <p:sp>
        <p:nvSpPr>
          <p:cNvPr id="371" name="TextBox 370"/>
          <p:cNvSpPr txBox="1"/>
          <p:nvPr/>
        </p:nvSpPr>
        <p:spPr>
          <a:xfrm>
            <a:off x="427138" y="4234391"/>
            <a:ext cx="8492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Regression</a:t>
            </a:r>
          </a:p>
        </p:txBody>
      </p:sp>
      <p:sp>
        <p:nvSpPr>
          <p:cNvPr id="372" name="모서리가 둥근 직사각형 371"/>
          <p:cNvSpPr/>
          <p:nvPr/>
        </p:nvSpPr>
        <p:spPr>
          <a:xfrm>
            <a:off x="4632984" y="2269637"/>
            <a:ext cx="1998846" cy="4754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339" latinLnBrk="0">
              <a:buSzPct val="80000"/>
            </a:pPr>
            <a:r>
              <a:rPr lang="ko-KR" altLang="en-US" sz="1400" b="1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변수선정 자동화</a:t>
            </a:r>
          </a:p>
        </p:txBody>
      </p:sp>
      <p:sp>
        <p:nvSpPr>
          <p:cNvPr id="373" name="모서리가 둥근 직사각형 372"/>
          <p:cNvSpPr/>
          <p:nvPr/>
        </p:nvSpPr>
        <p:spPr>
          <a:xfrm>
            <a:off x="6769280" y="2269637"/>
            <a:ext cx="1998846" cy="4754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339" latinLnBrk="0">
              <a:buSzPct val="80000"/>
            </a:pPr>
            <a:r>
              <a:rPr lang="ko-KR" altLang="en-US" sz="1400" b="1" spc="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신경망 구조 개선</a:t>
            </a:r>
            <a:endParaRPr lang="ko-KR" altLang="en-US" sz="1400" b="1" spc="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4" name="모서리가 둥근 직사각형 373"/>
          <p:cNvSpPr/>
          <p:nvPr/>
        </p:nvSpPr>
        <p:spPr>
          <a:xfrm>
            <a:off x="360390" y="2269637"/>
            <a:ext cx="1998846" cy="4754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339" latinLnBrk="0">
              <a:buSzPct val="80000"/>
            </a:pPr>
            <a:r>
              <a:rPr lang="ko-KR" altLang="en-US" sz="1400" b="1" spc="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지도학습 기반 모델링</a:t>
            </a:r>
            <a:endParaRPr lang="ko-KR" altLang="en-US" sz="1400" b="1" spc="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6" name="TextBox 2"/>
          <p:cNvSpPr txBox="1"/>
          <p:nvPr/>
        </p:nvSpPr>
        <p:spPr>
          <a:xfrm>
            <a:off x="317758" y="1132182"/>
            <a:ext cx="8621478" cy="5283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base" latinLnBrk="1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spc="-150" dirty="0" smtClean="0">
                <a:solidFill>
                  <a:prstClr val="black"/>
                </a:solidFill>
                <a:latin typeface="+mn-ea"/>
              </a:rPr>
              <a:t>다양한 유의변수의 특성을 반영할 수 있는 지도학습기반 분석 알고리즘 선정 필요</a:t>
            </a:r>
            <a:endParaRPr kumimoji="1" lang="en-US" altLang="ko-KR" sz="1400" spc="-150" dirty="0" smtClean="0">
              <a:solidFill>
                <a:prstClr val="black"/>
              </a:solidFill>
              <a:latin typeface="+mn-ea"/>
            </a:endParaRPr>
          </a:p>
          <a:p>
            <a:pPr marL="171450" marR="0" lvl="0" indent="-171450" algn="l" defTabSz="914400" rtl="0" eaLnBrk="1" fontAlgn="base" latinLnBrk="1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spc="-150" dirty="0" smtClean="0">
                <a:solidFill>
                  <a:prstClr val="black"/>
                </a:solidFill>
                <a:latin typeface="+mn-ea"/>
              </a:rPr>
              <a:t>변수선정과정을 자동화하고 학습효과를 극대화할 수 있는 모델 선정</a:t>
            </a:r>
            <a:endParaRPr kumimoji="1" lang="en-US" altLang="ko-KR" sz="1400" spc="-15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79" name="AutoShape 118"/>
          <p:cNvSpPr>
            <a:spLocks noChangeArrowheads="1"/>
          </p:cNvSpPr>
          <p:nvPr/>
        </p:nvSpPr>
        <p:spPr bwMode="auto">
          <a:xfrm rot="10800000" flipH="1">
            <a:off x="1251725" y="2814427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380" name="AutoShape 118"/>
          <p:cNvSpPr>
            <a:spLocks noChangeArrowheads="1"/>
          </p:cNvSpPr>
          <p:nvPr/>
        </p:nvSpPr>
        <p:spPr bwMode="auto">
          <a:xfrm rot="10800000" flipH="1">
            <a:off x="3379251" y="2814427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381" name="AutoShape 118"/>
          <p:cNvSpPr>
            <a:spLocks noChangeArrowheads="1"/>
          </p:cNvSpPr>
          <p:nvPr/>
        </p:nvSpPr>
        <p:spPr bwMode="auto">
          <a:xfrm rot="10800000" flipH="1">
            <a:off x="5506777" y="2814427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382" name="AutoShape 118"/>
          <p:cNvSpPr>
            <a:spLocks noChangeArrowheads="1"/>
          </p:cNvSpPr>
          <p:nvPr/>
        </p:nvSpPr>
        <p:spPr bwMode="auto">
          <a:xfrm rot="10800000" flipH="1">
            <a:off x="7634304" y="2814427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383" name="TextBox 2"/>
          <p:cNvSpPr txBox="1"/>
          <p:nvPr/>
        </p:nvSpPr>
        <p:spPr>
          <a:xfrm>
            <a:off x="4152140" y="5793521"/>
            <a:ext cx="4615986" cy="3103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spc="-150" dirty="0" smtClean="0">
                <a:solidFill>
                  <a:prstClr val="black"/>
                </a:solidFill>
                <a:latin typeface="+mn-ea"/>
              </a:rPr>
              <a:t>FM</a:t>
            </a:r>
            <a:r>
              <a:rPr kumimoji="1" lang="en-US" altLang="ko-KR" sz="1400" spc="-150" baseline="30000" dirty="0" smtClean="0">
                <a:solidFill>
                  <a:prstClr val="black"/>
                </a:solidFill>
                <a:latin typeface="+mn-ea"/>
              </a:rPr>
              <a:t>1)</a:t>
            </a:r>
            <a:r>
              <a:rPr kumimoji="1" lang="ko-KR" altLang="en-US" sz="1400" spc="-150" dirty="0" smtClean="0">
                <a:solidFill>
                  <a:prstClr val="black"/>
                </a:solidFill>
                <a:latin typeface="+mn-ea"/>
              </a:rPr>
              <a:t>을 결합하여 </a:t>
            </a:r>
            <a:r>
              <a:rPr kumimoji="1" lang="en-US" altLang="ko-KR" sz="1400" spc="-150" dirty="0" smtClean="0">
                <a:solidFill>
                  <a:prstClr val="black"/>
                </a:solidFill>
                <a:latin typeface="+mn-ea"/>
              </a:rPr>
              <a:t>Google Wide &amp; Deep </a:t>
            </a:r>
            <a:r>
              <a:rPr kumimoji="1" lang="ko-KR" altLang="en-US" sz="1400" spc="-150" dirty="0" smtClean="0">
                <a:solidFill>
                  <a:prstClr val="black"/>
                </a:solidFill>
                <a:latin typeface="+mn-ea"/>
              </a:rPr>
              <a:t>을 개선한 모델</a:t>
            </a:r>
            <a:endParaRPr kumimoji="1" lang="en-US" altLang="ko-KR" sz="1400" spc="-15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84" name="TextBox 2"/>
          <p:cNvSpPr txBox="1"/>
          <p:nvPr/>
        </p:nvSpPr>
        <p:spPr>
          <a:xfrm>
            <a:off x="432186" y="5793521"/>
            <a:ext cx="3263168" cy="5283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base" latinLnBrk="1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spc="-150" dirty="0" smtClean="0">
                <a:solidFill>
                  <a:prstClr val="black"/>
                </a:solidFill>
                <a:latin typeface="+mn-ea"/>
              </a:rPr>
              <a:t>Logistic Regression</a:t>
            </a:r>
            <a:r>
              <a:rPr kumimoji="1" lang="ko-KR" altLang="en-US" sz="1400" spc="-150" dirty="0" smtClean="0">
                <a:solidFill>
                  <a:prstClr val="black"/>
                </a:solidFill>
                <a:latin typeface="+mn-ea"/>
              </a:rPr>
              <a:t>과 </a:t>
            </a:r>
            <a:r>
              <a:rPr kumimoji="1" lang="en-US" altLang="ko-KR" sz="1400" spc="-150" dirty="0" smtClean="0">
                <a:solidFill>
                  <a:prstClr val="black"/>
                </a:solidFill>
                <a:latin typeface="+mn-ea"/>
              </a:rPr>
              <a:t>Deep Neural Network </a:t>
            </a:r>
            <a:r>
              <a:rPr kumimoji="1" lang="ko-KR" altLang="en-US" sz="1400" spc="-150" dirty="0" smtClean="0">
                <a:solidFill>
                  <a:prstClr val="black"/>
                </a:solidFill>
                <a:latin typeface="+mn-ea"/>
              </a:rPr>
              <a:t>이 결합된 모델</a:t>
            </a:r>
            <a:endParaRPr kumimoji="1" lang="en-US" altLang="ko-KR" sz="1400" spc="-15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85" name="TextBox 2"/>
          <p:cNvSpPr txBox="1"/>
          <p:nvPr/>
        </p:nvSpPr>
        <p:spPr>
          <a:xfrm>
            <a:off x="4461287" y="6072816"/>
            <a:ext cx="4291481" cy="3103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spc="-150" baseline="30000" dirty="0" smtClean="0">
                <a:solidFill>
                  <a:prstClr val="black"/>
                </a:solidFill>
                <a:latin typeface="+mn-ea"/>
              </a:rPr>
              <a:t>1) </a:t>
            </a:r>
            <a:r>
              <a:rPr kumimoji="1" lang="en-US" altLang="ko-KR" sz="1100" spc="-150" dirty="0" smtClean="0">
                <a:solidFill>
                  <a:prstClr val="black"/>
                </a:solidFill>
                <a:latin typeface="+mn-ea"/>
              </a:rPr>
              <a:t>FM(Factorization model) : </a:t>
            </a:r>
            <a:r>
              <a:rPr kumimoji="1" lang="ko-KR" altLang="en-US" sz="1100" spc="-150" dirty="0" smtClean="0">
                <a:solidFill>
                  <a:prstClr val="black"/>
                </a:solidFill>
                <a:latin typeface="+mn-ea"/>
              </a:rPr>
              <a:t>인수분해를 통해 신경망이 깊어지는 효과를 얻는 모델</a:t>
            </a:r>
            <a:endParaRPr kumimoji="1" lang="en-US" altLang="ko-KR" sz="1100" spc="-150" dirty="0" smtClean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2397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4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기초 탐색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1400" y="1049817"/>
            <a:ext cx="7993110" cy="3253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ko-KR" altLang="en-US" sz="1600" b="1" smtClean="0">
                <a:solidFill>
                  <a:schemeClr val="tx1"/>
                </a:solidFill>
              </a:rPr>
              <a:t>도로교통공단 보유 데이터 탐색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8" name="AutoShape 70"/>
          <p:cNvSpPr>
            <a:spLocks noChangeArrowheads="1"/>
          </p:cNvSpPr>
          <p:nvPr/>
        </p:nvSpPr>
        <p:spPr bwMode="auto">
          <a:xfrm>
            <a:off x="179390" y="1484730"/>
            <a:ext cx="8785220" cy="48920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00492"/>
              </p:ext>
            </p:extLst>
          </p:nvPr>
        </p:nvGraphicFramePr>
        <p:xfrm>
          <a:off x="344978" y="1608827"/>
          <a:ext cx="8475612" cy="4293405"/>
        </p:xfrm>
        <a:graphic>
          <a:graphicData uri="http://schemas.openxmlformats.org/drawingml/2006/table">
            <a:tbl>
              <a:tblPr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5924"/>
                <a:gridCol w="1875431"/>
                <a:gridCol w="3481700"/>
                <a:gridCol w="1762557"/>
              </a:tblGrid>
              <a:tr h="3205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구 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데이터명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제공방식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  <a:alpha val="78000"/>
                      </a:schemeClr>
                    </a:solidFill>
                  </a:tcPr>
                </a:tc>
              </a:tr>
              <a:tr h="2335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실시간</a:t>
                      </a:r>
                      <a:endParaRPr lang="en-US" altLang="ko-KR" sz="1100" b="1" i="0" u="none" strike="noStrike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돌발교통정보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6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교통소통정보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국토부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기준 전국 실시간 교통소통정보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전용선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URL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3565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교통돌발정보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실시간 전국 사고공사통제기타 정보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전용선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XML, URL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3565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CCTV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영상정보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교통관제용 실시간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CCTV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영상정보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전용선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URL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3565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교통안전정보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경찰 보유 전국 교통안전데이터 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일부 제외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전용선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CSV, SHAPE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49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교통사고통계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교통사고통계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경찰청 교통사고통계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파일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356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손해보험사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버스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en-US" altLang="ko-KR" sz="1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택시공제조합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교통사고정보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파일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35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교통과학연구사업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교통과학연구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교통과학연구원 교통기술자료집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파일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356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교통과학연구원 연구보고서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파일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586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운전면허사업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운전면허일반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운전면허 발급 등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전용선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83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적성검사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갱신 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전용선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운전면허시험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운전면허시험 응시자 현황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전용선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418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운전면허시험 결과 및 문제은행 관리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취득점수 현황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전용선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41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교통안전교육사업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교통안전교육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교통안전 사회교육 실시 현황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파일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418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특별교통안전교육 정보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파일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41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 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  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민원 현황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국민신문고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고객의 소리 게시판 등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파일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418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과속단속카메라 등 각종 안전시설물 설치관리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파일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418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음주단속기 교정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en-US" altLang="ko-KR" sz="1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안전표지판 등 규격 검정 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파일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2773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219440" y="4282261"/>
            <a:ext cx="8573074" cy="231517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40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분석시스템 구축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406" y="4670448"/>
            <a:ext cx="2400092" cy="149493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446" y="5135853"/>
            <a:ext cx="2499053" cy="1461587"/>
          </a:xfrm>
          <a:prstGeom prst="rect">
            <a:avLst/>
          </a:prstGeom>
        </p:spPr>
      </p:pic>
      <p:pic>
        <p:nvPicPr>
          <p:cNvPr id="54" name="Picture 4" descr="hadoop에 대한 이미지 검색결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6" y="5512307"/>
            <a:ext cx="1111643" cy="86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apache spark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72" y="6207869"/>
            <a:ext cx="551109" cy="2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이등변 삼각형 55"/>
          <p:cNvSpPr/>
          <p:nvPr/>
        </p:nvSpPr>
        <p:spPr>
          <a:xfrm rot="5400000">
            <a:off x="1663992" y="5417672"/>
            <a:ext cx="184341" cy="15891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양쪽 모서리가 둥근 사각형 59"/>
          <p:cNvSpPr/>
          <p:nvPr/>
        </p:nvSpPr>
        <p:spPr>
          <a:xfrm>
            <a:off x="379195" y="4365130"/>
            <a:ext cx="1558698" cy="30696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학습데이터 생성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19440" y="1920213"/>
            <a:ext cx="8573074" cy="23008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62" name="양쪽 모서리가 둥근 사각형 61"/>
          <p:cNvSpPr/>
          <p:nvPr/>
        </p:nvSpPr>
        <p:spPr>
          <a:xfrm>
            <a:off x="379195" y="1989751"/>
            <a:ext cx="1558698" cy="30696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비정형데이터 분석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9195" y="2356918"/>
            <a:ext cx="4940583" cy="17480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755" t="38275" r="12193" b="37280"/>
          <a:stretch/>
        </p:blipFill>
        <p:spPr>
          <a:xfrm>
            <a:off x="780544" y="2962503"/>
            <a:ext cx="911056" cy="21962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7" y="2985634"/>
            <a:ext cx="432035" cy="570689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2163911" y="3627418"/>
            <a:ext cx="1380590" cy="360011"/>
            <a:chOff x="4453888" y="2891118"/>
            <a:chExt cx="1518649" cy="396010"/>
          </a:xfrm>
        </p:grpSpPr>
        <p:grpSp>
          <p:nvGrpSpPr>
            <p:cNvPr id="72" name="그룹 71"/>
            <p:cNvGrpSpPr/>
            <p:nvPr/>
          </p:nvGrpSpPr>
          <p:grpSpPr>
            <a:xfrm>
              <a:off x="4453888" y="2891118"/>
              <a:ext cx="648090" cy="396010"/>
              <a:chOff x="-4056516" y="4697243"/>
              <a:chExt cx="740674" cy="456935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-3909373" y="4697243"/>
                <a:ext cx="456935" cy="456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순서도: 연결자 79"/>
              <p:cNvSpPr/>
              <p:nvPr/>
            </p:nvSpPr>
            <p:spPr>
              <a:xfrm>
                <a:off x="-4056516" y="4704632"/>
                <a:ext cx="740674" cy="439452"/>
              </a:xfrm>
              <a:prstGeom prst="flowChartConnector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914305"/>
                <a:r>
                  <a:rPr lang="ko-KR" altLang="en-US" sz="1000" b="1" spc="-150" dirty="0" smtClean="0">
                    <a:solidFill>
                      <a:prstClr val="black"/>
                    </a:solidFill>
                  </a:rPr>
                  <a:t>사전</a:t>
                </a:r>
                <a:endParaRPr lang="en-US" altLang="ko-KR" sz="900" b="1" spc="-150" dirty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4879852" y="2891118"/>
              <a:ext cx="648090" cy="396010"/>
              <a:chOff x="-4094832" y="4697243"/>
              <a:chExt cx="740674" cy="456935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-3939241" y="4697243"/>
                <a:ext cx="456935" cy="456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순서도: 연결자 77"/>
              <p:cNvSpPr/>
              <p:nvPr/>
            </p:nvSpPr>
            <p:spPr>
              <a:xfrm>
                <a:off x="-4094832" y="4704632"/>
                <a:ext cx="740674" cy="439452"/>
              </a:xfrm>
              <a:prstGeom prst="flowChartConnector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914305"/>
                <a:r>
                  <a:rPr lang="ko-KR" altLang="en-US" sz="1000" b="1" spc="-150" dirty="0" smtClean="0">
                    <a:solidFill>
                      <a:prstClr val="black"/>
                    </a:solidFill>
                  </a:rPr>
                  <a:t>문맥</a:t>
                </a:r>
                <a:endParaRPr lang="en-US" altLang="ko-KR" sz="900" b="1" spc="-150" dirty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5324447" y="2891118"/>
              <a:ext cx="648090" cy="396010"/>
              <a:chOff x="-4121004" y="4697243"/>
              <a:chExt cx="740674" cy="456935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-3968687" y="4697243"/>
                <a:ext cx="456935" cy="456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순서도: 연결자 75"/>
              <p:cNvSpPr/>
              <p:nvPr/>
            </p:nvSpPr>
            <p:spPr>
              <a:xfrm>
                <a:off x="-4121004" y="4704632"/>
                <a:ext cx="740674" cy="439452"/>
              </a:xfrm>
              <a:prstGeom prst="flowChartConnector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914305"/>
                <a:r>
                  <a:rPr lang="ko-KR" altLang="en-US" sz="1000" b="1" spc="-150" dirty="0" smtClean="0">
                    <a:solidFill>
                      <a:prstClr val="black"/>
                    </a:solidFill>
                  </a:rPr>
                  <a:t>단어</a:t>
                </a:r>
                <a:endParaRPr lang="en-US" altLang="ko-KR" sz="900" b="1" spc="-150" dirty="0" smtClean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82" name="Picture 24" descr="data table png에 대한 이미지 검색결과"/>
          <p:cNvPicPr>
            <a:picLocks noChangeAspect="1" noChangeArrowheads="1"/>
          </p:cNvPicPr>
          <p:nvPr/>
        </p:nvPicPr>
        <p:blipFill>
          <a:blip r:embed="rId10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60" y="3130828"/>
            <a:ext cx="701559" cy="70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8888" y="3562663"/>
            <a:ext cx="455266" cy="442442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2"/>
          <a:srcRect t="15542"/>
          <a:stretch/>
        </p:blipFill>
        <p:spPr>
          <a:xfrm>
            <a:off x="1130855" y="3248636"/>
            <a:ext cx="616323" cy="665601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467430" y="2446856"/>
            <a:ext cx="1475326" cy="405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016469" y="2446856"/>
            <a:ext cx="1691411" cy="405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779890" y="2446856"/>
            <a:ext cx="1461842" cy="405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83460" y="2452810"/>
            <a:ext cx="103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실시간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방송제보 접수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267680" y="2452810"/>
            <a:ext cx="116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형태소분석 및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prstClr val="black"/>
                </a:solidFill>
              </a:rPr>
              <a:t>개체명인식</a:t>
            </a:r>
            <a:r>
              <a:rPr lang="ko-KR" altLang="en-US" sz="1000" dirty="0" smtClean="0">
                <a:solidFill>
                  <a:prstClr val="black"/>
                </a:solidFill>
              </a:rPr>
              <a:t> 분석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881244" y="2440923"/>
            <a:ext cx="1266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지점별 사고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정형데이터 생성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869060" y="2518494"/>
            <a:ext cx="233444" cy="228562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>
              <a:defRPr/>
            </a:pPr>
            <a:endParaRPr lang="ko-KR" altLang="en-US" sz="1600" kern="0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 rot="13500000" flipV="1">
            <a:off x="1969881" y="2605635"/>
            <a:ext cx="34090" cy="13163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2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dirty="0" err="1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 rot="18900000" flipV="1">
            <a:off x="1970237" y="2534753"/>
            <a:ext cx="33377" cy="13444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2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dirty="0" err="1" smtClean="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618456" y="2519430"/>
            <a:ext cx="233444" cy="228562"/>
            <a:chOff x="-1023948" y="4891130"/>
            <a:chExt cx="233444" cy="228562"/>
          </a:xfrm>
        </p:grpSpPr>
        <p:sp>
          <p:nvSpPr>
            <p:cNvPr id="95" name="타원 94"/>
            <p:cNvSpPr/>
            <p:nvPr/>
          </p:nvSpPr>
          <p:spPr>
            <a:xfrm>
              <a:off x="-1023948" y="4891130"/>
              <a:ext cx="233444" cy="22856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defRPr/>
              </a:pPr>
              <a:endParaRPr lang="ko-KR" altLang="en-US" sz="1600" kern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 rot="13500000" flipV="1">
              <a:off x="-910153" y="4978271"/>
              <a:ext cx="34090" cy="1316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2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dirty="0" err="1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 rot="18900000" flipV="1">
              <a:off x="-909797" y="4907389"/>
              <a:ext cx="33377" cy="13444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2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dirty="0" err="1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white"/>
                </a:solidFill>
              </a:endParaRPr>
            </a:p>
          </p:txBody>
        </p:sp>
      </p:grpSp>
      <p:pic>
        <p:nvPicPr>
          <p:cNvPr id="2051" name="_x156258568" descr="EMB000053207d5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833" y="2985634"/>
            <a:ext cx="2238840" cy="109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_x156259688" descr="EMB000053207d5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25" y="2350525"/>
            <a:ext cx="2622647" cy="136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이등변 삼각형 104"/>
          <p:cNvSpPr/>
          <p:nvPr/>
        </p:nvSpPr>
        <p:spPr>
          <a:xfrm rot="5400000">
            <a:off x="3657121" y="3383385"/>
            <a:ext cx="184341" cy="15891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6" name="이등변 삼각형 105"/>
          <p:cNvSpPr/>
          <p:nvPr/>
        </p:nvSpPr>
        <p:spPr>
          <a:xfrm rot="5400000">
            <a:off x="1937211" y="3383385"/>
            <a:ext cx="184341" cy="15891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Rectangle 29"/>
          <p:cNvSpPr>
            <a:spLocks noChangeArrowheads="1"/>
          </p:cNvSpPr>
          <p:nvPr/>
        </p:nvSpPr>
        <p:spPr bwMode="gray">
          <a:xfrm>
            <a:off x="248767" y="921457"/>
            <a:ext cx="3937347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비정형데이터 분석 </a:t>
            </a:r>
            <a:r>
              <a:rPr lang="ko-KR" altLang="en-US" sz="1600" b="1" dirty="0">
                <a:solidFill>
                  <a:prstClr val="black"/>
                </a:solidFill>
                <a:cs typeface="Arial" pitchFamily="34" charset="0"/>
              </a:rPr>
              <a:t>및 학습데이터 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생성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61" name="Picture 2" descr="apache impala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80" y="4770951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3016694" y="4609437"/>
            <a:ext cx="2204602" cy="586286"/>
          </a:xfrm>
          <a:prstGeom prst="roundRect">
            <a:avLst/>
          </a:prstGeom>
          <a:solidFill>
            <a:sysClr val="window" lastClr="FFFFFF">
              <a:lumMod val="95000"/>
              <a:alpha val="50000"/>
            </a:sysClr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</a:rPr>
              <a:t>초기학습데이터 생성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3016694" y="5257527"/>
            <a:ext cx="2204602" cy="586286"/>
          </a:xfrm>
          <a:prstGeom prst="roundRect">
            <a:avLst/>
          </a:prstGeom>
          <a:solidFill>
            <a:sysClr val="window" lastClr="FFFFFF">
              <a:lumMod val="95000"/>
              <a:alpha val="50000"/>
            </a:sysClr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</a:rPr>
              <a:t>일주기 학습데이터 생성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3016694" y="5905617"/>
            <a:ext cx="2204602" cy="586286"/>
          </a:xfrm>
          <a:prstGeom prst="roundRect">
            <a:avLst/>
          </a:prstGeom>
          <a:solidFill>
            <a:sysClr val="window" lastClr="FFFFFF">
              <a:lumMod val="95000"/>
              <a:alpha val="50000"/>
            </a:sysClr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</a:rPr>
              <a:t>시간주기 예측데이터 생성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2910815" y="5211838"/>
            <a:ext cx="377596" cy="377596"/>
            <a:chOff x="2750233" y="3593532"/>
            <a:chExt cx="249147" cy="249147"/>
          </a:xfrm>
        </p:grpSpPr>
        <p:pic>
          <p:nvPicPr>
            <p:cNvPr id="101" name="Picture 8" descr="관련 이미지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50233" y="3593532"/>
              <a:ext cx="249147" cy="249147"/>
            </a:xfrm>
            <a:prstGeom prst="rect">
              <a:avLst/>
            </a:prstGeom>
            <a:noFill/>
          </p:spPr>
        </p:pic>
        <p:sp>
          <p:nvSpPr>
            <p:cNvPr id="102" name="타원 101"/>
            <p:cNvSpPr/>
            <p:nvPr/>
          </p:nvSpPr>
          <p:spPr>
            <a:xfrm>
              <a:off x="2804005" y="3647304"/>
              <a:ext cx="141601" cy="1416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2916086" y="5807987"/>
            <a:ext cx="377596" cy="377596"/>
            <a:chOff x="2750233" y="3593532"/>
            <a:chExt cx="249147" cy="249147"/>
          </a:xfrm>
        </p:grpSpPr>
        <p:pic>
          <p:nvPicPr>
            <p:cNvPr id="107" name="Picture 8" descr="관련 이미지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50233" y="3593532"/>
              <a:ext cx="249147" cy="249147"/>
            </a:xfrm>
            <a:prstGeom prst="rect">
              <a:avLst/>
            </a:prstGeom>
            <a:noFill/>
          </p:spPr>
        </p:pic>
        <p:sp>
          <p:nvSpPr>
            <p:cNvPr id="108" name="타원 107"/>
            <p:cNvSpPr/>
            <p:nvPr/>
          </p:nvSpPr>
          <p:spPr>
            <a:xfrm>
              <a:off x="2804005" y="3647304"/>
              <a:ext cx="141601" cy="1416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13406" y="4530811"/>
            <a:ext cx="1768056" cy="842459"/>
          </a:xfrm>
          <a:prstGeom prst="rect">
            <a:avLst/>
          </a:prstGeom>
        </p:spPr>
      </p:pic>
      <p:cxnSp>
        <p:nvCxnSpPr>
          <p:cNvPr id="5" name="구부러진 연결선 4"/>
          <p:cNvCxnSpPr>
            <a:stCxn id="63" idx="3"/>
            <a:endCxn id="3" idx="1"/>
          </p:cNvCxnSpPr>
          <p:nvPr/>
        </p:nvCxnSpPr>
        <p:spPr>
          <a:xfrm>
            <a:off x="5221296" y="4902580"/>
            <a:ext cx="1092110" cy="4946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구부러진 연결선 108"/>
          <p:cNvCxnSpPr>
            <a:stCxn id="98" idx="3"/>
            <a:endCxn id="3" idx="1"/>
          </p:cNvCxnSpPr>
          <p:nvPr/>
        </p:nvCxnSpPr>
        <p:spPr>
          <a:xfrm flipV="1">
            <a:off x="5221296" y="4952041"/>
            <a:ext cx="1092110" cy="59862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2434" y="5610961"/>
            <a:ext cx="1768056" cy="842459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7405516" y="5108648"/>
            <a:ext cx="1266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학습모델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400669" y="6221144"/>
            <a:ext cx="1266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최종모델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113" name="구부러진 연결선 112"/>
          <p:cNvCxnSpPr>
            <a:stCxn id="99" idx="3"/>
            <a:endCxn id="110" idx="1"/>
          </p:cNvCxnSpPr>
          <p:nvPr/>
        </p:nvCxnSpPr>
        <p:spPr>
          <a:xfrm flipV="1">
            <a:off x="5221296" y="6032191"/>
            <a:ext cx="1111138" cy="16656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226984" y="4637605"/>
            <a:ext cx="1266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</a:rPr>
              <a:t>Online Learning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109180" y="5847149"/>
            <a:ext cx="1266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</a:rPr>
              <a:t>Prediction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6" name="이등변 삼각형 115"/>
          <p:cNvSpPr/>
          <p:nvPr/>
        </p:nvSpPr>
        <p:spPr>
          <a:xfrm rot="10800000">
            <a:off x="7035558" y="5440362"/>
            <a:ext cx="200812" cy="11806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" name="꺾인 연결선 15"/>
          <p:cNvCxnSpPr>
            <a:stCxn id="82" idx="2"/>
            <a:endCxn id="52" idx="1"/>
          </p:cNvCxnSpPr>
          <p:nvPr/>
        </p:nvCxnSpPr>
        <p:spPr>
          <a:xfrm rot="5400000">
            <a:off x="2596310" y="3485483"/>
            <a:ext cx="1585527" cy="2279334"/>
          </a:xfrm>
          <a:prstGeom prst="bentConnector4">
            <a:avLst>
              <a:gd name="adj1" fmla="val 25801"/>
              <a:gd name="adj2" fmla="val 110029"/>
            </a:avLst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80434" y="1376422"/>
            <a:ext cx="872109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atinLnBrk="0">
              <a:spcBef>
                <a:spcPts val="600"/>
              </a:spcBef>
            </a:pPr>
            <a:r>
              <a:rPr lang="ko-KR" altLang="en-US" sz="1400" b="1" kern="0" dirty="0" smtClean="0">
                <a:solidFill>
                  <a:srgbClr val="FF6600"/>
                </a:solidFill>
              </a:rPr>
              <a:t>방송제보 텍스트의 정형화된 데이터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가 포함된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초기</a:t>
            </a:r>
            <a:r>
              <a:rPr lang="en-US" altLang="ko-KR" sz="1400" b="1" kern="0" dirty="0" smtClean="0">
                <a:solidFill>
                  <a:srgbClr val="FF6600"/>
                </a:solidFill>
              </a:rPr>
              <a:t>,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일주기</a:t>
            </a:r>
            <a:r>
              <a:rPr lang="en-US" altLang="ko-KR" sz="1400" b="1" kern="0" dirty="0">
                <a:solidFill>
                  <a:srgbClr val="FF6600"/>
                </a:solidFill>
              </a:rPr>
              <a:t>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학습과</a:t>
            </a:r>
            <a:r>
              <a:rPr lang="en-US" altLang="ko-KR" sz="1400" b="1" kern="0" dirty="0" smtClean="0">
                <a:solidFill>
                  <a:srgbClr val="FF6600"/>
                </a:solidFill>
              </a:rPr>
              <a:t>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시간주기 예측 데이터를 생성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하는 처리 모듈을 개발</a:t>
            </a:r>
            <a:endParaRPr lang="ko-KR" altLang="en-US" sz="14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932232" y="5362957"/>
            <a:ext cx="1266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</a:rPr>
              <a:t>Deploy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914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97825" y="1939780"/>
            <a:ext cx="8673160" cy="458057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360" name="직사각형 359"/>
          <p:cNvSpPr/>
          <p:nvPr/>
        </p:nvSpPr>
        <p:spPr>
          <a:xfrm>
            <a:off x="389873" y="3047775"/>
            <a:ext cx="3305481" cy="26179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363" name="모서리가 둥근 직사각형 362"/>
          <p:cNvSpPr/>
          <p:nvPr/>
        </p:nvSpPr>
        <p:spPr>
          <a:xfrm>
            <a:off x="423538" y="3110808"/>
            <a:ext cx="3212332" cy="24705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41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분석시스템 구축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pic>
        <p:nvPicPr>
          <p:cNvPr id="34" name="Picture 2" descr="C:\Users\강세환\Desktop\temp\ar.png"/>
          <p:cNvPicPr preferRelativeResize="0"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flipV="1">
            <a:off x="3729624" y="4064712"/>
            <a:ext cx="256227" cy="538612"/>
          </a:xfrm>
          <a:prstGeom prst="rect">
            <a:avLst/>
          </a:prstGeom>
          <a:noFill/>
        </p:spPr>
      </p:pic>
      <p:sp>
        <p:nvSpPr>
          <p:cNvPr id="36" name="직사각형 35"/>
          <p:cNvSpPr/>
          <p:nvPr/>
        </p:nvSpPr>
        <p:spPr>
          <a:xfrm>
            <a:off x="4099206" y="3050607"/>
            <a:ext cx="4636987" cy="26179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160828" y="3110808"/>
            <a:ext cx="4507355" cy="5397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160828" y="4548380"/>
            <a:ext cx="4507355" cy="3765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92931" y="3693384"/>
            <a:ext cx="2175252" cy="8083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160828" y="4988642"/>
            <a:ext cx="4507355" cy="5927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362397" y="4652871"/>
            <a:ext cx="731702" cy="225365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63980" y="4652871"/>
            <a:ext cx="731702" cy="225365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963724" y="4652871"/>
            <a:ext cx="731702" cy="225365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991072" y="4652871"/>
            <a:ext cx="731702" cy="225365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408740" y="5091181"/>
            <a:ext cx="657344" cy="111153"/>
            <a:chOff x="4562746" y="2681942"/>
            <a:chExt cx="657344" cy="111153"/>
          </a:xfrm>
          <a:solidFill>
            <a:schemeClr val="bg2">
              <a:lumMod val="90000"/>
            </a:schemeClr>
          </a:solidFill>
        </p:grpSpPr>
        <p:sp>
          <p:nvSpPr>
            <p:cNvPr id="58" name="타원 57"/>
            <p:cNvSpPr/>
            <p:nvPr/>
          </p:nvSpPr>
          <p:spPr>
            <a:xfrm>
              <a:off x="4562746" y="2681942"/>
              <a:ext cx="111153" cy="11115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4972390" y="2681942"/>
              <a:ext cx="111153" cy="11115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5108937" y="2681942"/>
              <a:ext cx="111153" cy="11115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4699294" y="2681942"/>
              <a:ext cx="111153" cy="111153"/>
            </a:xfrm>
            <a:prstGeom prst="ellipse">
              <a:avLst/>
            </a:prstGeom>
            <a:solidFill>
              <a:srgbClr val="F6530A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4835842" y="2681942"/>
              <a:ext cx="111153" cy="11115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411095" y="4719977"/>
            <a:ext cx="657344" cy="111153"/>
            <a:chOff x="4562746" y="2681942"/>
            <a:chExt cx="657344" cy="111153"/>
          </a:xfrm>
        </p:grpSpPr>
        <p:sp>
          <p:nvSpPr>
            <p:cNvPr id="64" name="타원 63"/>
            <p:cNvSpPr/>
            <p:nvPr/>
          </p:nvSpPr>
          <p:spPr>
            <a:xfrm>
              <a:off x="4562746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4972390" y="2681942"/>
              <a:ext cx="111153" cy="11115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5108937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699294" y="2681942"/>
              <a:ext cx="111153" cy="1111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835842" y="2681942"/>
              <a:ext cx="111153" cy="1111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69" name="직선 연결선 68"/>
          <p:cNvCxnSpPr>
            <a:stCxn id="64" idx="4"/>
            <a:endCxn id="58" idx="0"/>
          </p:cNvCxnSpPr>
          <p:nvPr/>
        </p:nvCxnSpPr>
        <p:spPr>
          <a:xfrm flipH="1">
            <a:off x="4464317" y="4831130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7" idx="4"/>
            <a:endCxn id="58" idx="0"/>
          </p:cNvCxnSpPr>
          <p:nvPr/>
        </p:nvCxnSpPr>
        <p:spPr>
          <a:xfrm flipH="1">
            <a:off x="4464317" y="4831130"/>
            <a:ext cx="1389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8" idx="4"/>
            <a:endCxn id="58" idx="0"/>
          </p:cNvCxnSpPr>
          <p:nvPr/>
        </p:nvCxnSpPr>
        <p:spPr>
          <a:xfrm flipH="1">
            <a:off x="4464317" y="4831130"/>
            <a:ext cx="27545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5" idx="4"/>
            <a:endCxn id="58" idx="0"/>
          </p:cNvCxnSpPr>
          <p:nvPr/>
        </p:nvCxnSpPr>
        <p:spPr>
          <a:xfrm flipH="1">
            <a:off x="4464317" y="4831130"/>
            <a:ext cx="41199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6" idx="4"/>
            <a:endCxn id="58" idx="0"/>
          </p:cNvCxnSpPr>
          <p:nvPr/>
        </p:nvCxnSpPr>
        <p:spPr>
          <a:xfrm flipH="1">
            <a:off x="4464317" y="4831130"/>
            <a:ext cx="548546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4" idx="4"/>
            <a:endCxn id="61" idx="0"/>
          </p:cNvCxnSpPr>
          <p:nvPr/>
        </p:nvCxnSpPr>
        <p:spPr>
          <a:xfrm>
            <a:off x="4466672" y="4831130"/>
            <a:ext cx="1341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64" idx="4"/>
            <a:endCxn id="62" idx="0"/>
          </p:cNvCxnSpPr>
          <p:nvPr/>
        </p:nvCxnSpPr>
        <p:spPr>
          <a:xfrm>
            <a:off x="4466672" y="4831130"/>
            <a:ext cx="27074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67" idx="4"/>
            <a:endCxn id="61" idx="0"/>
          </p:cNvCxnSpPr>
          <p:nvPr/>
        </p:nvCxnSpPr>
        <p:spPr>
          <a:xfrm flipH="1">
            <a:off x="4600865" y="4831130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68" idx="4"/>
            <a:endCxn id="61" idx="0"/>
          </p:cNvCxnSpPr>
          <p:nvPr/>
        </p:nvCxnSpPr>
        <p:spPr>
          <a:xfrm flipH="1">
            <a:off x="4600865" y="4831130"/>
            <a:ext cx="1389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65" idx="4"/>
            <a:endCxn id="61" idx="0"/>
          </p:cNvCxnSpPr>
          <p:nvPr/>
        </p:nvCxnSpPr>
        <p:spPr>
          <a:xfrm flipH="1">
            <a:off x="4600865" y="4831130"/>
            <a:ext cx="27545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stCxn id="66" idx="4"/>
            <a:endCxn id="61" idx="0"/>
          </p:cNvCxnSpPr>
          <p:nvPr/>
        </p:nvCxnSpPr>
        <p:spPr>
          <a:xfrm flipH="1">
            <a:off x="4600865" y="4831130"/>
            <a:ext cx="411998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68" idx="4"/>
            <a:endCxn id="62" idx="0"/>
          </p:cNvCxnSpPr>
          <p:nvPr/>
        </p:nvCxnSpPr>
        <p:spPr>
          <a:xfrm flipH="1">
            <a:off x="4737413" y="4831130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67" idx="4"/>
            <a:endCxn id="62" idx="0"/>
          </p:cNvCxnSpPr>
          <p:nvPr/>
        </p:nvCxnSpPr>
        <p:spPr>
          <a:xfrm>
            <a:off x="4603220" y="4831130"/>
            <a:ext cx="1341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65" idx="4"/>
            <a:endCxn id="62" idx="0"/>
          </p:cNvCxnSpPr>
          <p:nvPr/>
        </p:nvCxnSpPr>
        <p:spPr>
          <a:xfrm flipH="1">
            <a:off x="4737413" y="4831130"/>
            <a:ext cx="1389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66" idx="4"/>
            <a:endCxn id="62" idx="0"/>
          </p:cNvCxnSpPr>
          <p:nvPr/>
        </p:nvCxnSpPr>
        <p:spPr>
          <a:xfrm flipH="1">
            <a:off x="4737413" y="4831130"/>
            <a:ext cx="27545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66" idx="4"/>
            <a:endCxn id="59" idx="0"/>
          </p:cNvCxnSpPr>
          <p:nvPr/>
        </p:nvCxnSpPr>
        <p:spPr>
          <a:xfrm flipH="1">
            <a:off x="4873961" y="4831130"/>
            <a:ext cx="138902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64" idx="4"/>
            <a:endCxn id="59" idx="0"/>
          </p:cNvCxnSpPr>
          <p:nvPr/>
        </p:nvCxnSpPr>
        <p:spPr>
          <a:xfrm>
            <a:off x="4466672" y="4831130"/>
            <a:ext cx="40728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7" idx="4"/>
            <a:endCxn id="59" idx="0"/>
          </p:cNvCxnSpPr>
          <p:nvPr/>
        </p:nvCxnSpPr>
        <p:spPr>
          <a:xfrm>
            <a:off x="4603220" y="4831130"/>
            <a:ext cx="27074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68" idx="4"/>
            <a:endCxn id="59" idx="0"/>
          </p:cNvCxnSpPr>
          <p:nvPr/>
        </p:nvCxnSpPr>
        <p:spPr>
          <a:xfrm>
            <a:off x="4739768" y="4831130"/>
            <a:ext cx="1341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65" idx="4"/>
            <a:endCxn id="59" idx="0"/>
          </p:cNvCxnSpPr>
          <p:nvPr/>
        </p:nvCxnSpPr>
        <p:spPr>
          <a:xfrm flipH="1">
            <a:off x="4873961" y="4831130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6" idx="4"/>
            <a:endCxn id="60" idx="0"/>
          </p:cNvCxnSpPr>
          <p:nvPr/>
        </p:nvCxnSpPr>
        <p:spPr>
          <a:xfrm flipH="1">
            <a:off x="5010508" y="4831130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65" idx="4"/>
            <a:endCxn id="60" idx="0"/>
          </p:cNvCxnSpPr>
          <p:nvPr/>
        </p:nvCxnSpPr>
        <p:spPr>
          <a:xfrm>
            <a:off x="4876316" y="4831130"/>
            <a:ext cx="134192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stCxn id="68" idx="4"/>
            <a:endCxn id="60" idx="0"/>
          </p:cNvCxnSpPr>
          <p:nvPr/>
        </p:nvCxnSpPr>
        <p:spPr>
          <a:xfrm>
            <a:off x="4739768" y="4831130"/>
            <a:ext cx="27074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67" idx="4"/>
            <a:endCxn id="60" idx="0"/>
          </p:cNvCxnSpPr>
          <p:nvPr/>
        </p:nvCxnSpPr>
        <p:spPr>
          <a:xfrm>
            <a:off x="4603220" y="4831130"/>
            <a:ext cx="407288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64" idx="4"/>
            <a:endCxn id="60" idx="0"/>
          </p:cNvCxnSpPr>
          <p:nvPr/>
        </p:nvCxnSpPr>
        <p:spPr>
          <a:xfrm>
            <a:off x="4466672" y="4831130"/>
            <a:ext cx="543836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/>
          <p:cNvSpPr/>
          <p:nvPr/>
        </p:nvSpPr>
        <p:spPr>
          <a:xfrm>
            <a:off x="5660038" y="5090988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267121" y="5090988"/>
            <a:ext cx="111153" cy="111153"/>
          </a:xfrm>
          <a:prstGeom prst="ellipse">
            <a:avLst/>
          </a:prstGeom>
          <a:solidFill>
            <a:srgbClr val="F6530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474043" y="5090988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5203302" y="4719784"/>
            <a:ext cx="657344" cy="111153"/>
            <a:chOff x="4562746" y="2681942"/>
            <a:chExt cx="657344" cy="111153"/>
          </a:xfrm>
        </p:grpSpPr>
        <p:sp>
          <p:nvSpPr>
            <p:cNvPr id="98" name="타원 97"/>
            <p:cNvSpPr/>
            <p:nvPr/>
          </p:nvSpPr>
          <p:spPr>
            <a:xfrm>
              <a:off x="4562746" y="2681942"/>
              <a:ext cx="111153" cy="11115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4972390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5108937" y="2681942"/>
              <a:ext cx="111153" cy="11115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4699294" y="2681942"/>
              <a:ext cx="111153" cy="1111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4835842" y="2681942"/>
              <a:ext cx="111153" cy="111153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03" name="직선 연결선 102"/>
          <p:cNvCxnSpPr>
            <a:stCxn id="98" idx="4"/>
            <a:endCxn id="95" idx="0"/>
          </p:cNvCxnSpPr>
          <p:nvPr/>
        </p:nvCxnSpPr>
        <p:spPr>
          <a:xfrm>
            <a:off x="5258879" y="4830937"/>
            <a:ext cx="6381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98" idx="4"/>
            <a:endCxn id="96" idx="0"/>
          </p:cNvCxnSpPr>
          <p:nvPr/>
        </p:nvCxnSpPr>
        <p:spPr>
          <a:xfrm>
            <a:off x="5258879" y="4830937"/>
            <a:ext cx="27074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101" idx="4"/>
            <a:endCxn id="95" idx="0"/>
          </p:cNvCxnSpPr>
          <p:nvPr/>
        </p:nvCxnSpPr>
        <p:spPr>
          <a:xfrm flipH="1">
            <a:off x="5322698" y="4830937"/>
            <a:ext cx="7272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102" idx="4"/>
            <a:endCxn id="95" idx="0"/>
          </p:cNvCxnSpPr>
          <p:nvPr/>
        </p:nvCxnSpPr>
        <p:spPr>
          <a:xfrm flipH="1">
            <a:off x="5322698" y="4830937"/>
            <a:ext cx="209277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99" idx="4"/>
            <a:endCxn id="95" idx="0"/>
          </p:cNvCxnSpPr>
          <p:nvPr/>
        </p:nvCxnSpPr>
        <p:spPr>
          <a:xfrm flipH="1">
            <a:off x="5322698" y="4830937"/>
            <a:ext cx="34582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100" idx="4"/>
            <a:endCxn id="95" idx="0"/>
          </p:cNvCxnSpPr>
          <p:nvPr/>
        </p:nvCxnSpPr>
        <p:spPr>
          <a:xfrm flipH="1">
            <a:off x="5322698" y="4830937"/>
            <a:ext cx="482372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102" idx="4"/>
            <a:endCxn id="96" idx="0"/>
          </p:cNvCxnSpPr>
          <p:nvPr/>
        </p:nvCxnSpPr>
        <p:spPr>
          <a:xfrm flipH="1">
            <a:off x="5529620" y="4830937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101" idx="4"/>
            <a:endCxn id="96" idx="0"/>
          </p:cNvCxnSpPr>
          <p:nvPr/>
        </p:nvCxnSpPr>
        <p:spPr>
          <a:xfrm>
            <a:off x="5395427" y="4830937"/>
            <a:ext cx="1341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99" idx="4"/>
            <a:endCxn id="96" idx="0"/>
          </p:cNvCxnSpPr>
          <p:nvPr/>
        </p:nvCxnSpPr>
        <p:spPr>
          <a:xfrm flipH="1">
            <a:off x="5529620" y="4830937"/>
            <a:ext cx="1389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100" idx="4"/>
            <a:endCxn id="96" idx="0"/>
          </p:cNvCxnSpPr>
          <p:nvPr/>
        </p:nvCxnSpPr>
        <p:spPr>
          <a:xfrm flipH="1">
            <a:off x="5529620" y="4830937"/>
            <a:ext cx="27545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100" idx="4"/>
            <a:endCxn id="94" idx="0"/>
          </p:cNvCxnSpPr>
          <p:nvPr/>
        </p:nvCxnSpPr>
        <p:spPr>
          <a:xfrm flipH="1">
            <a:off x="5715615" y="4830937"/>
            <a:ext cx="894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98" idx="4"/>
            <a:endCxn id="94" idx="0"/>
          </p:cNvCxnSpPr>
          <p:nvPr/>
        </p:nvCxnSpPr>
        <p:spPr>
          <a:xfrm>
            <a:off x="5258879" y="4830937"/>
            <a:ext cx="456736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stCxn id="101" idx="4"/>
            <a:endCxn id="94" idx="0"/>
          </p:cNvCxnSpPr>
          <p:nvPr/>
        </p:nvCxnSpPr>
        <p:spPr>
          <a:xfrm>
            <a:off x="5395427" y="4830937"/>
            <a:ext cx="320188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102" idx="4"/>
            <a:endCxn id="94" idx="0"/>
          </p:cNvCxnSpPr>
          <p:nvPr/>
        </p:nvCxnSpPr>
        <p:spPr>
          <a:xfrm>
            <a:off x="5531975" y="4830937"/>
            <a:ext cx="18364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99" idx="4"/>
            <a:endCxn id="94" idx="0"/>
          </p:cNvCxnSpPr>
          <p:nvPr/>
        </p:nvCxnSpPr>
        <p:spPr>
          <a:xfrm>
            <a:off x="5668523" y="4830937"/>
            <a:ext cx="47092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/>
          <p:cNvSpPr/>
          <p:nvPr/>
        </p:nvSpPr>
        <p:spPr>
          <a:xfrm>
            <a:off x="6272574" y="5090988"/>
            <a:ext cx="111153" cy="111153"/>
          </a:xfrm>
          <a:prstGeom prst="ellipse">
            <a:avLst/>
          </a:prstGeom>
          <a:solidFill>
            <a:srgbClr val="F6530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6001833" y="4719784"/>
            <a:ext cx="657344" cy="111153"/>
            <a:chOff x="4562746" y="2681942"/>
            <a:chExt cx="657344" cy="111153"/>
          </a:xfrm>
        </p:grpSpPr>
        <p:sp>
          <p:nvSpPr>
            <p:cNvPr id="120" name="타원 119"/>
            <p:cNvSpPr/>
            <p:nvPr/>
          </p:nvSpPr>
          <p:spPr>
            <a:xfrm>
              <a:off x="4562746" y="2681942"/>
              <a:ext cx="111153" cy="11115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4972390" y="2681942"/>
              <a:ext cx="111153" cy="1111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5108937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4699294" y="2681942"/>
              <a:ext cx="111153" cy="111153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4835842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25" name="직선 연결선 124"/>
          <p:cNvCxnSpPr>
            <a:stCxn id="120" idx="4"/>
            <a:endCxn id="118" idx="0"/>
          </p:cNvCxnSpPr>
          <p:nvPr/>
        </p:nvCxnSpPr>
        <p:spPr>
          <a:xfrm>
            <a:off x="6057410" y="4830937"/>
            <a:ext cx="27074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stCxn id="124" idx="4"/>
            <a:endCxn id="118" idx="0"/>
          </p:cNvCxnSpPr>
          <p:nvPr/>
        </p:nvCxnSpPr>
        <p:spPr>
          <a:xfrm flipH="1">
            <a:off x="6328151" y="4830937"/>
            <a:ext cx="235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123" idx="4"/>
            <a:endCxn id="118" idx="0"/>
          </p:cNvCxnSpPr>
          <p:nvPr/>
        </p:nvCxnSpPr>
        <p:spPr>
          <a:xfrm>
            <a:off x="6193958" y="4830937"/>
            <a:ext cx="1341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stCxn id="121" idx="4"/>
            <a:endCxn id="118" idx="0"/>
          </p:cNvCxnSpPr>
          <p:nvPr/>
        </p:nvCxnSpPr>
        <p:spPr>
          <a:xfrm flipH="1">
            <a:off x="6328151" y="4830937"/>
            <a:ext cx="1389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122" idx="4"/>
            <a:endCxn id="118" idx="0"/>
          </p:cNvCxnSpPr>
          <p:nvPr/>
        </p:nvCxnSpPr>
        <p:spPr>
          <a:xfrm flipH="1">
            <a:off x="6328151" y="4830937"/>
            <a:ext cx="27545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/>
          <p:cNvSpPr/>
          <p:nvPr/>
        </p:nvSpPr>
        <p:spPr>
          <a:xfrm>
            <a:off x="6983149" y="5090530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7372003" y="5090530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7501621" y="5090530"/>
            <a:ext cx="111153" cy="111153"/>
          </a:xfrm>
          <a:prstGeom prst="ellipse">
            <a:avLst/>
          </a:prstGeom>
          <a:solidFill>
            <a:srgbClr val="F6530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7112767" y="5090530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7242385" y="5090530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7033764" y="4719326"/>
            <a:ext cx="657344" cy="111153"/>
            <a:chOff x="4562746" y="2681942"/>
            <a:chExt cx="657344" cy="111153"/>
          </a:xfrm>
        </p:grpSpPr>
        <p:sp>
          <p:nvSpPr>
            <p:cNvPr id="136" name="타원 135"/>
            <p:cNvSpPr/>
            <p:nvPr/>
          </p:nvSpPr>
          <p:spPr>
            <a:xfrm>
              <a:off x="4562746" y="2681942"/>
              <a:ext cx="111153" cy="1111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4972390" y="2681942"/>
              <a:ext cx="111153" cy="1111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타원 137"/>
            <p:cNvSpPr/>
            <p:nvPr/>
          </p:nvSpPr>
          <p:spPr>
            <a:xfrm>
              <a:off x="5108937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699294" y="2681942"/>
              <a:ext cx="111153" cy="1111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4835842" y="2681942"/>
              <a:ext cx="111153" cy="11115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41" name="직선 연결선 140"/>
          <p:cNvCxnSpPr>
            <a:stCxn id="136" idx="4"/>
            <a:endCxn id="130" idx="0"/>
          </p:cNvCxnSpPr>
          <p:nvPr/>
        </p:nvCxnSpPr>
        <p:spPr>
          <a:xfrm flipH="1">
            <a:off x="7038726" y="4830479"/>
            <a:ext cx="5061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>
            <a:stCxn id="139" idx="4"/>
            <a:endCxn id="130" idx="0"/>
          </p:cNvCxnSpPr>
          <p:nvPr/>
        </p:nvCxnSpPr>
        <p:spPr>
          <a:xfrm flipH="1">
            <a:off x="7038726" y="4830479"/>
            <a:ext cx="18716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stCxn id="140" idx="4"/>
            <a:endCxn id="130" idx="0"/>
          </p:cNvCxnSpPr>
          <p:nvPr/>
        </p:nvCxnSpPr>
        <p:spPr>
          <a:xfrm flipH="1">
            <a:off x="7038726" y="4830479"/>
            <a:ext cx="32371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>
            <a:stCxn id="137" idx="4"/>
            <a:endCxn id="130" idx="0"/>
          </p:cNvCxnSpPr>
          <p:nvPr/>
        </p:nvCxnSpPr>
        <p:spPr>
          <a:xfrm flipH="1">
            <a:off x="7038726" y="4830479"/>
            <a:ext cx="46025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stCxn id="138" idx="4"/>
            <a:endCxn id="130" idx="0"/>
          </p:cNvCxnSpPr>
          <p:nvPr/>
        </p:nvCxnSpPr>
        <p:spPr>
          <a:xfrm flipH="1">
            <a:off x="7038726" y="4830479"/>
            <a:ext cx="596806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stCxn id="136" idx="4"/>
            <a:endCxn id="133" idx="0"/>
          </p:cNvCxnSpPr>
          <p:nvPr/>
        </p:nvCxnSpPr>
        <p:spPr>
          <a:xfrm>
            <a:off x="7089341" y="4830479"/>
            <a:ext cx="7900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>
            <a:stCxn id="136" idx="4"/>
            <a:endCxn id="134" idx="0"/>
          </p:cNvCxnSpPr>
          <p:nvPr/>
        </p:nvCxnSpPr>
        <p:spPr>
          <a:xfrm>
            <a:off x="7089341" y="4830479"/>
            <a:ext cx="20862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139" idx="4"/>
            <a:endCxn id="133" idx="0"/>
          </p:cNvCxnSpPr>
          <p:nvPr/>
        </p:nvCxnSpPr>
        <p:spPr>
          <a:xfrm flipH="1">
            <a:off x="7168344" y="4830479"/>
            <a:ext cx="5754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>
            <a:stCxn id="140" idx="4"/>
            <a:endCxn id="133" idx="0"/>
          </p:cNvCxnSpPr>
          <p:nvPr/>
        </p:nvCxnSpPr>
        <p:spPr>
          <a:xfrm flipH="1">
            <a:off x="7168344" y="4830479"/>
            <a:ext cx="19409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>
            <a:stCxn id="137" idx="4"/>
            <a:endCxn id="133" idx="0"/>
          </p:cNvCxnSpPr>
          <p:nvPr/>
        </p:nvCxnSpPr>
        <p:spPr>
          <a:xfrm flipH="1">
            <a:off x="7168344" y="4830479"/>
            <a:ext cx="33064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>
            <a:stCxn id="138" idx="4"/>
            <a:endCxn id="133" idx="0"/>
          </p:cNvCxnSpPr>
          <p:nvPr/>
        </p:nvCxnSpPr>
        <p:spPr>
          <a:xfrm flipH="1">
            <a:off x="7168344" y="4830479"/>
            <a:ext cx="467188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stCxn id="140" idx="4"/>
            <a:endCxn id="134" idx="0"/>
          </p:cNvCxnSpPr>
          <p:nvPr/>
        </p:nvCxnSpPr>
        <p:spPr>
          <a:xfrm flipH="1">
            <a:off x="7297962" y="4830479"/>
            <a:ext cx="6447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>
            <a:stCxn id="139" idx="4"/>
            <a:endCxn id="134" idx="0"/>
          </p:cNvCxnSpPr>
          <p:nvPr/>
        </p:nvCxnSpPr>
        <p:spPr>
          <a:xfrm>
            <a:off x="7225889" y="4830479"/>
            <a:ext cx="7207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stCxn id="137" idx="4"/>
            <a:endCxn id="134" idx="0"/>
          </p:cNvCxnSpPr>
          <p:nvPr/>
        </p:nvCxnSpPr>
        <p:spPr>
          <a:xfrm flipH="1">
            <a:off x="7297962" y="4830479"/>
            <a:ext cx="20102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>
            <a:stCxn id="138" idx="4"/>
            <a:endCxn id="134" idx="0"/>
          </p:cNvCxnSpPr>
          <p:nvPr/>
        </p:nvCxnSpPr>
        <p:spPr>
          <a:xfrm flipH="1">
            <a:off x="7297962" y="4830479"/>
            <a:ext cx="337570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stCxn id="138" idx="4"/>
            <a:endCxn id="131" idx="0"/>
          </p:cNvCxnSpPr>
          <p:nvPr/>
        </p:nvCxnSpPr>
        <p:spPr>
          <a:xfrm flipH="1">
            <a:off x="7427580" y="4830479"/>
            <a:ext cx="207952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>
            <a:stCxn id="136" idx="4"/>
            <a:endCxn id="131" idx="0"/>
          </p:cNvCxnSpPr>
          <p:nvPr/>
        </p:nvCxnSpPr>
        <p:spPr>
          <a:xfrm>
            <a:off x="7089341" y="4830479"/>
            <a:ext cx="33823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stCxn id="139" idx="4"/>
            <a:endCxn id="131" idx="0"/>
          </p:cNvCxnSpPr>
          <p:nvPr/>
        </p:nvCxnSpPr>
        <p:spPr>
          <a:xfrm>
            <a:off x="7225889" y="4830479"/>
            <a:ext cx="20169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stCxn id="140" idx="4"/>
            <a:endCxn id="131" idx="0"/>
          </p:cNvCxnSpPr>
          <p:nvPr/>
        </p:nvCxnSpPr>
        <p:spPr>
          <a:xfrm>
            <a:off x="7362437" y="4830479"/>
            <a:ext cx="6514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>
            <a:stCxn id="137" idx="4"/>
            <a:endCxn id="131" idx="0"/>
          </p:cNvCxnSpPr>
          <p:nvPr/>
        </p:nvCxnSpPr>
        <p:spPr>
          <a:xfrm flipH="1">
            <a:off x="7427580" y="4830479"/>
            <a:ext cx="7140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138" idx="4"/>
            <a:endCxn id="132" idx="0"/>
          </p:cNvCxnSpPr>
          <p:nvPr/>
        </p:nvCxnSpPr>
        <p:spPr>
          <a:xfrm flipH="1">
            <a:off x="7557198" y="4830479"/>
            <a:ext cx="78334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>
            <a:stCxn id="137" idx="4"/>
            <a:endCxn id="132" idx="0"/>
          </p:cNvCxnSpPr>
          <p:nvPr/>
        </p:nvCxnSpPr>
        <p:spPr>
          <a:xfrm>
            <a:off x="7498985" y="4830479"/>
            <a:ext cx="58213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>
            <a:stCxn id="140" idx="4"/>
            <a:endCxn id="132" idx="0"/>
          </p:cNvCxnSpPr>
          <p:nvPr/>
        </p:nvCxnSpPr>
        <p:spPr>
          <a:xfrm>
            <a:off x="7362437" y="4830479"/>
            <a:ext cx="19476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39" idx="4"/>
            <a:endCxn id="132" idx="0"/>
          </p:cNvCxnSpPr>
          <p:nvPr/>
        </p:nvCxnSpPr>
        <p:spPr>
          <a:xfrm>
            <a:off x="7225889" y="4830479"/>
            <a:ext cx="33130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>
            <a:stCxn id="136" idx="4"/>
            <a:endCxn id="132" idx="0"/>
          </p:cNvCxnSpPr>
          <p:nvPr/>
        </p:nvCxnSpPr>
        <p:spPr>
          <a:xfrm>
            <a:off x="7089341" y="4830479"/>
            <a:ext cx="467857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/>
          <p:cNvSpPr/>
          <p:nvPr/>
        </p:nvSpPr>
        <p:spPr>
          <a:xfrm>
            <a:off x="7631239" y="5090530"/>
            <a:ext cx="111153" cy="111153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7" name="직선 연결선 166"/>
          <p:cNvCxnSpPr>
            <a:stCxn id="138" idx="4"/>
            <a:endCxn id="166" idx="0"/>
          </p:cNvCxnSpPr>
          <p:nvPr/>
        </p:nvCxnSpPr>
        <p:spPr>
          <a:xfrm>
            <a:off x="7635532" y="4830479"/>
            <a:ext cx="51284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137" idx="4"/>
            <a:endCxn id="166" idx="0"/>
          </p:cNvCxnSpPr>
          <p:nvPr/>
        </p:nvCxnSpPr>
        <p:spPr>
          <a:xfrm>
            <a:off x="7498985" y="4830479"/>
            <a:ext cx="187831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140" idx="4"/>
            <a:endCxn id="166" idx="0"/>
          </p:cNvCxnSpPr>
          <p:nvPr/>
        </p:nvCxnSpPr>
        <p:spPr>
          <a:xfrm>
            <a:off x="7362437" y="4830479"/>
            <a:ext cx="324379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>
            <a:stCxn id="139" idx="4"/>
            <a:endCxn id="166" idx="0"/>
          </p:cNvCxnSpPr>
          <p:nvPr/>
        </p:nvCxnSpPr>
        <p:spPr>
          <a:xfrm>
            <a:off x="7225889" y="4830479"/>
            <a:ext cx="460927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>
            <a:stCxn id="136" idx="4"/>
            <a:endCxn id="166" idx="0"/>
          </p:cNvCxnSpPr>
          <p:nvPr/>
        </p:nvCxnSpPr>
        <p:spPr>
          <a:xfrm>
            <a:off x="7089341" y="4830479"/>
            <a:ext cx="597475" cy="2600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6686835" y="4603324"/>
            <a:ext cx="324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…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6686835" y="4986294"/>
            <a:ext cx="324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…</a:t>
            </a:r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4167118" y="3691949"/>
            <a:ext cx="2274835" cy="8104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4920906" y="4014329"/>
            <a:ext cx="186811" cy="186811"/>
            <a:chOff x="5073874" y="1745579"/>
            <a:chExt cx="186811" cy="186811"/>
          </a:xfrm>
        </p:grpSpPr>
        <p:sp>
          <p:nvSpPr>
            <p:cNvPr id="176" name="타원 175"/>
            <p:cNvSpPr/>
            <p:nvPr/>
          </p:nvSpPr>
          <p:spPr>
            <a:xfrm>
              <a:off x="5073874" y="1745579"/>
              <a:ext cx="186811" cy="186811"/>
            </a:xfrm>
            <a:prstGeom prst="ellipse">
              <a:avLst/>
            </a:prstGeom>
            <a:solidFill>
              <a:srgbClr val="FFB34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십자형 176"/>
            <p:cNvSpPr/>
            <p:nvPr/>
          </p:nvSpPr>
          <p:spPr>
            <a:xfrm>
              <a:off x="5085238" y="1754813"/>
              <a:ext cx="165509" cy="165509"/>
            </a:xfrm>
            <a:prstGeom prst="plus">
              <a:avLst>
                <a:gd name="adj" fmla="val 354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5505665" y="4014329"/>
            <a:ext cx="186811" cy="186811"/>
            <a:chOff x="5658633" y="1736925"/>
            <a:chExt cx="186811" cy="186811"/>
          </a:xfrm>
        </p:grpSpPr>
        <p:sp>
          <p:nvSpPr>
            <p:cNvPr id="179" name="타원 178"/>
            <p:cNvSpPr/>
            <p:nvPr/>
          </p:nvSpPr>
          <p:spPr>
            <a:xfrm>
              <a:off x="5658633" y="1736925"/>
              <a:ext cx="186811" cy="186811"/>
            </a:xfrm>
            <a:prstGeom prst="ellipse">
              <a:avLst/>
            </a:prstGeom>
            <a:solidFill>
              <a:srgbClr val="FFB34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0" name="십자형 179"/>
            <p:cNvSpPr/>
            <p:nvPr/>
          </p:nvSpPr>
          <p:spPr>
            <a:xfrm rot="2693105">
              <a:off x="5667449" y="1747192"/>
              <a:ext cx="165509" cy="165509"/>
            </a:xfrm>
            <a:prstGeom prst="plus">
              <a:avLst>
                <a:gd name="adj" fmla="val 354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5260729" y="4014329"/>
            <a:ext cx="186811" cy="186811"/>
            <a:chOff x="5658633" y="1736925"/>
            <a:chExt cx="186811" cy="186811"/>
          </a:xfrm>
        </p:grpSpPr>
        <p:sp>
          <p:nvSpPr>
            <p:cNvPr id="182" name="타원 181"/>
            <p:cNvSpPr/>
            <p:nvPr/>
          </p:nvSpPr>
          <p:spPr>
            <a:xfrm>
              <a:off x="5658633" y="1736925"/>
              <a:ext cx="186811" cy="186811"/>
            </a:xfrm>
            <a:prstGeom prst="ellipse">
              <a:avLst/>
            </a:prstGeom>
            <a:solidFill>
              <a:srgbClr val="FFB34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십자형 182"/>
            <p:cNvSpPr/>
            <p:nvPr/>
          </p:nvSpPr>
          <p:spPr>
            <a:xfrm rot="2693105">
              <a:off x="5667449" y="1747192"/>
              <a:ext cx="165509" cy="165509"/>
            </a:xfrm>
            <a:prstGeom prst="plus">
              <a:avLst>
                <a:gd name="adj" fmla="val 354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5908427" y="4014329"/>
            <a:ext cx="186811" cy="186811"/>
            <a:chOff x="5658633" y="1736925"/>
            <a:chExt cx="186811" cy="186811"/>
          </a:xfrm>
        </p:grpSpPr>
        <p:sp>
          <p:nvSpPr>
            <p:cNvPr id="185" name="타원 184"/>
            <p:cNvSpPr/>
            <p:nvPr/>
          </p:nvSpPr>
          <p:spPr>
            <a:xfrm>
              <a:off x="5658633" y="1736925"/>
              <a:ext cx="186811" cy="186811"/>
            </a:xfrm>
            <a:prstGeom prst="ellipse">
              <a:avLst/>
            </a:prstGeom>
            <a:solidFill>
              <a:srgbClr val="FFB34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십자형 185"/>
            <p:cNvSpPr/>
            <p:nvPr/>
          </p:nvSpPr>
          <p:spPr>
            <a:xfrm rot="2693105">
              <a:off x="5667449" y="1747192"/>
              <a:ext cx="165509" cy="165509"/>
            </a:xfrm>
            <a:prstGeom prst="plus">
              <a:avLst>
                <a:gd name="adj" fmla="val 354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5644982" y="3959560"/>
            <a:ext cx="324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…</a:t>
            </a:r>
          </a:p>
        </p:txBody>
      </p:sp>
      <p:cxnSp>
        <p:nvCxnSpPr>
          <p:cNvPr id="188" name="꺾인 연결선 187"/>
          <p:cNvCxnSpPr/>
          <p:nvPr/>
        </p:nvCxnSpPr>
        <p:spPr>
          <a:xfrm rot="5400000" flipH="1" flipV="1">
            <a:off x="5029504" y="4252080"/>
            <a:ext cx="12700" cy="801583"/>
          </a:xfrm>
          <a:prstGeom prst="bentConnector3">
            <a:avLst>
              <a:gd name="adj1" fmla="val 1079984"/>
            </a:avLst>
          </a:prstGeom>
          <a:ln w="31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 188"/>
          <p:cNvCxnSpPr/>
          <p:nvPr/>
        </p:nvCxnSpPr>
        <p:spPr>
          <a:xfrm rot="5400000" flipH="1" flipV="1">
            <a:off x="6029090" y="4252999"/>
            <a:ext cx="12700" cy="799744"/>
          </a:xfrm>
          <a:prstGeom prst="bentConnector3">
            <a:avLst>
              <a:gd name="adj1" fmla="val 1080000"/>
            </a:avLst>
          </a:prstGeom>
          <a:ln w="31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>
            <a:stCxn id="182" idx="4"/>
          </p:cNvCxnSpPr>
          <p:nvPr/>
        </p:nvCxnSpPr>
        <p:spPr>
          <a:xfrm flipH="1">
            <a:off x="5035854" y="4201140"/>
            <a:ext cx="318281" cy="323884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>
            <a:stCxn id="179" idx="4"/>
          </p:cNvCxnSpPr>
          <p:nvPr/>
        </p:nvCxnSpPr>
        <p:spPr>
          <a:xfrm>
            <a:off x="5599071" y="4201140"/>
            <a:ext cx="458338" cy="322697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>
            <a:stCxn id="185" idx="4"/>
          </p:cNvCxnSpPr>
          <p:nvPr/>
        </p:nvCxnSpPr>
        <p:spPr>
          <a:xfrm>
            <a:off x="6001833" y="4201140"/>
            <a:ext cx="1031931" cy="322381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 192"/>
          <p:cNvCxnSpPr/>
          <p:nvPr/>
        </p:nvCxnSpPr>
        <p:spPr>
          <a:xfrm rot="5400000" flipH="1" flipV="1">
            <a:off x="6998486" y="4253100"/>
            <a:ext cx="12700" cy="799744"/>
          </a:xfrm>
          <a:prstGeom prst="bentConnector3">
            <a:avLst>
              <a:gd name="adj1" fmla="val 1080000"/>
            </a:avLst>
          </a:prstGeom>
          <a:ln w="31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>
            <a:stCxn id="177" idx="2"/>
            <a:endCxn id="61" idx="0"/>
          </p:cNvCxnSpPr>
          <p:nvPr/>
        </p:nvCxnSpPr>
        <p:spPr>
          <a:xfrm flipH="1">
            <a:off x="4600865" y="4189072"/>
            <a:ext cx="414160" cy="902109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/>
          <p:cNvSpPr/>
          <p:nvPr/>
        </p:nvSpPr>
        <p:spPr>
          <a:xfrm>
            <a:off x="6739404" y="4122184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84918" y="3918183"/>
            <a:ext cx="62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FM</a:t>
            </a:r>
          </a:p>
          <a:p>
            <a:pPr algn="ctr"/>
            <a:r>
              <a:rPr lang="en-US" altLang="ko-KR" sz="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Layer</a:t>
            </a:r>
          </a:p>
        </p:txBody>
      </p:sp>
      <p:sp>
        <p:nvSpPr>
          <p:cNvPr id="197" name="타원 196"/>
          <p:cNvSpPr/>
          <p:nvPr/>
        </p:nvSpPr>
        <p:spPr>
          <a:xfrm>
            <a:off x="7045029" y="4122184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7350654" y="4122184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6739404" y="3828412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7045029" y="3828412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1" name="타원 200"/>
          <p:cNvSpPr/>
          <p:nvPr/>
        </p:nvSpPr>
        <p:spPr>
          <a:xfrm>
            <a:off x="7350654" y="3828412"/>
            <a:ext cx="169828" cy="169828"/>
          </a:xfrm>
          <a:prstGeom prst="ellipse">
            <a:avLst/>
          </a:prstGeom>
          <a:solidFill>
            <a:srgbClr val="FFB34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02" name="직선 연결선 201"/>
          <p:cNvCxnSpPr>
            <a:stCxn id="199" idx="4"/>
            <a:endCxn id="195" idx="0"/>
          </p:cNvCxnSpPr>
          <p:nvPr/>
        </p:nvCxnSpPr>
        <p:spPr>
          <a:xfrm>
            <a:off x="6824318" y="3998240"/>
            <a:ext cx="0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>
            <a:stCxn id="200" idx="4"/>
            <a:endCxn id="195" idx="0"/>
          </p:cNvCxnSpPr>
          <p:nvPr/>
        </p:nvCxnSpPr>
        <p:spPr>
          <a:xfrm flipH="1">
            <a:off x="6824318" y="3998240"/>
            <a:ext cx="305625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>
            <a:endCxn id="195" idx="0"/>
          </p:cNvCxnSpPr>
          <p:nvPr/>
        </p:nvCxnSpPr>
        <p:spPr>
          <a:xfrm flipH="1">
            <a:off x="6824318" y="4000943"/>
            <a:ext cx="619090" cy="12124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>
            <a:stCxn id="200" idx="4"/>
            <a:endCxn id="197" idx="0"/>
          </p:cNvCxnSpPr>
          <p:nvPr/>
        </p:nvCxnSpPr>
        <p:spPr>
          <a:xfrm>
            <a:off x="7129943" y="3998240"/>
            <a:ext cx="0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>
            <a:endCxn id="197" idx="0"/>
          </p:cNvCxnSpPr>
          <p:nvPr/>
        </p:nvCxnSpPr>
        <p:spPr>
          <a:xfrm>
            <a:off x="6795362" y="3998240"/>
            <a:ext cx="334581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>
            <a:stCxn id="201" idx="4"/>
            <a:endCxn id="197" idx="0"/>
          </p:cNvCxnSpPr>
          <p:nvPr/>
        </p:nvCxnSpPr>
        <p:spPr>
          <a:xfrm flipH="1">
            <a:off x="7129943" y="3998240"/>
            <a:ext cx="305625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>
            <a:stCxn id="201" idx="4"/>
            <a:endCxn id="198" idx="0"/>
          </p:cNvCxnSpPr>
          <p:nvPr/>
        </p:nvCxnSpPr>
        <p:spPr>
          <a:xfrm>
            <a:off x="7435568" y="3998240"/>
            <a:ext cx="0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>
            <a:stCxn id="200" idx="4"/>
            <a:endCxn id="198" idx="0"/>
          </p:cNvCxnSpPr>
          <p:nvPr/>
        </p:nvCxnSpPr>
        <p:spPr>
          <a:xfrm>
            <a:off x="7129943" y="3998240"/>
            <a:ext cx="305625" cy="123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endCxn id="198" idx="0"/>
          </p:cNvCxnSpPr>
          <p:nvPr/>
        </p:nvCxnSpPr>
        <p:spPr>
          <a:xfrm>
            <a:off x="6818686" y="3996697"/>
            <a:ext cx="616882" cy="12548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그룹 210"/>
          <p:cNvGrpSpPr/>
          <p:nvPr/>
        </p:nvGrpSpPr>
        <p:grpSpPr>
          <a:xfrm>
            <a:off x="6374794" y="3371322"/>
            <a:ext cx="186811" cy="186811"/>
            <a:chOff x="6542488" y="1124241"/>
            <a:chExt cx="186811" cy="186811"/>
          </a:xfrm>
        </p:grpSpPr>
        <p:sp>
          <p:nvSpPr>
            <p:cNvPr id="212" name="타원 211"/>
            <p:cNvSpPr/>
            <p:nvPr/>
          </p:nvSpPr>
          <p:spPr>
            <a:xfrm>
              <a:off x="6542488" y="1124241"/>
              <a:ext cx="186811" cy="186811"/>
            </a:xfrm>
            <a:prstGeom prst="ellipse">
              <a:avLst/>
            </a:prstGeom>
            <a:solidFill>
              <a:srgbClr val="FFB34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자유형 212"/>
            <p:cNvSpPr/>
            <p:nvPr/>
          </p:nvSpPr>
          <p:spPr>
            <a:xfrm>
              <a:off x="6569933" y="1150905"/>
              <a:ext cx="142079" cy="124420"/>
            </a:xfrm>
            <a:custGeom>
              <a:avLst/>
              <a:gdLst>
                <a:gd name="connsiteX0" fmla="*/ 0 w 536028"/>
                <a:gd name="connsiteY0" fmla="*/ 590836 h 1097589"/>
                <a:gd name="connsiteX1" fmla="*/ 147145 w 536028"/>
                <a:gd name="connsiteY1" fmla="*/ 12767 h 1097589"/>
                <a:gd name="connsiteX2" fmla="*/ 336331 w 536028"/>
                <a:gd name="connsiteY2" fmla="*/ 1084822 h 1097589"/>
                <a:gd name="connsiteX3" fmla="*/ 536028 w 536028"/>
                <a:gd name="connsiteY3" fmla="*/ 506753 h 109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028" h="1097589">
                  <a:moveTo>
                    <a:pt x="0" y="590836"/>
                  </a:moveTo>
                  <a:cubicBezTo>
                    <a:pt x="45545" y="260636"/>
                    <a:pt x="91090" y="-69564"/>
                    <a:pt x="147145" y="12767"/>
                  </a:cubicBezTo>
                  <a:cubicBezTo>
                    <a:pt x="203200" y="95098"/>
                    <a:pt x="271517" y="1002491"/>
                    <a:pt x="336331" y="1084822"/>
                  </a:cubicBezTo>
                  <a:cubicBezTo>
                    <a:pt x="401145" y="1167153"/>
                    <a:pt x="468586" y="836953"/>
                    <a:pt x="536028" y="506753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6751359" y="3867617"/>
            <a:ext cx="139102" cy="77689"/>
            <a:chOff x="4263755" y="1601647"/>
            <a:chExt cx="492130" cy="225050"/>
          </a:xfrm>
        </p:grpSpPr>
        <p:cxnSp>
          <p:nvCxnSpPr>
            <p:cNvPr id="215" name="직선 연결선 214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7" name="그룹 216"/>
          <p:cNvGrpSpPr/>
          <p:nvPr/>
        </p:nvGrpSpPr>
        <p:grpSpPr>
          <a:xfrm>
            <a:off x="7057083" y="3867617"/>
            <a:ext cx="139102" cy="77689"/>
            <a:chOff x="4263755" y="1601647"/>
            <a:chExt cx="492130" cy="225050"/>
          </a:xfrm>
        </p:grpSpPr>
        <p:cxnSp>
          <p:nvCxnSpPr>
            <p:cNvPr id="218" name="직선 연결선 217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0" name="그룹 219"/>
          <p:cNvGrpSpPr/>
          <p:nvPr/>
        </p:nvGrpSpPr>
        <p:grpSpPr>
          <a:xfrm>
            <a:off x="7366200" y="3867617"/>
            <a:ext cx="139102" cy="77689"/>
            <a:chOff x="4263755" y="1601647"/>
            <a:chExt cx="492130" cy="225050"/>
          </a:xfrm>
        </p:grpSpPr>
        <p:cxnSp>
          <p:nvCxnSpPr>
            <p:cNvPr id="221" name="직선 연결선 220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3" name="그룹 222"/>
          <p:cNvGrpSpPr/>
          <p:nvPr/>
        </p:nvGrpSpPr>
        <p:grpSpPr>
          <a:xfrm>
            <a:off x="6755269" y="4166936"/>
            <a:ext cx="139102" cy="77689"/>
            <a:chOff x="4263755" y="1601647"/>
            <a:chExt cx="492130" cy="225050"/>
          </a:xfrm>
        </p:grpSpPr>
        <p:cxnSp>
          <p:nvCxnSpPr>
            <p:cNvPr id="224" name="직선 연결선 223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직선 연결선 224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6" name="그룹 225"/>
          <p:cNvGrpSpPr/>
          <p:nvPr/>
        </p:nvGrpSpPr>
        <p:grpSpPr>
          <a:xfrm>
            <a:off x="7060993" y="4166936"/>
            <a:ext cx="139102" cy="77689"/>
            <a:chOff x="4263755" y="1601647"/>
            <a:chExt cx="492130" cy="225050"/>
          </a:xfrm>
        </p:grpSpPr>
        <p:cxnSp>
          <p:nvCxnSpPr>
            <p:cNvPr id="227" name="직선 연결선 226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직선 연결선 227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9" name="그룹 228"/>
          <p:cNvGrpSpPr/>
          <p:nvPr/>
        </p:nvGrpSpPr>
        <p:grpSpPr>
          <a:xfrm>
            <a:off x="7370110" y="4166936"/>
            <a:ext cx="139102" cy="77689"/>
            <a:chOff x="4263755" y="1601647"/>
            <a:chExt cx="492130" cy="225050"/>
          </a:xfrm>
        </p:grpSpPr>
        <p:cxnSp>
          <p:nvCxnSpPr>
            <p:cNvPr id="230" name="직선 연결선 229"/>
            <p:cNvCxnSpPr/>
            <p:nvPr/>
          </p:nvCxnSpPr>
          <p:spPr>
            <a:xfrm>
              <a:off x="4263755" y="1806901"/>
              <a:ext cx="31826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직선 연결선 230"/>
            <p:cNvCxnSpPr/>
            <p:nvPr/>
          </p:nvCxnSpPr>
          <p:spPr>
            <a:xfrm flipV="1">
              <a:off x="4530835" y="1601647"/>
              <a:ext cx="225050" cy="2250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2" name="TextBox 231"/>
          <p:cNvSpPr txBox="1"/>
          <p:nvPr/>
        </p:nvSpPr>
        <p:spPr>
          <a:xfrm>
            <a:off x="7369939" y="3917380"/>
            <a:ext cx="4524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RELU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6458688" y="3358078"/>
            <a:ext cx="5931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Sigmoid</a:t>
            </a:r>
          </a:p>
        </p:txBody>
      </p:sp>
      <p:cxnSp>
        <p:nvCxnSpPr>
          <p:cNvPr id="234" name="직선 연결선 233"/>
          <p:cNvCxnSpPr>
            <a:stCxn id="177" idx="2"/>
            <a:endCxn id="95" idx="0"/>
          </p:cNvCxnSpPr>
          <p:nvPr/>
        </p:nvCxnSpPr>
        <p:spPr>
          <a:xfrm>
            <a:off x="5015025" y="4189072"/>
            <a:ext cx="307673" cy="901916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>
            <a:stCxn id="177" idx="2"/>
            <a:endCxn id="118" idx="0"/>
          </p:cNvCxnSpPr>
          <p:nvPr/>
        </p:nvCxnSpPr>
        <p:spPr>
          <a:xfrm>
            <a:off x="5015025" y="4189072"/>
            <a:ext cx="1313126" cy="901916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stCxn id="176" idx="4"/>
            <a:endCxn id="132" idx="0"/>
          </p:cNvCxnSpPr>
          <p:nvPr/>
        </p:nvCxnSpPr>
        <p:spPr>
          <a:xfrm>
            <a:off x="5014312" y="4201140"/>
            <a:ext cx="2542886" cy="889390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>
            <a:stCxn id="195" idx="4"/>
            <a:endCxn id="138" idx="0"/>
          </p:cNvCxnSpPr>
          <p:nvPr/>
        </p:nvCxnSpPr>
        <p:spPr>
          <a:xfrm>
            <a:off x="6824318" y="4292012"/>
            <a:ext cx="811214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>
            <a:stCxn id="195" idx="4"/>
            <a:endCxn id="137" idx="0"/>
          </p:cNvCxnSpPr>
          <p:nvPr/>
        </p:nvCxnSpPr>
        <p:spPr>
          <a:xfrm>
            <a:off x="6824318" y="4292012"/>
            <a:ext cx="674667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>
            <a:stCxn id="195" idx="4"/>
            <a:endCxn id="140" idx="0"/>
          </p:cNvCxnSpPr>
          <p:nvPr/>
        </p:nvCxnSpPr>
        <p:spPr>
          <a:xfrm>
            <a:off x="6824318" y="4292012"/>
            <a:ext cx="538119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>
            <a:stCxn id="195" idx="4"/>
            <a:endCxn id="139" idx="0"/>
          </p:cNvCxnSpPr>
          <p:nvPr/>
        </p:nvCxnSpPr>
        <p:spPr>
          <a:xfrm>
            <a:off x="6824318" y="4292012"/>
            <a:ext cx="401571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>
            <a:stCxn id="195" idx="4"/>
            <a:endCxn id="136" idx="0"/>
          </p:cNvCxnSpPr>
          <p:nvPr/>
        </p:nvCxnSpPr>
        <p:spPr>
          <a:xfrm>
            <a:off x="6824318" y="4292012"/>
            <a:ext cx="265023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>
            <a:stCxn id="197" idx="4"/>
            <a:endCxn id="136" idx="0"/>
          </p:cNvCxnSpPr>
          <p:nvPr/>
        </p:nvCxnSpPr>
        <p:spPr>
          <a:xfrm flipH="1">
            <a:off x="7089341" y="4292012"/>
            <a:ext cx="40602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>
            <a:stCxn id="197" idx="4"/>
            <a:endCxn id="139" idx="0"/>
          </p:cNvCxnSpPr>
          <p:nvPr/>
        </p:nvCxnSpPr>
        <p:spPr>
          <a:xfrm>
            <a:off x="7129943" y="4292012"/>
            <a:ext cx="95946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>
            <a:stCxn id="197" idx="4"/>
            <a:endCxn id="140" idx="0"/>
          </p:cNvCxnSpPr>
          <p:nvPr/>
        </p:nvCxnSpPr>
        <p:spPr>
          <a:xfrm>
            <a:off x="7129943" y="4292012"/>
            <a:ext cx="232494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>
            <a:stCxn id="197" idx="4"/>
            <a:endCxn id="137" idx="0"/>
          </p:cNvCxnSpPr>
          <p:nvPr/>
        </p:nvCxnSpPr>
        <p:spPr>
          <a:xfrm>
            <a:off x="7129943" y="4292012"/>
            <a:ext cx="369042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/>
          <p:cNvCxnSpPr>
            <a:stCxn id="197" idx="4"/>
            <a:endCxn id="138" idx="0"/>
          </p:cNvCxnSpPr>
          <p:nvPr/>
        </p:nvCxnSpPr>
        <p:spPr>
          <a:xfrm>
            <a:off x="7129943" y="4292012"/>
            <a:ext cx="505589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>
            <a:stCxn id="198" idx="4"/>
            <a:endCxn id="138" idx="0"/>
          </p:cNvCxnSpPr>
          <p:nvPr/>
        </p:nvCxnSpPr>
        <p:spPr>
          <a:xfrm>
            <a:off x="7435568" y="4292012"/>
            <a:ext cx="199964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>
            <a:stCxn id="198" idx="4"/>
            <a:endCxn id="137" idx="0"/>
          </p:cNvCxnSpPr>
          <p:nvPr/>
        </p:nvCxnSpPr>
        <p:spPr>
          <a:xfrm>
            <a:off x="7435568" y="4292012"/>
            <a:ext cx="63417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>
            <a:stCxn id="198" idx="4"/>
            <a:endCxn id="140" idx="0"/>
          </p:cNvCxnSpPr>
          <p:nvPr/>
        </p:nvCxnSpPr>
        <p:spPr>
          <a:xfrm flipH="1">
            <a:off x="7362437" y="4292012"/>
            <a:ext cx="73131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>
            <a:stCxn id="198" idx="4"/>
            <a:endCxn id="139" idx="0"/>
          </p:cNvCxnSpPr>
          <p:nvPr/>
        </p:nvCxnSpPr>
        <p:spPr>
          <a:xfrm flipH="1">
            <a:off x="7225889" y="4292012"/>
            <a:ext cx="209679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>
            <a:stCxn id="198" idx="4"/>
            <a:endCxn id="136" idx="0"/>
          </p:cNvCxnSpPr>
          <p:nvPr/>
        </p:nvCxnSpPr>
        <p:spPr>
          <a:xfrm flipH="1">
            <a:off x="7089341" y="4292012"/>
            <a:ext cx="346227" cy="4273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stCxn id="195" idx="4"/>
            <a:endCxn id="122" idx="0"/>
          </p:cNvCxnSpPr>
          <p:nvPr/>
        </p:nvCxnSpPr>
        <p:spPr>
          <a:xfrm flipH="1">
            <a:off x="6603601" y="4292012"/>
            <a:ext cx="220717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>
            <a:stCxn id="195" idx="4"/>
            <a:endCxn id="121" idx="0"/>
          </p:cNvCxnSpPr>
          <p:nvPr/>
        </p:nvCxnSpPr>
        <p:spPr>
          <a:xfrm flipH="1">
            <a:off x="6467054" y="4292012"/>
            <a:ext cx="357264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stCxn id="195" idx="4"/>
            <a:endCxn id="124" idx="0"/>
          </p:cNvCxnSpPr>
          <p:nvPr/>
        </p:nvCxnSpPr>
        <p:spPr>
          <a:xfrm flipH="1">
            <a:off x="6330506" y="4292012"/>
            <a:ext cx="493812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195" idx="4"/>
            <a:endCxn id="123" idx="0"/>
          </p:cNvCxnSpPr>
          <p:nvPr/>
        </p:nvCxnSpPr>
        <p:spPr>
          <a:xfrm flipH="1">
            <a:off x="6193958" y="4292012"/>
            <a:ext cx="630360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>
            <a:stCxn id="197" idx="4"/>
            <a:endCxn id="123" idx="0"/>
          </p:cNvCxnSpPr>
          <p:nvPr/>
        </p:nvCxnSpPr>
        <p:spPr>
          <a:xfrm flipH="1">
            <a:off x="6193958" y="4292012"/>
            <a:ext cx="935985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>
            <a:stCxn id="197" idx="4"/>
            <a:endCxn id="124" idx="0"/>
          </p:cNvCxnSpPr>
          <p:nvPr/>
        </p:nvCxnSpPr>
        <p:spPr>
          <a:xfrm flipH="1">
            <a:off x="6330506" y="4292012"/>
            <a:ext cx="799437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>
            <a:stCxn id="197" idx="4"/>
            <a:endCxn id="121" idx="0"/>
          </p:cNvCxnSpPr>
          <p:nvPr/>
        </p:nvCxnSpPr>
        <p:spPr>
          <a:xfrm flipH="1">
            <a:off x="6467054" y="4292012"/>
            <a:ext cx="662889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>
            <a:stCxn id="197" idx="4"/>
            <a:endCxn id="122" idx="0"/>
          </p:cNvCxnSpPr>
          <p:nvPr/>
        </p:nvCxnSpPr>
        <p:spPr>
          <a:xfrm flipH="1">
            <a:off x="6603601" y="4292012"/>
            <a:ext cx="526342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>
            <a:stCxn id="198" idx="4"/>
            <a:endCxn id="122" idx="0"/>
          </p:cNvCxnSpPr>
          <p:nvPr/>
        </p:nvCxnSpPr>
        <p:spPr>
          <a:xfrm flipH="1">
            <a:off x="6603601" y="4292012"/>
            <a:ext cx="831967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>
            <a:stCxn id="198" idx="4"/>
            <a:endCxn id="121" idx="0"/>
          </p:cNvCxnSpPr>
          <p:nvPr/>
        </p:nvCxnSpPr>
        <p:spPr>
          <a:xfrm flipH="1">
            <a:off x="6467054" y="4292012"/>
            <a:ext cx="968514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>
            <a:stCxn id="198" idx="4"/>
            <a:endCxn id="123" idx="0"/>
          </p:cNvCxnSpPr>
          <p:nvPr/>
        </p:nvCxnSpPr>
        <p:spPr>
          <a:xfrm flipH="1">
            <a:off x="6193958" y="4292012"/>
            <a:ext cx="1241610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>
            <a:stCxn id="198" idx="4"/>
            <a:endCxn id="124" idx="0"/>
          </p:cNvCxnSpPr>
          <p:nvPr/>
        </p:nvCxnSpPr>
        <p:spPr>
          <a:xfrm flipH="1">
            <a:off x="6330506" y="4292012"/>
            <a:ext cx="1105062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>
            <a:stCxn id="195" idx="4"/>
            <a:endCxn id="120" idx="0"/>
          </p:cNvCxnSpPr>
          <p:nvPr/>
        </p:nvCxnSpPr>
        <p:spPr>
          <a:xfrm flipH="1">
            <a:off x="6057410" y="4292012"/>
            <a:ext cx="76690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>
            <a:stCxn id="197" idx="4"/>
            <a:endCxn id="120" idx="0"/>
          </p:cNvCxnSpPr>
          <p:nvPr/>
        </p:nvCxnSpPr>
        <p:spPr>
          <a:xfrm flipH="1">
            <a:off x="6057410" y="4292012"/>
            <a:ext cx="1072533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>
            <a:stCxn id="198" idx="4"/>
            <a:endCxn id="120" idx="0"/>
          </p:cNvCxnSpPr>
          <p:nvPr/>
        </p:nvCxnSpPr>
        <p:spPr>
          <a:xfrm flipH="1">
            <a:off x="6057410" y="4292012"/>
            <a:ext cx="137815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/>
          <p:cNvCxnSpPr>
            <a:stCxn id="195" idx="4"/>
            <a:endCxn id="98" idx="0"/>
          </p:cNvCxnSpPr>
          <p:nvPr/>
        </p:nvCxnSpPr>
        <p:spPr>
          <a:xfrm flipH="1">
            <a:off x="5258879" y="4292012"/>
            <a:ext cx="1565439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>
            <a:stCxn id="197" idx="4"/>
            <a:endCxn id="101" idx="0"/>
          </p:cNvCxnSpPr>
          <p:nvPr/>
        </p:nvCxnSpPr>
        <p:spPr>
          <a:xfrm flipH="1">
            <a:off x="5395427" y="4292012"/>
            <a:ext cx="1734516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>
            <a:stCxn id="198" idx="4"/>
            <a:endCxn id="102" idx="0"/>
          </p:cNvCxnSpPr>
          <p:nvPr/>
        </p:nvCxnSpPr>
        <p:spPr>
          <a:xfrm flipH="1">
            <a:off x="5531975" y="4292012"/>
            <a:ext cx="1903593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>
            <a:stCxn id="195" idx="4"/>
            <a:endCxn id="99" idx="0"/>
          </p:cNvCxnSpPr>
          <p:nvPr/>
        </p:nvCxnSpPr>
        <p:spPr>
          <a:xfrm flipH="1">
            <a:off x="5668523" y="4292012"/>
            <a:ext cx="1155795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>
            <a:stCxn id="195" idx="4"/>
            <a:endCxn id="100" idx="0"/>
          </p:cNvCxnSpPr>
          <p:nvPr/>
        </p:nvCxnSpPr>
        <p:spPr>
          <a:xfrm flipH="1">
            <a:off x="5805070" y="4292012"/>
            <a:ext cx="101924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>
            <a:stCxn id="195" idx="4"/>
          </p:cNvCxnSpPr>
          <p:nvPr/>
        </p:nvCxnSpPr>
        <p:spPr>
          <a:xfrm flipH="1">
            <a:off x="5416104" y="4292012"/>
            <a:ext cx="1408214" cy="42681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>
            <a:stCxn id="197" idx="4"/>
            <a:endCxn id="98" idx="0"/>
          </p:cNvCxnSpPr>
          <p:nvPr/>
        </p:nvCxnSpPr>
        <p:spPr>
          <a:xfrm flipH="1">
            <a:off x="5258879" y="4292012"/>
            <a:ext cx="1871064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>
            <a:stCxn id="198" idx="4"/>
            <a:endCxn id="98" idx="0"/>
          </p:cNvCxnSpPr>
          <p:nvPr/>
        </p:nvCxnSpPr>
        <p:spPr>
          <a:xfrm flipH="1">
            <a:off x="5258879" y="4292012"/>
            <a:ext cx="2176689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stCxn id="198" idx="4"/>
            <a:endCxn id="101" idx="0"/>
          </p:cNvCxnSpPr>
          <p:nvPr/>
        </p:nvCxnSpPr>
        <p:spPr>
          <a:xfrm flipH="1">
            <a:off x="5395427" y="4292012"/>
            <a:ext cx="2040141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>
            <a:stCxn id="198" idx="4"/>
            <a:endCxn id="99" idx="0"/>
          </p:cNvCxnSpPr>
          <p:nvPr/>
        </p:nvCxnSpPr>
        <p:spPr>
          <a:xfrm flipH="1">
            <a:off x="5668523" y="4292012"/>
            <a:ext cx="1767045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stCxn id="195" idx="4"/>
            <a:endCxn id="100" idx="0"/>
          </p:cNvCxnSpPr>
          <p:nvPr/>
        </p:nvCxnSpPr>
        <p:spPr>
          <a:xfrm flipH="1">
            <a:off x="5805070" y="4292012"/>
            <a:ext cx="101924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>
            <a:stCxn id="197" idx="4"/>
            <a:endCxn id="100" idx="0"/>
          </p:cNvCxnSpPr>
          <p:nvPr/>
        </p:nvCxnSpPr>
        <p:spPr>
          <a:xfrm flipH="1">
            <a:off x="5805070" y="4292012"/>
            <a:ext cx="1324873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stCxn id="198" idx="4"/>
            <a:endCxn id="100" idx="0"/>
          </p:cNvCxnSpPr>
          <p:nvPr/>
        </p:nvCxnSpPr>
        <p:spPr>
          <a:xfrm flipH="1">
            <a:off x="5805070" y="4292012"/>
            <a:ext cx="163049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>
            <a:stCxn id="197" idx="4"/>
            <a:endCxn id="102" idx="0"/>
          </p:cNvCxnSpPr>
          <p:nvPr/>
        </p:nvCxnSpPr>
        <p:spPr>
          <a:xfrm flipH="1">
            <a:off x="5531975" y="4292012"/>
            <a:ext cx="1597968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>
            <a:stCxn id="195" idx="4"/>
            <a:endCxn id="102" idx="0"/>
          </p:cNvCxnSpPr>
          <p:nvPr/>
        </p:nvCxnSpPr>
        <p:spPr>
          <a:xfrm flipH="1">
            <a:off x="5531975" y="4292012"/>
            <a:ext cx="1292343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>
            <a:stCxn id="197" idx="4"/>
            <a:endCxn id="99" idx="0"/>
          </p:cNvCxnSpPr>
          <p:nvPr/>
        </p:nvCxnSpPr>
        <p:spPr>
          <a:xfrm flipH="1">
            <a:off x="5668523" y="4292012"/>
            <a:ext cx="1461420" cy="4277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>
            <a:stCxn id="195" idx="4"/>
            <a:endCxn id="64" idx="0"/>
          </p:cNvCxnSpPr>
          <p:nvPr/>
        </p:nvCxnSpPr>
        <p:spPr>
          <a:xfrm flipH="1">
            <a:off x="4466672" y="4292012"/>
            <a:ext cx="2357646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>
            <a:stCxn id="195" idx="4"/>
            <a:endCxn id="67" idx="0"/>
          </p:cNvCxnSpPr>
          <p:nvPr/>
        </p:nvCxnSpPr>
        <p:spPr>
          <a:xfrm flipH="1">
            <a:off x="4603220" y="4292012"/>
            <a:ext cx="2221098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>
            <a:stCxn id="195" idx="4"/>
            <a:endCxn id="68" idx="0"/>
          </p:cNvCxnSpPr>
          <p:nvPr/>
        </p:nvCxnSpPr>
        <p:spPr>
          <a:xfrm flipH="1">
            <a:off x="4739768" y="4292012"/>
            <a:ext cx="2084550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>
            <a:stCxn id="195" idx="4"/>
            <a:endCxn id="65" idx="0"/>
          </p:cNvCxnSpPr>
          <p:nvPr/>
        </p:nvCxnSpPr>
        <p:spPr>
          <a:xfrm flipH="1">
            <a:off x="4876316" y="4292012"/>
            <a:ext cx="1948002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>
            <a:stCxn id="195" idx="4"/>
            <a:endCxn id="66" idx="0"/>
          </p:cNvCxnSpPr>
          <p:nvPr/>
        </p:nvCxnSpPr>
        <p:spPr>
          <a:xfrm flipH="1">
            <a:off x="5012863" y="4292012"/>
            <a:ext cx="1811455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>
            <a:stCxn id="212" idx="4"/>
            <a:endCxn id="176" idx="0"/>
          </p:cNvCxnSpPr>
          <p:nvPr/>
        </p:nvCxnSpPr>
        <p:spPr>
          <a:xfrm flipH="1">
            <a:off x="5014312" y="3558133"/>
            <a:ext cx="1453888" cy="456196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>
            <a:stCxn id="212" idx="4"/>
            <a:endCxn id="182" idx="0"/>
          </p:cNvCxnSpPr>
          <p:nvPr/>
        </p:nvCxnSpPr>
        <p:spPr>
          <a:xfrm flipH="1">
            <a:off x="5354135" y="3558133"/>
            <a:ext cx="1114065" cy="456196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>
            <a:stCxn id="212" idx="4"/>
            <a:endCxn id="179" idx="0"/>
          </p:cNvCxnSpPr>
          <p:nvPr/>
        </p:nvCxnSpPr>
        <p:spPr>
          <a:xfrm flipH="1">
            <a:off x="5599071" y="3558133"/>
            <a:ext cx="869129" cy="456196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>
            <a:stCxn id="212" idx="4"/>
            <a:endCxn id="185" idx="0"/>
          </p:cNvCxnSpPr>
          <p:nvPr/>
        </p:nvCxnSpPr>
        <p:spPr>
          <a:xfrm flipH="1">
            <a:off x="6001833" y="3558133"/>
            <a:ext cx="466367" cy="456196"/>
          </a:xfrm>
          <a:prstGeom prst="line">
            <a:avLst/>
          </a:prstGeom>
          <a:ln w="3175">
            <a:solidFill>
              <a:srgbClr val="C0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>
            <a:stCxn id="212" idx="4"/>
            <a:endCxn id="201" idx="0"/>
          </p:cNvCxnSpPr>
          <p:nvPr/>
        </p:nvCxnSpPr>
        <p:spPr>
          <a:xfrm>
            <a:off x="6468200" y="3558133"/>
            <a:ext cx="967368" cy="27027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>
            <a:stCxn id="212" idx="4"/>
            <a:endCxn id="200" idx="0"/>
          </p:cNvCxnSpPr>
          <p:nvPr/>
        </p:nvCxnSpPr>
        <p:spPr>
          <a:xfrm>
            <a:off x="6468200" y="3558133"/>
            <a:ext cx="661743" cy="27027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>
            <a:stCxn id="212" idx="4"/>
            <a:endCxn id="199" idx="0"/>
          </p:cNvCxnSpPr>
          <p:nvPr/>
        </p:nvCxnSpPr>
        <p:spPr>
          <a:xfrm>
            <a:off x="6468200" y="3558133"/>
            <a:ext cx="356118" cy="27027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/>
          <p:cNvSpPr txBox="1"/>
          <p:nvPr/>
        </p:nvSpPr>
        <p:spPr>
          <a:xfrm>
            <a:off x="5981593" y="3930072"/>
            <a:ext cx="593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Inner</a:t>
            </a:r>
          </a:p>
          <a:p>
            <a:pPr algn="ctr"/>
            <a:r>
              <a:rPr lang="en-US" altLang="ko-KR" sz="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Product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599649" y="3828241"/>
            <a:ext cx="5931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Addition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4067930" y="3705225"/>
            <a:ext cx="868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i="1" dirty="0" smtClean="0">
                <a:solidFill>
                  <a:prstClr val="white">
                    <a:lumMod val="65000"/>
                  </a:prstClr>
                </a:solidFill>
              </a:rPr>
              <a:t>FM Model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7884460" y="3683793"/>
            <a:ext cx="868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 smtClean="0">
                <a:solidFill>
                  <a:prstClr val="white">
                    <a:lumMod val="65000"/>
                  </a:prstClr>
                </a:solidFill>
              </a:rPr>
              <a:t>Embedded DNN Model</a:t>
            </a:r>
          </a:p>
        </p:txBody>
      </p:sp>
      <p:pic>
        <p:nvPicPr>
          <p:cNvPr id="299" name="그림 29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2346" y="3208224"/>
            <a:ext cx="1275247" cy="171427"/>
          </a:xfrm>
          <a:prstGeom prst="rect">
            <a:avLst/>
          </a:prstGeom>
        </p:spPr>
      </p:pic>
      <p:sp>
        <p:nvSpPr>
          <p:cNvPr id="300" name="TextBox 299"/>
          <p:cNvSpPr txBox="1"/>
          <p:nvPr/>
        </p:nvSpPr>
        <p:spPr>
          <a:xfrm>
            <a:off x="7836588" y="3212760"/>
            <a:ext cx="77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Output Layer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836588" y="4566273"/>
            <a:ext cx="77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Embedded</a:t>
            </a:r>
          </a:p>
          <a:p>
            <a:pPr algn="ctr"/>
            <a:r>
              <a:rPr lang="en-US" altLang="ko-KR" sz="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Layer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7836588" y="5069675"/>
            <a:ext cx="77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Input</a:t>
            </a:r>
          </a:p>
          <a:p>
            <a:pPr algn="ctr"/>
            <a:r>
              <a:rPr lang="en-US" altLang="ko-KR" sz="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Layer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7836588" y="3999660"/>
            <a:ext cx="77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Hidden</a:t>
            </a:r>
          </a:p>
          <a:p>
            <a:pPr algn="ctr"/>
            <a:r>
              <a:rPr lang="en-US" altLang="ko-KR" sz="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Layer</a:t>
            </a:r>
          </a:p>
        </p:txBody>
      </p:sp>
      <p:cxnSp>
        <p:nvCxnSpPr>
          <p:cNvPr id="304" name="직선 연결선 303"/>
          <p:cNvCxnSpPr>
            <a:endCxn id="64" idx="0"/>
          </p:cNvCxnSpPr>
          <p:nvPr/>
        </p:nvCxnSpPr>
        <p:spPr>
          <a:xfrm flipH="1">
            <a:off x="4466672" y="4288939"/>
            <a:ext cx="2671974" cy="43103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>
            <a:stCxn id="198" idx="4"/>
            <a:endCxn id="64" idx="0"/>
          </p:cNvCxnSpPr>
          <p:nvPr/>
        </p:nvCxnSpPr>
        <p:spPr>
          <a:xfrm flipH="1">
            <a:off x="4466672" y="4292012"/>
            <a:ext cx="2968896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197" idx="4"/>
            <a:endCxn id="67" idx="0"/>
          </p:cNvCxnSpPr>
          <p:nvPr/>
        </p:nvCxnSpPr>
        <p:spPr>
          <a:xfrm flipH="1">
            <a:off x="4603220" y="4292012"/>
            <a:ext cx="2526723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/>
          <p:cNvCxnSpPr>
            <a:stCxn id="198" idx="4"/>
            <a:endCxn id="67" idx="0"/>
          </p:cNvCxnSpPr>
          <p:nvPr/>
        </p:nvCxnSpPr>
        <p:spPr>
          <a:xfrm flipH="1">
            <a:off x="4603220" y="4292012"/>
            <a:ext cx="2832348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stCxn id="197" idx="4"/>
            <a:endCxn id="68" idx="0"/>
          </p:cNvCxnSpPr>
          <p:nvPr/>
        </p:nvCxnSpPr>
        <p:spPr>
          <a:xfrm flipH="1">
            <a:off x="4739768" y="4292012"/>
            <a:ext cx="2390175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stCxn id="198" idx="4"/>
            <a:endCxn id="68" idx="0"/>
          </p:cNvCxnSpPr>
          <p:nvPr/>
        </p:nvCxnSpPr>
        <p:spPr>
          <a:xfrm flipH="1">
            <a:off x="4739768" y="4292012"/>
            <a:ext cx="2695800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>
            <a:endCxn id="65" idx="0"/>
          </p:cNvCxnSpPr>
          <p:nvPr/>
        </p:nvCxnSpPr>
        <p:spPr>
          <a:xfrm flipH="1">
            <a:off x="4876316" y="4288441"/>
            <a:ext cx="2567092" cy="43153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stCxn id="198" idx="4"/>
            <a:endCxn id="66" idx="0"/>
          </p:cNvCxnSpPr>
          <p:nvPr/>
        </p:nvCxnSpPr>
        <p:spPr>
          <a:xfrm flipH="1">
            <a:off x="5012863" y="4292012"/>
            <a:ext cx="2422705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/>
          <p:cNvCxnSpPr>
            <a:stCxn id="197" idx="4"/>
            <a:endCxn id="65" idx="0"/>
          </p:cNvCxnSpPr>
          <p:nvPr/>
        </p:nvCxnSpPr>
        <p:spPr>
          <a:xfrm flipH="1">
            <a:off x="4876316" y="4292012"/>
            <a:ext cx="2253627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stCxn id="197" idx="4"/>
            <a:endCxn id="66" idx="0"/>
          </p:cNvCxnSpPr>
          <p:nvPr/>
        </p:nvCxnSpPr>
        <p:spPr>
          <a:xfrm flipH="1">
            <a:off x="5012863" y="4292012"/>
            <a:ext cx="2117080" cy="4279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4351281" y="5207790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교차로 형태</a:t>
            </a:r>
            <a:endParaRPr lang="en-US" altLang="ko-KR" sz="8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5149114" y="5207790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도로 종류</a:t>
            </a:r>
            <a:endParaRPr lang="en-US" altLang="ko-KR" sz="8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5900016" y="5207790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교통량</a:t>
            </a:r>
            <a:endParaRPr lang="en-US" altLang="ko-KR" sz="8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6896414" y="5207790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기상상태</a:t>
            </a:r>
            <a:endParaRPr lang="en-US" altLang="ko-KR" sz="8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4936930" y="3296182"/>
            <a:ext cx="144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C00000"/>
                </a:solidFill>
              </a:rPr>
              <a:t>6</a:t>
            </a:r>
            <a:r>
              <a:rPr lang="ko-KR" altLang="en-US" sz="900" dirty="0" smtClean="0">
                <a:solidFill>
                  <a:srgbClr val="C00000"/>
                </a:solidFill>
              </a:rPr>
              <a:t>개 지역 </a:t>
            </a:r>
            <a:r>
              <a:rPr lang="en-US" altLang="ko-KR" sz="900" dirty="0" smtClean="0">
                <a:solidFill>
                  <a:srgbClr val="C00000"/>
                </a:solidFill>
              </a:rPr>
              <a:t>4,500</a:t>
            </a:r>
            <a:r>
              <a:rPr lang="ko-KR" altLang="en-US" sz="900" dirty="0" smtClean="0">
                <a:solidFill>
                  <a:srgbClr val="C00000"/>
                </a:solidFill>
              </a:rPr>
              <a:t>개 지점 사고위험예측 확률 산출</a:t>
            </a:r>
            <a:endParaRPr lang="en-US" altLang="ko-KR" sz="900" dirty="0" smtClean="0">
              <a:solidFill>
                <a:srgbClr val="C00000"/>
              </a:solidFill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758545" y="5336785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지역환경변수</a:t>
            </a:r>
            <a:endParaRPr lang="en-US" altLang="ko-KR" sz="8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5644429" y="5336785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사고패턴변수</a:t>
            </a:r>
            <a:endParaRPr lang="en-US" altLang="ko-KR" sz="8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6643969" y="5336785"/>
            <a:ext cx="872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외부변수</a:t>
            </a:r>
            <a:endParaRPr lang="en-US" altLang="ko-KR" sz="8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99" y="3721566"/>
            <a:ext cx="2987569" cy="1348110"/>
          </a:xfrm>
          <a:prstGeom prst="rect">
            <a:avLst/>
          </a:prstGeom>
        </p:spPr>
      </p:pic>
      <p:sp>
        <p:nvSpPr>
          <p:cNvPr id="361" name="TextBox 360"/>
          <p:cNvSpPr txBox="1"/>
          <p:nvPr/>
        </p:nvSpPr>
        <p:spPr>
          <a:xfrm>
            <a:off x="432186" y="3135262"/>
            <a:ext cx="2915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Google Wide &amp; Deep Learning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4160828" y="3135262"/>
            <a:ext cx="19242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DeepFM</a:t>
            </a:r>
            <a:endParaRPr lang="en-US" altLang="ko-KR" sz="11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9" name="모서리가 둥근 직사각형 368"/>
          <p:cNvSpPr/>
          <p:nvPr/>
        </p:nvSpPr>
        <p:spPr>
          <a:xfrm>
            <a:off x="2496687" y="2204830"/>
            <a:ext cx="1998846" cy="4754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339" latinLnBrk="0">
              <a:buSzPct val="80000"/>
            </a:pPr>
            <a:r>
              <a:rPr lang="ko-KR" altLang="en-US" sz="1400" b="1" spc="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희소패턴 </a:t>
            </a:r>
            <a:endParaRPr lang="en-US" altLang="ko-KR" sz="1400" b="1" spc="5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 defTabSz="914339" latinLnBrk="0">
              <a:buSzPct val="80000"/>
            </a:pPr>
            <a:r>
              <a:rPr lang="ko-KR" altLang="en-US" sz="1400" b="1" spc="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유의변수 </a:t>
            </a:r>
            <a:r>
              <a:rPr lang="ko-KR" altLang="en-US" sz="1400" b="1" spc="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활용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2443418" y="4169584"/>
            <a:ext cx="622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prstClr val="white">
                    <a:lumMod val="65000"/>
                  </a:prstClr>
                </a:solidFill>
              </a:rPr>
              <a:t>DNN</a:t>
            </a:r>
          </a:p>
        </p:txBody>
      </p:sp>
      <p:sp>
        <p:nvSpPr>
          <p:cNvPr id="371" name="TextBox 370"/>
          <p:cNvSpPr txBox="1"/>
          <p:nvPr/>
        </p:nvSpPr>
        <p:spPr>
          <a:xfrm>
            <a:off x="427138" y="4169584"/>
            <a:ext cx="8492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prstClr val="white">
                    <a:lumMod val="65000"/>
                  </a:prstClr>
                </a:solidFill>
              </a:rPr>
              <a:t>Regression</a:t>
            </a:r>
          </a:p>
        </p:txBody>
      </p:sp>
      <p:sp>
        <p:nvSpPr>
          <p:cNvPr id="372" name="모서리가 둥근 직사각형 371"/>
          <p:cNvSpPr/>
          <p:nvPr/>
        </p:nvSpPr>
        <p:spPr>
          <a:xfrm>
            <a:off x="4632984" y="2204830"/>
            <a:ext cx="1998846" cy="4754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339" latinLnBrk="0">
              <a:buSzPct val="80000"/>
            </a:pPr>
            <a:r>
              <a:rPr lang="ko-KR" altLang="en-US" sz="1400" b="1" spc="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변수선정 자동화</a:t>
            </a:r>
          </a:p>
        </p:txBody>
      </p:sp>
      <p:sp>
        <p:nvSpPr>
          <p:cNvPr id="373" name="모서리가 둥근 직사각형 372"/>
          <p:cNvSpPr/>
          <p:nvPr/>
        </p:nvSpPr>
        <p:spPr>
          <a:xfrm>
            <a:off x="6769280" y="2204830"/>
            <a:ext cx="1998846" cy="4754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339" latinLnBrk="0">
              <a:buSzPct val="80000"/>
            </a:pPr>
            <a:r>
              <a:rPr lang="ko-KR" altLang="en-US" sz="1400" b="1" spc="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신경망 구조 개선</a:t>
            </a:r>
            <a:endParaRPr lang="ko-KR" altLang="en-US" sz="1400" b="1" spc="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4" name="모서리가 둥근 직사각형 373"/>
          <p:cNvSpPr/>
          <p:nvPr/>
        </p:nvSpPr>
        <p:spPr>
          <a:xfrm>
            <a:off x="360390" y="2204830"/>
            <a:ext cx="1998846" cy="4754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339" latinLnBrk="0">
              <a:buSzPct val="80000"/>
            </a:pPr>
            <a:r>
              <a:rPr lang="ko-KR" altLang="en-US" sz="1400" b="1" spc="5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과적합</a:t>
            </a:r>
            <a:r>
              <a:rPr lang="ko-KR" altLang="en-US" sz="1400" b="1" spc="5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spc="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및 부적합 최소화</a:t>
            </a:r>
            <a:endParaRPr lang="ko-KR" altLang="en-US" sz="1400" b="1" spc="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9" name="AutoShape 118"/>
          <p:cNvSpPr>
            <a:spLocks noChangeArrowheads="1"/>
          </p:cNvSpPr>
          <p:nvPr/>
        </p:nvSpPr>
        <p:spPr bwMode="auto">
          <a:xfrm rot="10800000" flipH="1">
            <a:off x="1251725" y="2749620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380" name="AutoShape 118"/>
          <p:cNvSpPr>
            <a:spLocks noChangeArrowheads="1"/>
          </p:cNvSpPr>
          <p:nvPr/>
        </p:nvSpPr>
        <p:spPr bwMode="auto">
          <a:xfrm rot="10800000" flipH="1">
            <a:off x="3379251" y="2749620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381" name="AutoShape 118"/>
          <p:cNvSpPr>
            <a:spLocks noChangeArrowheads="1"/>
          </p:cNvSpPr>
          <p:nvPr/>
        </p:nvSpPr>
        <p:spPr bwMode="auto">
          <a:xfrm rot="10800000" flipH="1">
            <a:off x="5506777" y="2749620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382" name="AutoShape 118"/>
          <p:cNvSpPr>
            <a:spLocks noChangeArrowheads="1"/>
          </p:cNvSpPr>
          <p:nvPr/>
        </p:nvSpPr>
        <p:spPr bwMode="auto">
          <a:xfrm rot="10800000" flipH="1">
            <a:off x="7634304" y="2749620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383" name="TextBox 2"/>
          <p:cNvSpPr txBox="1"/>
          <p:nvPr/>
        </p:nvSpPr>
        <p:spPr>
          <a:xfrm>
            <a:off x="4152140" y="5728714"/>
            <a:ext cx="4615986" cy="3103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400" spc="-150" dirty="0" smtClean="0">
                <a:solidFill>
                  <a:prstClr val="black"/>
                </a:solidFill>
              </a:rPr>
              <a:t>FM</a:t>
            </a:r>
            <a:r>
              <a:rPr kumimoji="1" lang="en-US" altLang="ko-KR" sz="1400" spc="-150" baseline="30000" dirty="0" smtClean="0">
                <a:solidFill>
                  <a:prstClr val="black"/>
                </a:solidFill>
              </a:rPr>
              <a:t>1)</a:t>
            </a:r>
            <a:r>
              <a:rPr kumimoji="1" lang="ko-KR" altLang="en-US" sz="1400" spc="-150" dirty="0" smtClean="0">
                <a:solidFill>
                  <a:prstClr val="black"/>
                </a:solidFill>
              </a:rPr>
              <a:t>을 결합하여 </a:t>
            </a:r>
            <a:r>
              <a:rPr kumimoji="1" lang="en-US" altLang="ko-KR" sz="1400" spc="-150" dirty="0" smtClean="0">
                <a:solidFill>
                  <a:prstClr val="black"/>
                </a:solidFill>
              </a:rPr>
              <a:t>Google Wide &amp; Deep </a:t>
            </a:r>
            <a:r>
              <a:rPr kumimoji="1" lang="ko-KR" altLang="en-US" sz="1400" spc="-150" dirty="0" smtClean="0">
                <a:solidFill>
                  <a:prstClr val="black"/>
                </a:solidFill>
              </a:rPr>
              <a:t>을 개선한 모델</a:t>
            </a:r>
            <a:endParaRPr kumimoji="1" lang="en-US" altLang="ko-KR" sz="1400" spc="-150" dirty="0" smtClean="0">
              <a:solidFill>
                <a:prstClr val="black"/>
              </a:solidFill>
            </a:endParaRPr>
          </a:p>
        </p:txBody>
      </p:sp>
      <p:sp>
        <p:nvSpPr>
          <p:cNvPr id="384" name="TextBox 2"/>
          <p:cNvSpPr txBox="1"/>
          <p:nvPr/>
        </p:nvSpPr>
        <p:spPr>
          <a:xfrm>
            <a:off x="432186" y="5728714"/>
            <a:ext cx="3263168" cy="5283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400" spc="-150" dirty="0" smtClean="0">
                <a:solidFill>
                  <a:prstClr val="black"/>
                </a:solidFill>
              </a:rPr>
              <a:t>Logistic Regression</a:t>
            </a:r>
            <a:r>
              <a:rPr kumimoji="1" lang="ko-KR" altLang="en-US" sz="1400" spc="-150" dirty="0" smtClean="0">
                <a:solidFill>
                  <a:prstClr val="black"/>
                </a:solidFill>
              </a:rPr>
              <a:t>과 </a:t>
            </a:r>
            <a:r>
              <a:rPr kumimoji="1" lang="en-US" altLang="ko-KR" sz="1400" spc="-150" dirty="0" smtClean="0">
                <a:solidFill>
                  <a:prstClr val="black"/>
                </a:solidFill>
              </a:rPr>
              <a:t>Deep Neural Network </a:t>
            </a:r>
            <a:r>
              <a:rPr kumimoji="1" lang="ko-KR" altLang="en-US" sz="1400" spc="-150" dirty="0" smtClean="0">
                <a:solidFill>
                  <a:prstClr val="black"/>
                </a:solidFill>
              </a:rPr>
              <a:t>이 결합된 모델</a:t>
            </a:r>
            <a:endParaRPr kumimoji="1" lang="en-US" altLang="ko-KR" sz="1400" spc="-150" dirty="0">
              <a:solidFill>
                <a:prstClr val="black"/>
              </a:solidFill>
            </a:endParaRPr>
          </a:p>
        </p:txBody>
      </p:sp>
      <p:sp>
        <p:nvSpPr>
          <p:cNvPr id="385" name="TextBox 2"/>
          <p:cNvSpPr txBox="1"/>
          <p:nvPr/>
        </p:nvSpPr>
        <p:spPr>
          <a:xfrm>
            <a:off x="4461287" y="6008009"/>
            <a:ext cx="4291481" cy="3103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spc="-150" baseline="30000" dirty="0" smtClean="0">
                <a:solidFill>
                  <a:prstClr val="black"/>
                </a:solidFill>
              </a:rPr>
              <a:t>1) </a:t>
            </a:r>
            <a:r>
              <a:rPr kumimoji="1" lang="en-US" altLang="ko-KR" sz="1100" spc="-150" dirty="0" smtClean="0">
                <a:solidFill>
                  <a:prstClr val="black"/>
                </a:solidFill>
              </a:rPr>
              <a:t>FM(Factorization model) : </a:t>
            </a:r>
            <a:r>
              <a:rPr kumimoji="1" lang="ko-KR" altLang="en-US" sz="1100" spc="-150" dirty="0" smtClean="0">
                <a:solidFill>
                  <a:prstClr val="black"/>
                </a:solidFill>
              </a:rPr>
              <a:t>인수분해를 통해 신경망이 깊어지는 효과를 얻는 모델</a:t>
            </a:r>
            <a:endParaRPr kumimoji="1" lang="en-US" altLang="ko-KR" sz="1100" spc="-150" dirty="0" smtClean="0">
              <a:solidFill>
                <a:prstClr val="black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280434" y="1268700"/>
            <a:ext cx="8721099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atinLnBrk="0">
              <a:spcBef>
                <a:spcPts val="600"/>
              </a:spcBef>
            </a:pPr>
            <a:r>
              <a:rPr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다양한 </a:t>
            </a:r>
            <a:r>
              <a:rPr lang="ko-KR" altLang="en-US" sz="1400" b="1" kern="0" dirty="0">
                <a:solidFill>
                  <a:srgbClr val="FF6600"/>
                </a:solidFill>
              </a:rPr>
              <a:t>유의변수의 특성을 반영</a:t>
            </a:r>
            <a:r>
              <a:rPr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할 수 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있는 분석 알고리즘 기반으로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개선된 신경망 구조가 반영된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딥러닝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모델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을 선정</a:t>
            </a:r>
            <a:endParaRPr lang="ko-KR" altLang="en-US" sz="14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4" name="Rectangle 29"/>
          <p:cNvSpPr>
            <a:spLocks noChangeArrowheads="1"/>
          </p:cNvSpPr>
          <p:nvPr/>
        </p:nvSpPr>
        <p:spPr bwMode="gray">
          <a:xfrm>
            <a:off x="248767" y="921457"/>
            <a:ext cx="1874282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ko-KR" altLang="en-US" sz="1600" b="1" dirty="0" err="1" smtClean="0">
                <a:solidFill>
                  <a:prstClr val="black"/>
                </a:solidFill>
                <a:cs typeface="Arial" pitchFamily="34" charset="0"/>
              </a:rPr>
              <a:t>딥러닝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 모델 설계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95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97825" y="1915031"/>
            <a:ext cx="8673160" cy="446637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862651" y="2842468"/>
            <a:ext cx="2861855" cy="34100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42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분석시스템 구축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80434" y="1268700"/>
            <a:ext cx="8721099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atinLnBrk="0">
              <a:spcBef>
                <a:spcPts val="600"/>
              </a:spcBef>
            </a:pP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테스트 개발환경하에서 다양한 </a:t>
            </a:r>
            <a:r>
              <a:rPr lang="en-US" altLang="ko-KR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ML, DL 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알고리즘 정확도를 비교하고</a:t>
            </a:r>
            <a:r>
              <a:rPr lang="en-US" altLang="ko-KR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평가하여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최종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딥러닝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프로토타입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모델을 선정하고 개발</a:t>
            </a:r>
            <a:endParaRPr lang="ko-KR" altLang="en-US" sz="1400" b="1" kern="0" dirty="0">
              <a:solidFill>
                <a:srgbClr val="FF6600"/>
              </a:solidFill>
            </a:endParaRPr>
          </a:p>
        </p:txBody>
      </p:sp>
      <p:sp>
        <p:nvSpPr>
          <p:cNvPr id="34" name="Rectangle 29"/>
          <p:cNvSpPr>
            <a:spLocks noChangeArrowheads="1"/>
          </p:cNvSpPr>
          <p:nvPr/>
        </p:nvSpPr>
        <p:spPr bwMode="gray">
          <a:xfrm>
            <a:off x="248767" y="921457"/>
            <a:ext cx="2972339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ko-KR" altLang="en-US" sz="1600" b="1" dirty="0" err="1" smtClean="0">
                <a:solidFill>
                  <a:prstClr val="black"/>
                </a:solidFill>
                <a:cs typeface="Arial" pitchFamily="34" charset="0"/>
              </a:rPr>
              <a:t>딥러닝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ko-KR" altLang="en-US" sz="1600" b="1" dirty="0" err="1" smtClean="0">
                <a:solidFill>
                  <a:prstClr val="black"/>
                </a:solidFill>
                <a:cs typeface="Arial" pitchFamily="34" charset="0"/>
              </a:rPr>
              <a:t>프로토타입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 모델 개발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28625" y="2842468"/>
            <a:ext cx="1772822" cy="34100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66102" y="2417212"/>
            <a:ext cx="1772821" cy="34497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5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학습 데이터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66101" y="2833731"/>
            <a:ext cx="1772821" cy="34100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/>
          </p:nvPr>
        </p:nvGraphicFramePr>
        <p:xfrm>
          <a:off x="4120638" y="4293120"/>
          <a:ext cx="1544789" cy="181801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554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3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37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Input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Feature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267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03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Epoch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200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1208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LearningRate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0.0001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05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HiddenLayer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5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05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Batch Size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10,000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05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Dropout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0.8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05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K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Value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30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4054708" y="2920712"/>
            <a:ext cx="1479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 알고리즘 기법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10355" y="3163042"/>
            <a:ext cx="1463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DNN, FM, </a:t>
            </a:r>
            <a:r>
              <a:rPr lang="en-US" altLang="ko-KR" sz="1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DeepFM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기타 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ML(GLM, </a:t>
            </a:r>
            <a:r>
              <a:rPr lang="en-US" altLang="ko-KR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LogitBoost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en-US" altLang="ko-KR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rpart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등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79" name="표 78"/>
          <p:cNvGraphicFramePr>
            <a:graphicFrameLocks noGrp="1"/>
          </p:cNvGraphicFramePr>
          <p:nvPr>
            <p:extLst/>
          </p:nvPr>
        </p:nvGraphicFramePr>
        <p:xfrm>
          <a:off x="5969722" y="3219521"/>
          <a:ext cx="2634838" cy="161076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47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4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5679"/>
                <a:gridCol w="647639"/>
              </a:tblGrid>
              <a:tr h="2743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Accuracy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Recall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F1-Score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89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FM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0.73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0.74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0.72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8953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DNN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0.79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0.79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0.78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953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DeepFM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0.82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0.82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0.81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2F"/>
                    </a:solidFill>
                  </a:tcPr>
                </a:tc>
              </a:tr>
              <a:tr h="218953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GLM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0.78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0.74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0.64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953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L-Boost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0.79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0.65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0.61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953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rpart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0.75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0.75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0.57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5965728" y="2920712"/>
            <a:ext cx="1479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분석모델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평가 비교표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pic>
        <p:nvPicPr>
          <p:cNvPr id="81" name="Picture 10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27" y="3938147"/>
            <a:ext cx="192251" cy="1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양쪽 모서리가 둥근 사각형 81"/>
          <p:cNvSpPr/>
          <p:nvPr/>
        </p:nvSpPr>
        <p:spPr>
          <a:xfrm>
            <a:off x="367988" y="2010259"/>
            <a:ext cx="2331752" cy="31871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err="1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프로토타입</a:t>
            </a: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 모델링 결과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00128" y="2417212"/>
            <a:ext cx="1772821" cy="34497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5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개발 환경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034154" y="2417212"/>
            <a:ext cx="1772821" cy="34497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50"/>
              </a:lnSpc>
            </a:pPr>
            <a:r>
              <a:rPr lang="ko-KR" altLang="en-US" sz="1100" smtClean="0">
                <a:solidFill>
                  <a:prstClr val="black"/>
                </a:solidFill>
              </a:rPr>
              <a:t>분석 모델링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868180" y="2417212"/>
            <a:ext cx="2856327" cy="34497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5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분석 평가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200128" y="2833732"/>
            <a:ext cx="1772822" cy="34100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24158" y="3177987"/>
            <a:ext cx="154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인천지역 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Top10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사고 다발지역 교통사고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정보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66101" y="3722117"/>
            <a:ext cx="1791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[Imbalanced Class 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샘플링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24159" y="3927776"/>
            <a:ext cx="1495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ROSE Sampling 5:5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66101" y="2920712"/>
            <a:ext cx="1479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학습데이터 샘플 선정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66101" y="4844086"/>
            <a:ext cx="1479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학습데이터 분할방법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24159" y="5060116"/>
            <a:ext cx="1495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Training &amp; Test 8:2</a:t>
            </a: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/>
          </p:nvPr>
        </p:nvGraphicFramePr>
        <p:xfrm>
          <a:off x="2422730" y="3284980"/>
          <a:ext cx="1335456" cy="12105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354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867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GPU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1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식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(GTX-960)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CUDA 8.0,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cuDNN6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22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Python 3.5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2233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Tensorflow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1.3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350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Numpy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Pandas, 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sciKit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-learn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2267680" y="2920712"/>
            <a:ext cx="16306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테스트 개발환경 상세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054708" y="3933070"/>
            <a:ext cx="1479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하이퍼파라미터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세팅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524144" y="4265129"/>
            <a:ext cx="434943" cy="2963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25494" y="4265129"/>
            <a:ext cx="101869" cy="296369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22913" y="4561064"/>
            <a:ext cx="648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비사고</a:t>
            </a:r>
            <a:endParaRPr lang="en-US" altLang="ko-KR" sz="900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55470" y="4561064"/>
            <a:ext cx="648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사고</a:t>
            </a:r>
            <a:endParaRPr lang="en-US" altLang="ko-KR" sz="900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348313" y="4264695"/>
            <a:ext cx="325236" cy="2963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722120" y="4264695"/>
            <a:ext cx="304202" cy="296369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87530" y="4560630"/>
            <a:ext cx="648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비사고</a:t>
            </a:r>
            <a:endParaRPr lang="en-US" altLang="ko-KR" sz="900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547580" y="4559860"/>
            <a:ext cx="648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사고</a:t>
            </a:r>
            <a:endParaRPr lang="en-US" altLang="ko-KR" sz="900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387804" y="4285296"/>
            <a:ext cx="2748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5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746389" y="4285296"/>
            <a:ext cx="2748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5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86029" y="4285296"/>
            <a:ext cx="352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9.9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921394" y="4285296"/>
            <a:ext cx="352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0.1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611450" y="5391876"/>
            <a:ext cx="1236288" cy="275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611450" y="5717017"/>
            <a:ext cx="1236288" cy="182481"/>
          </a:xfrm>
          <a:prstGeom prst="rect">
            <a:avLst/>
          </a:prstGeom>
          <a:solidFill>
            <a:srgbClr val="FFE1E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11450" y="5950615"/>
            <a:ext cx="1236288" cy="182481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115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883788" y="5413976"/>
            <a:ext cx="699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Training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883787" y="5683126"/>
            <a:ext cx="745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Validation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895895" y="5926439"/>
            <a:ext cx="699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Test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4"/>
          <a:srcRect r="36238"/>
          <a:stretch/>
        </p:blipFill>
        <p:spPr>
          <a:xfrm>
            <a:off x="2370248" y="4698858"/>
            <a:ext cx="1422582" cy="13860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310" y="4871324"/>
            <a:ext cx="1885200" cy="134171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294244" y="5770064"/>
            <a:ext cx="878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1586453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97825" y="1915031"/>
            <a:ext cx="8673160" cy="446637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862651" y="2842468"/>
            <a:ext cx="2861855" cy="34100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43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분석시스템 구축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80434" y="1268700"/>
            <a:ext cx="8721099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atinLnBrk="0">
              <a:spcBef>
                <a:spcPts val="600"/>
              </a:spcBef>
            </a:pP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상용 개발환경하에서 </a:t>
            </a:r>
            <a:r>
              <a:rPr lang="en-US" altLang="ko-KR" sz="1400" b="1" kern="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DeepFM</a:t>
            </a:r>
            <a:r>
              <a:rPr lang="en-US" altLang="ko-KR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알고리즘 정확도를 추출하고</a:t>
            </a:r>
            <a:r>
              <a:rPr lang="en-US" altLang="ko-KR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평가하여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최종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딥러닝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모델에 대한 정확도를 평가</a:t>
            </a:r>
            <a:endParaRPr lang="ko-KR" altLang="en-US" sz="1400" b="1" kern="0" dirty="0">
              <a:solidFill>
                <a:srgbClr val="FF6600"/>
              </a:solidFill>
            </a:endParaRPr>
          </a:p>
        </p:txBody>
      </p:sp>
      <p:sp>
        <p:nvSpPr>
          <p:cNvPr id="34" name="Rectangle 29"/>
          <p:cNvSpPr>
            <a:spLocks noChangeArrowheads="1"/>
          </p:cNvSpPr>
          <p:nvPr/>
        </p:nvSpPr>
        <p:spPr bwMode="gray">
          <a:xfrm>
            <a:off x="248767" y="921457"/>
            <a:ext cx="2972339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ko-KR" altLang="en-US" sz="1600" b="1" dirty="0" err="1" smtClean="0">
                <a:solidFill>
                  <a:prstClr val="black"/>
                </a:solidFill>
                <a:cs typeface="Arial" pitchFamily="34" charset="0"/>
              </a:rPr>
              <a:t>딥러닝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ko-KR" altLang="en-US" sz="1600" b="1" dirty="0" err="1" smtClean="0">
                <a:solidFill>
                  <a:prstClr val="black"/>
                </a:solidFill>
                <a:cs typeface="Arial" pitchFamily="34" charset="0"/>
              </a:rPr>
              <a:t>프로토타입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 모델 평가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28625" y="2842468"/>
            <a:ext cx="1772822" cy="34100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66102" y="2417212"/>
            <a:ext cx="1772821" cy="34497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5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학습 데이터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66101" y="2833731"/>
            <a:ext cx="1772821" cy="34100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/>
          </p:nvPr>
        </p:nvGraphicFramePr>
        <p:xfrm>
          <a:off x="4082538" y="3789050"/>
          <a:ext cx="1622067" cy="23765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15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0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9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Input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Feature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267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040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Epoch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3000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0401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LearningRate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0.000005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401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HiddenLayer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4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401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Batch Size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20,000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401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Dropout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401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K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Value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30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401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GPC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Active Rate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0.4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4054708" y="2920712"/>
            <a:ext cx="1479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 알고리즘 기법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10355" y="3163042"/>
            <a:ext cx="14633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DeepFM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알고리즘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79" name="표 78"/>
          <p:cNvGraphicFramePr>
            <a:graphicFrameLocks noGrp="1"/>
          </p:cNvGraphicFramePr>
          <p:nvPr>
            <p:extLst/>
          </p:nvPr>
        </p:nvGraphicFramePr>
        <p:xfrm>
          <a:off x="5969722" y="3219521"/>
          <a:ext cx="2634838" cy="8887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47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4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5679"/>
                <a:gridCol w="647639"/>
              </a:tblGrid>
              <a:tr h="3534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Accuracy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Recall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F1-Score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52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DeepFM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0.83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0.83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  <a:sym typeface="Monotype Sorts" pitchFamily="2" charset="2"/>
                        </a:rPr>
                        <a:t>0.90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5965728" y="2920712"/>
            <a:ext cx="1479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분석모델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평가 비교표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82" name="양쪽 모서리가 둥근 사각형 81"/>
          <p:cNvSpPr/>
          <p:nvPr/>
        </p:nvSpPr>
        <p:spPr>
          <a:xfrm>
            <a:off x="367988" y="2010259"/>
            <a:ext cx="2331752" cy="31871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전수데이터 모델 평가 결과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00128" y="2417212"/>
            <a:ext cx="1772821" cy="34497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5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개발 환경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034154" y="2417212"/>
            <a:ext cx="1772821" cy="34497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50"/>
              </a:lnSpc>
            </a:pPr>
            <a:r>
              <a:rPr lang="ko-KR" altLang="en-US" sz="1100" smtClean="0">
                <a:solidFill>
                  <a:prstClr val="black"/>
                </a:solidFill>
              </a:rPr>
              <a:t>분석 모델링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868180" y="2417212"/>
            <a:ext cx="2856327" cy="34497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5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분석 평가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200128" y="2833732"/>
            <a:ext cx="1772822" cy="34100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24158" y="3177987"/>
            <a:ext cx="154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</a:t>
            </a:r>
            <a:r>
              <a:rPr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개지역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전수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교통사고 및 </a:t>
            </a:r>
            <a:r>
              <a:rPr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내외부데이터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학습셋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66101" y="3871431"/>
            <a:ext cx="1791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[Imbalanced Class 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샘플링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24159" y="4077090"/>
            <a:ext cx="149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ROSE Sampling 5:5</a:t>
            </a:r>
          </a:p>
          <a:p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(oversampling)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66101" y="2920712"/>
            <a:ext cx="1479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학습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평가데이터 대상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66101" y="5055039"/>
            <a:ext cx="1479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학습데이터 평가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24159" y="5270548"/>
            <a:ext cx="1495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학습 데이터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</a:p>
          <a:p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2014.1.1~2016.11.31</a:t>
            </a:r>
          </a:p>
          <a:p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테스트 데이터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</a:p>
          <a:p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2016.12.1~2016.12.31</a:t>
            </a: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/>
          </p:nvPr>
        </p:nvGraphicFramePr>
        <p:xfrm>
          <a:off x="2422730" y="3284980"/>
          <a:ext cx="1335456" cy="12105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354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867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Tesla P40</a:t>
                      </a: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Cuda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8.0)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22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Python 3.5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2233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Tensorflow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1.3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350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Numpy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Pandas, 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sciKit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-learn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2267680" y="2920712"/>
            <a:ext cx="16306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상용 개발환경 상세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054708" y="3429000"/>
            <a:ext cx="1479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하이퍼파라미터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세팅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524144" y="4509584"/>
            <a:ext cx="434943" cy="2963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25494" y="4509584"/>
            <a:ext cx="101869" cy="296369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22913" y="4805519"/>
            <a:ext cx="648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비사고</a:t>
            </a:r>
            <a:endParaRPr lang="en-US" altLang="ko-KR" sz="900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55470" y="4805519"/>
            <a:ext cx="648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사고</a:t>
            </a:r>
            <a:endParaRPr lang="en-US" altLang="ko-KR" sz="900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348313" y="4509150"/>
            <a:ext cx="325236" cy="2963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722120" y="4509150"/>
            <a:ext cx="304202" cy="296369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87530" y="4805085"/>
            <a:ext cx="648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비사고</a:t>
            </a:r>
            <a:endParaRPr lang="en-US" altLang="ko-KR" sz="900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547580" y="4655001"/>
            <a:ext cx="648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사고</a:t>
            </a:r>
            <a:endParaRPr lang="en-US" altLang="ko-KR" sz="900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387804" y="4529751"/>
            <a:ext cx="2748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5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746389" y="4529751"/>
            <a:ext cx="2748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5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86029" y="4529751"/>
            <a:ext cx="352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9.9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921394" y="4529751"/>
            <a:ext cx="352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0.1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/>
          <a:srcRect r="36238"/>
          <a:stretch/>
        </p:blipFill>
        <p:spPr>
          <a:xfrm>
            <a:off x="2370248" y="4698858"/>
            <a:ext cx="1422582" cy="138603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566738" y="5957935"/>
            <a:ext cx="878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ROC Curve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28" y="4277145"/>
            <a:ext cx="2638832" cy="1892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903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모서리가 둥근 직사각형 96"/>
          <p:cNvSpPr/>
          <p:nvPr/>
        </p:nvSpPr>
        <p:spPr>
          <a:xfrm>
            <a:off x="3480510" y="1920357"/>
            <a:ext cx="5331623" cy="45916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115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734321" y="2492870"/>
            <a:ext cx="4811482" cy="10242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115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0187" y="1933751"/>
            <a:ext cx="2965825" cy="45916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115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44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분석시스템 구축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8" name="양쪽 모서리가 둥근 사각형 87"/>
          <p:cNvSpPr/>
          <p:nvPr/>
        </p:nvSpPr>
        <p:spPr>
          <a:xfrm>
            <a:off x="713940" y="2577436"/>
            <a:ext cx="2283310" cy="520248"/>
          </a:xfrm>
          <a:prstGeom prst="round2SameRect">
            <a:avLst>
              <a:gd name="adj1" fmla="val 50000"/>
              <a:gd name="adj2" fmla="val 49974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</a:pPr>
            <a:r>
              <a:rPr lang="ko-KR" altLang="en-US" sz="1200" b="1" kern="0" dirty="0" err="1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프로토타입</a:t>
            </a:r>
            <a:r>
              <a:rPr lang="ko-KR" altLang="en-US" sz="12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 모델 선정</a:t>
            </a:r>
          </a:p>
        </p:txBody>
      </p:sp>
      <p:sp>
        <p:nvSpPr>
          <p:cNvPr id="89" name="양쪽 모서리가 둥근 사각형 88"/>
          <p:cNvSpPr/>
          <p:nvPr/>
        </p:nvSpPr>
        <p:spPr>
          <a:xfrm>
            <a:off x="713940" y="3358786"/>
            <a:ext cx="2283310" cy="520248"/>
          </a:xfrm>
          <a:prstGeom prst="round2SameRect">
            <a:avLst>
              <a:gd name="adj1" fmla="val 50000"/>
              <a:gd name="adj2" fmla="val 49974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</a:pPr>
            <a:r>
              <a:rPr lang="ko-KR" altLang="en-US" sz="12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전수 데이터 모델링</a:t>
            </a:r>
            <a:r>
              <a:rPr lang="en-US" altLang="ko-KR" sz="12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/</a:t>
            </a:r>
            <a:r>
              <a:rPr lang="ko-KR" altLang="en-US" sz="12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평가</a:t>
            </a:r>
          </a:p>
        </p:txBody>
      </p:sp>
      <p:sp>
        <p:nvSpPr>
          <p:cNvPr id="90" name="양쪽 모서리가 둥근 사각형 89"/>
          <p:cNvSpPr/>
          <p:nvPr/>
        </p:nvSpPr>
        <p:spPr>
          <a:xfrm>
            <a:off x="713940" y="4140136"/>
            <a:ext cx="2283310" cy="520248"/>
          </a:xfrm>
          <a:prstGeom prst="round2SameRect">
            <a:avLst>
              <a:gd name="adj1" fmla="val 50000"/>
              <a:gd name="adj2" fmla="val 49974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</a:pPr>
            <a:r>
              <a:rPr lang="ko-KR" altLang="en-US" sz="1200" b="1" kern="0" dirty="0" err="1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딥러닝</a:t>
            </a:r>
            <a:r>
              <a:rPr lang="ko-KR" altLang="en-US" sz="12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1200" b="1" kern="0" dirty="0" err="1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워크플로우</a:t>
            </a:r>
            <a:r>
              <a:rPr lang="ko-KR" altLang="en-US" sz="12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12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구성</a:t>
            </a:r>
          </a:p>
        </p:txBody>
      </p:sp>
      <p:sp>
        <p:nvSpPr>
          <p:cNvPr id="91" name="양쪽 모서리가 둥근 사각형 90"/>
          <p:cNvSpPr/>
          <p:nvPr/>
        </p:nvSpPr>
        <p:spPr>
          <a:xfrm>
            <a:off x="713940" y="4921486"/>
            <a:ext cx="2283310" cy="520248"/>
          </a:xfrm>
          <a:prstGeom prst="round2SameRect">
            <a:avLst>
              <a:gd name="adj1" fmla="val 50000"/>
              <a:gd name="adj2" fmla="val 49974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</a:pPr>
            <a:r>
              <a:rPr lang="ko-KR" altLang="en-US" sz="12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전수 데이터 모델 </a:t>
            </a:r>
            <a:r>
              <a:rPr lang="ko-KR" altLang="en-US" sz="12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학습</a:t>
            </a:r>
            <a:r>
              <a:rPr lang="en-US" altLang="ko-KR" sz="12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/</a:t>
            </a:r>
            <a:r>
              <a:rPr lang="ko-KR" altLang="en-US" sz="12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예측</a:t>
            </a:r>
            <a:endParaRPr lang="ko-KR" altLang="en-US" sz="12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2" name="양쪽 모서리가 둥근 사각형 91"/>
          <p:cNvSpPr/>
          <p:nvPr/>
        </p:nvSpPr>
        <p:spPr>
          <a:xfrm>
            <a:off x="713940" y="5702834"/>
            <a:ext cx="2283310" cy="520248"/>
          </a:xfrm>
          <a:prstGeom prst="round2SameRect">
            <a:avLst>
              <a:gd name="adj1" fmla="val 50000"/>
              <a:gd name="adj2" fmla="val 49974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</a:pPr>
            <a:r>
              <a:rPr lang="ko-KR" altLang="en-US" sz="12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개발 통합</a:t>
            </a:r>
            <a:r>
              <a:rPr lang="en-US" altLang="ko-KR" sz="12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12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테스트 및</a:t>
            </a:r>
            <a:endParaRPr lang="en-US" altLang="ko-KR" sz="12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</a:pPr>
            <a:r>
              <a:rPr lang="ko-KR" altLang="en-US" sz="12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시스템 운영</a:t>
            </a:r>
            <a:endParaRPr lang="ko-KR" altLang="en-US" sz="12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8" name="양쪽 모서리가 둥근 사각형 97"/>
          <p:cNvSpPr/>
          <p:nvPr/>
        </p:nvSpPr>
        <p:spPr>
          <a:xfrm>
            <a:off x="510636" y="2060810"/>
            <a:ext cx="2693174" cy="33491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spc="-150" dirty="0" err="1" smtClean="0">
                <a:solidFill>
                  <a:prstClr val="white"/>
                </a:solidFill>
              </a:rPr>
              <a:t>딥러닝</a:t>
            </a:r>
            <a:r>
              <a:rPr kumimoji="1" lang="ko-KR" altLang="en-US" sz="1100" b="1" spc="-150" dirty="0" smtClean="0">
                <a:solidFill>
                  <a:prstClr val="white"/>
                </a:solidFill>
              </a:rPr>
              <a:t> 개발 프로세스</a:t>
            </a:r>
            <a:endParaRPr kumimoji="1" lang="en-US" altLang="ko-KR" sz="1100" b="1" spc="-150" dirty="0">
              <a:solidFill>
                <a:prstClr val="white"/>
              </a:solidFill>
            </a:endParaRPr>
          </a:p>
        </p:txBody>
      </p:sp>
      <p:sp>
        <p:nvSpPr>
          <p:cNvPr id="99" name="AutoShape 118"/>
          <p:cNvSpPr>
            <a:spLocks noChangeArrowheads="1"/>
          </p:cNvSpPr>
          <p:nvPr/>
        </p:nvSpPr>
        <p:spPr bwMode="auto">
          <a:xfrm rot="10800000" flipH="1">
            <a:off x="1745011" y="3168917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100" name="AutoShape 118"/>
          <p:cNvSpPr>
            <a:spLocks noChangeArrowheads="1"/>
          </p:cNvSpPr>
          <p:nvPr/>
        </p:nvSpPr>
        <p:spPr bwMode="auto">
          <a:xfrm rot="10800000" flipH="1">
            <a:off x="1745011" y="3948136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101" name="AutoShape 118"/>
          <p:cNvSpPr>
            <a:spLocks noChangeArrowheads="1"/>
          </p:cNvSpPr>
          <p:nvPr/>
        </p:nvSpPr>
        <p:spPr bwMode="auto">
          <a:xfrm rot="10800000" flipH="1">
            <a:off x="1745011" y="4727355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102" name="AutoShape 118"/>
          <p:cNvSpPr>
            <a:spLocks noChangeArrowheads="1"/>
          </p:cNvSpPr>
          <p:nvPr/>
        </p:nvSpPr>
        <p:spPr bwMode="auto">
          <a:xfrm rot="10800000" flipH="1">
            <a:off x="1745011" y="5506574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103" name="양쪽 모서리가 둥근 사각형 102"/>
          <p:cNvSpPr/>
          <p:nvPr/>
        </p:nvSpPr>
        <p:spPr>
          <a:xfrm>
            <a:off x="3734321" y="2060810"/>
            <a:ext cx="4820544" cy="33491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spc="-150" dirty="0" err="1" smtClean="0">
                <a:solidFill>
                  <a:prstClr val="white"/>
                </a:solidFill>
              </a:rPr>
              <a:t>딥러닝</a:t>
            </a:r>
            <a:r>
              <a:rPr kumimoji="1" lang="ko-KR" altLang="en-US" sz="1100" b="1" spc="-150" dirty="0" smtClean="0">
                <a:solidFill>
                  <a:prstClr val="white"/>
                </a:solidFill>
              </a:rPr>
              <a:t>  개발 환경 및 모델 링 고려사항</a:t>
            </a:r>
            <a:endParaRPr kumimoji="1" lang="en-US" altLang="ko-KR" sz="1100" b="1" spc="-150" dirty="0">
              <a:solidFill>
                <a:prstClr val="white"/>
              </a:solidFill>
            </a:endParaRPr>
          </a:p>
        </p:txBody>
      </p:sp>
      <p:sp>
        <p:nvSpPr>
          <p:cNvPr id="111" name="AutoShape 87"/>
          <p:cNvSpPr>
            <a:spLocks noChangeArrowheads="1"/>
          </p:cNvSpPr>
          <p:nvPr/>
        </p:nvSpPr>
        <p:spPr bwMode="gray">
          <a:xfrm rot="5400000" flipH="1">
            <a:off x="3725250" y="5539579"/>
            <a:ext cx="776468" cy="907194"/>
          </a:xfrm>
          <a:prstGeom prst="homePlate">
            <a:avLst>
              <a:gd name="adj" fmla="val 25000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1" indent="-101600" eaLnBrk="0" hangingPunct="0">
              <a:lnSpc>
                <a:spcPts val="1000"/>
              </a:lnSpc>
              <a:buSzPct val="100000"/>
              <a:tabLst>
                <a:tab pos="5648325" algn="l"/>
              </a:tabLst>
              <a:defRPr/>
            </a:pPr>
            <a:endParaRPr lang="ja-JP" altLang="en-US" sz="800" b="1" dirty="0">
              <a:solidFill>
                <a:prstClr val="black"/>
              </a:solidFill>
              <a:latin typeface="ＭＳ Ｐゴシック" panose="020B0600070205080204" pitchFamily="34" charset="-128"/>
              <a:cs typeface="Arial" pitchFamily="34" charset="0"/>
              <a:sym typeface="Monotype Sorts"/>
            </a:endParaRPr>
          </a:p>
        </p:txBody>
      </p:sp>
      <p:sp>
        <p:nvSpPr>
          <p:cNvPr id="112" name="AutoShape 87"/>
          <p:cNvSpPr>
            <a:spLocks noChangeArrowheads="1"/>
          </p:cNvSpPr>
          <p:nvPr/>
        </p:nvSpPr>
        <p:spPr bwMode="gray">
          <a:xfrm rot="5400000" flipH="1">
            <a:off x="4738151" y="5539579"/>
            <a:ext cx="776468" cy="907194"/>
          </a:xfrm>
          <a:prstGeom prst="homePlate">
            <a:avLst>
              <a:gd name="adj" fmla="val 25000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1" indent="-101600" eaLnBrk="0" hangingPunct="0">
              <a:lnSpc>
                <a:spcPts val="1000"/>
              </a:lnSpc>
              <a:buSzPct val="100000"/>
              <a:tabLst>
                <a:tab pos="5648325" algn="l"/>
              </a:tabLst>
              <a:defRPr/>
            </a:pPr>
            <a:endParaRPr lang="ja-JP" altLang="en-US" sz="800" b="1" dirty="0">
              <a:solidFill>
                <a:prstClr val="black"/>
              </a:solidFill>
              <a:latin typeface="ＭＳ Ｐゴシック" panose="020B0600070205080204" pitchFamily="34" charset="-128"/>
              <a:cs typeface="Arial" pitchFamily="34" charset="0"/>
              <a:sym typeface="Monotype Sorts"/>
            </a:endParaRPr>
          </a:p>
        </p:txBody>
      </p:sp>
      <p:sp>
        <p:nvSpPr>
          <p:cNvPr id="113" name="AutoShape 87"/>
          <p:cNvSpPr>
            <a:spLocks noChangeArrowheads="1"/>
          </p:cNvSpPr>
          <p:nvPr/>
        </p:nvSpPr>
        <p:spPr bwMode="gray">
          <a:xfrm rot="5400000" flipH="1">
            <a:off x="5765668" y="5539579"/>
            <a:ext cx="776468" cy="907194"/>
          </a:xfrm>
          <a:prstGeom prst="homePlate">
            <a:avLst>
              <a:gd name="adj" fmla="val 25000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1" indent="-101600" eaLnBrk="0" hangingPunct="0">
              <a:lnSpc>
                <a:spcPts val="1000"/>
              </a:lnSpc>
              <a:buSzPct val="100000"/>
              <a:tabLst>
                <a:tab pos="5648325" algn="l"/>
              </a:tabLst>
              <a:defRPr/>
            </a:pPr>
            <a:endParaRPr lang="ja-JP" altLang="en-US" sz="800" b="1" dirty="0">
              <a:solidFill>
                <a:prstClr val="black"/>
              </a:solidFill>
              <a:latin typeface="ＭＳ Ｐゴシック" panose="020B0600070205080204" pitchFamily="34" charset="-128"/>
              <a:cs typeface="Arial" pitchFamily="34" charset="0"/>
              <a:sym typeface="Monotype Sorts"/>
            </a:endParaRPr>
          </a:p>
        </p:txBody>
      </p:sp>
      <p:sp>
        <p:nvSpPr>
          <p:cNvPr id="114" name="AutoShape 87"/>
          <p:cNvSpPr>
            <a:spLocks noChangeArrowheads="1"/>
          </p:cNvSpPr>
          <p:nvPr/>
        </p:nvSpPr>
        <p:spPr bwMode="gray">
          <a:xfrm rot="5400000" flipH="1">
            <a:off x="6793185" y="5539579"/>
            <a:ext cx="776468" cy="907194"/>
          </a:xfrm>
          <a:prstGeom prst="homePlate">
            <a:avLst>
              <a:gd name="adj" fmla="val 25000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1" indent="-101600" eaLnBrk="0" hangingPunct="0">
              <a:lnSpc>
                <a:spcPts val="1000"/>
              </a:lnSpc>
              <a:buSzPct val="100000"/>
              <a:tabLst>
                <a:tab pos="5648325" algn="l"/>
              </a:tabLst>
              <a:defRPr/>
            </a:pPr>
            <a:endParaRPr lang="ja-JP" altLang="en-US" sz="800" b="1" dirty="0">
              <a:solidFill>
                <a:prstClr val="black"/>
              </a:solidFill>
              <a:latin typeface="ＭＳ Ｐゴシック" panose="020B0600070205080204" pitchFamily="34" charset="-128"/>
              <a:cs typeface="Arial" pitchFamily="34" charset="0"/>
              <a:sym typeface="Monotype Sorts"/>
            </a:endParaRPr>
          </a:p>
        </p:txBody>
      </p:sp>
      <p:sp>
        <p:nvSpPr>
          <p:cNvPr id="115" name="AutoShape 87"/>
          <p:cNvSpPr>
            <a:spLocks noChangeArrowheads="1"/>
          </p:cNvSpPr>
          <p:nvPr/>
        </p:nvSpPr>
        <p:spPr bwMode="gray">
          <a:xfrm rot="5400000" flipH="1">
            <a:off x="7806086" y="5539579"/>
            <a:ext cx="776468" cy="907194"/>
          </a:xfrm>
          <a:prstGeom prst="homePlate">
            <a:avLst>
              <a:gd name="adj" fmla="val 25000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1" indent="-101600" eaLnBrk="0" hangingPunct="0">
              <a:lnSpc>
                <a:spcPts val="1000"/>
              </a:lnSpc>
              <a:buSzPct val="100000"/>
              <a:tabLst>
                <a:tab pos="5648325" algn="l"/>
              </a:tabLst>
              <a:defRPr/>
            </a:pPr>
            <a:endParaRPr lang="ja-JP" altLang="en-US" sz="800" b="1" dirty="0">
              <a:solidFill>
                <a:prstClr val="black"/>
              </a:solidFill>
              <a:latin typeface="ＭＳ Ｐゴシック" panose="020B0600070205080204" pitchFamily="34" charset="-128"/>
              <a:cs typeface="Arial" pitchFamily="34" charset="0"/>
              <a:sym typeface="Monotype Sorts"/>
            </a:endParaRPr>
          </a:p>
        </p:txBody>
      </p:sp>
      <p:sp>
        <p:nvSpPr>
          <p:cNvPr id="117" name="TextBox 2"/>
          <p:cNvSpPr txBox="1"/>
          <p:nvPr/>
        </p:nvSpPr>
        <p:spPr>
          <a:xfrm>
            <a:off x="3731007" y="5785788"/>
            <a:ext cx="757684" cy="5283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50" dirty="0" smtClean="0">
                <a:solidFill>
                  <a:prstClr val="black"/>
                </a:solidFill>
              </a:rPr>
              <a:t>변수</a:t>
            </a:r>
            <a:endParaRPr kumimoji="1" lang="en-US" altLang="ko-KR" sz="1200" spc="-150" dirty="0" smtClean="0">
              <a:solidFill>
                <a:prstClr val="black"/>
              </a:solidFill>
            </a:endParaRPr>
          </a:p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50" dirty="0" smtClean="0">
                <a:solidFill>
                  <a:prstClr val="black"/>
                </a:solidFill>
              </a:rPr>
              <a:t>정규화</a:t>
            </a:r>
            <a:endParaRPr kumimoji="1" lang="en-US" altLang="ko-KR" sz="1200" spc="-150" dirty="0">
              <a:solidFill>
                <a:prstClr val="black"/>
              </a:solidFill>
            </a:endParaRPr>
          </a:p>
        </p:txBody>
      </p:sp>
      <p:sp>
        <p:nvSpPr>
          <p:cNvPr id="118" name="TextBox 2"/>
          <p:cNvSpPr txBox="1"/>
          <p:nvPr/>
        </p:nvSpPr>
        <p:spPr>
          <a:xfrm>
            <a:off x="4757343" y="5785788"/>
            <a:ext cx="757684" cy="5283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50" dirty="0" err="1" smtClean="0">
                <a:solidFill>
                  <a:prstClr val="black"/>
                </a:solidFill>
              </a:rPr>
              <a:t>파라미터</a:t>
            </a:r>
            <a:endParaRPr kumimoji="1" lang="en-US" altLang="ko-KR" sz="1200" spc="-150" dirty="0" smtClean="0">
              <a:solidFill>
                <a:prstClr val="black"/>
              </a:solidFill>
            </a:endParaRPr>
          </a:p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50" dirty="0" smtClean="0">
                <a:solidFill>
                  <a:prstClr val="black"/>
                </a:solidFill>
              </a:rPr>
              <a:t>튜닝</a:t>
            </a:r>
            <a:endParaRPr kumimoji="1" lang="en-US" altLang="ko-KR" sz="1200" spc="-150" dirty="0">
              <a:solidFill>
                <a:prstClr val="black"/>
              </a:solidFill>
            </a:endParaRPr>
          </a:p>
        </p:txBody>
      </p:sp>
      <p:sp>
        <p:nvSpPr>
          <p:cNvPr id="119" name="TextBox 2"/>
          <p:cNvSpPr txBox="1"/>
          <p:nvPr/>
        </p:nvSpPr>
        <p:spPr>
          <a:xfrm>
            <a:off x="5783679" y="5785788"/>
            <a:ext cx="757684" cy="50738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50" dirty="0" smtClean="0">
                <a:solidFill>
                  <a:prstClr val="black"/>
                </a:solidFill>
              </a:rPr>
              <a:t>지역</a:t>
            </a:r>
            <a:r>
              <a:rPr kumimoji="1" lang="en-US" altLang="ko-KR" sz="1200" spc="-150" dirty="0" smtClean="0">
                <a:solidFill>
                  <a:prstClr val="black"/>
                </a:solidFill>
              </a:rPr>
              <a:t>/</a:t>
            </a:r>
            <a:r>
              <a:rPr kumimoji="1" lang="ko-KR" altLang="en-US" sz="1200" spc="-150" dirty="0" smtClean="0">
                <a:solidFill>
                  <a:prstClr val="black"/>
                </a:solidFill>
              </a:rPr>
              <a:t>시간</a:t>
            </a:r>
            <a:endParaRPr kumimoji="1" lang="en-US" altLang="ko-KR" sz="1200" spc="-150" dirty="0" smtClean="0">
              <a:solidFill>
                <a:prstClr val="black"/>
              </a:solidFill>
            </a:endParaRPr>
          </a:p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50" dirty="0" smtClean="0">
                <a:solidFill>
                  <a:prstClr val="black"/>
                </a:solidFill>
              </a:rPr>
              <a:t>변수생성</a:t>
            </a:r>
            <a:endParaRPr kumimoji="1" lang="en-US" altLang="ko-KR" sz="1200" spc="-150" dirty="0">
              <a:solidFill>
                <a:prstClr val="black"/>
              </a:solidFill>
            </a:endParaRPr>
          </a:p>
        </p:txBody>
      </p:sp>
      <p:sp>
        <p:nvSpPr>
          <p:cNvPr id="120" name="TextBox 2"/>
          <p:cNvSpPr txBox="1"/>
          <p:nvPr/>
        </p:nvSpPr>
        <p:spPr>
          <a:xfrm>
            <a:off x="6810015" y="5785788"/>
            <a:ext cx="757684" cy="5283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50" dirty="0" smtClean="0">
                <a:solidFill>
                  <a:prstClr val="black"/>
                </a:solidFill>
              </a:rPr>
              <a:t>균형</a:t>
            </a:r>
            <a:endParaRPr kumimoji="1" lang="en-US" altLang="ko-KR" sz="1200" spc="-150" dirty="0" smtClean="0">
              <a:solidFill>
                <a:prstClr val="black"/>
              </a:solidFill>
            </a:endParaRPr>
          </a:p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50" dirty="0" smtClean="0">
                <a:solidFill>
                  <a:prstClr val="black"/>
                </a:solidFill>
              </a:rPr>
              <a:t>샘플링</a:t>
            </a:r>
            <a:endParaRPr kumimoji="1" lang="en-US" altLang="ko-KR" sz="1200" spc="-150" dirty="0" smtClean="0">
              <a:solidFill>
                <a:prstClr val="black"/>
              </a:solidFill>
            </a:endParaRPr>
          </a:p>
        </p:txBody>
      </p:sp>
      <p:sp>
        <p:nvSpPr>
          <p:cNvPr id="121" name="TextBox 2"/>
          <p:cNvSpPr txBox="1"/>
          <p:nvPr/>
        </p:nvSpPr>
        <p:spPr>
          <a:xfrm>
            <a:off x="7836349" y="5785788"/>
            <a:ext cx="757684" cy="5283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50" dirty="0" err="1" smtClean="0">
                <a:solidFill>
                  <a:prstClr val="black"/>
                </a:solidFill>
              </a:rPr>
              <a:t>결측값</a:t>
            </a:r>
            <a:endParaRPr kumimoji="1" lang="en-US" altLang="ko-KR" sz="1200" spc="-150" dirty="0" smtClean="0">
              <a:solidFill>
                <a:prstClr val="black"/>
              </a:solidFill>
            </a:endParaRPr>
          </a:p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50" dirty="0" smtClean="0">
                <a:solidFill>
                  <a:prstClr val="black"/>
                </a:solidFill>
              </a:rPr>
              <a:t>보정</a:t>
            </a:r>
            <a:endParaRPr kumimoji="1" lang="en-US" altLang="ko-KR" sz="1200" spc="-150" dirty="0" smtClean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0434" y="1268700"/>
            <a:ext cx="8721099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atinLnBrk="0">
              <a:spcBef>
                <a:spcPts val="600"/>
              </a:spcBef>
            </a:pP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선정된 </a:t>
            </a:r>
            <a:r>
              <a:rPr lang="ko-KR" altLang="en-US" sz="1400" b="1" kern="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프로토타입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모델 기반으로 </a:t>
            </a:r>
            <a:r>
              <a:rPr lang="en-US" altLang="ko-KR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 시도지역 전수데이터를 이용해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최적화된 모델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을 구성하고</a:t>
            </a:r>
            <a:r>
              <a:rPr lang="en-US" altLang="ko-KR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데이터를 학습하고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예측할 수 있는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딥러닝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시스템을 구축</a:t>
            </a:r>
            <a:endParaRPr lang="ko-KR" altLang="en-US" sz="1400" b="1" kern="0" dirty="0">
              <a:solidFill>
                <a:srgbClr val="FF6600"/>
              </a:solidFill>
            </a:endParaRPr>
          </a:p>
        </p:txBody>
      </p:sp>
      <p:sp>
        <p:nvSpPr>
          <p:cNvPr id="34" name="Rectangle 29"/>
          <p:cNvSpPr>
            <a:spLocks noChangeArrowheads="1"/>
          </p:cNvSpPr>
          <p:nvPr/>
        </p:nvSpPr>
        <p:spPr bwMode="gray">
          <a:xfrm>
            <a:off x="248767" y="921457"/>
            <a:ext cx="2151602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ko-KR" altLang="en-US" sz="1600" b="1" dirty="0" err="1" smtClean="0">
                <a:solidFill>
                  <a:prstClr val="black"/>
                </a:solidFill>
                <a:cs typeface="Arial" pitchFamily="34" charset="0"/>
              </a:rPr>
              <a:t>딥러닝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 개발 및 적용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29816" y="2566260"/>
            <a:ext cx="469537" cy="89601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50000"/>
            </a:schemeClr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초기</a:t>
            </a:r>
            <a:endParaRPr lang="en-US" altLang="ko-KR" sz="900" b="1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학습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443851" y="2603621"/>
            <a:ext cx="647612" cy="208114"/>
          </a:xfrm>
          <a:prstGeom prst="roundRect">
            <a:avLst>
              <a:gd name="adj" fmla="val 9436"/>
            </a:avLst>
          </a:prstGeom>
          <a:solidFill>
            <a:schemeClr val="bg2"/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900" b="1" dirty="0" smtClean="0">
                <a:solidFill>
                  <a:prstClr val="black"/>
                </a:solidFill>
              </a:rPr>
              <a:t>20120101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443851" y="2924183"/>
            <a:ext cx="647612" cy="208114"/>
          </a:xfrm>
          <a:prstGeom prst="roundRect">
            <a:avLst>
              <a:gd name="adj" fmla="val 9436"/>
            </a:avLst>
          </a:prstGeom>
          <a:solidFill>
            <a:schemeClr val="bg2"/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900" b="1" dirty="0" smtClean="0">
                <a:solidFill>
                  <a:prstClr val="black"/>
                </a:solidFill>
              </a:rPr>
              <a:t>20120102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528486" y="3084934"/>
            <a:ext cx="647612" cy="208114"/>
          </a:xfrm>
          <a:prstGeom prst="roundRect">
            <a:avLst>
              <a:gd name="adj" fmla="val 9436"/>
            </a:avLst>
          </a:prstGeom>
          <a:solidFill>
            <a:schemeClr val="bg2"/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900" b="1" dirty="0" smtClean="0">
                <a:solidFill>
                  <a:prstClr val="black"/>
                </a:solidFill>
              </a:rPr>
              <a:t>20120103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609081" y="3244315"/>
            <a:ext cx="647612" cy="208114"/>
          </a:xfrm>
          <a:prstGeom prst="roundRect">
            <a:avLst>
              <a:gd name="adj" fmla="val 9436"/>
            </a:avLst>
          </a:prstGeom>
          <a:solidFill>
            <a:schemeClr val="bg2"/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900" b="1" dirty="0" smtClean="0">
                <a:solidFill>
                  <a:prstClr val="black"/>
                </a:solidFill>
              </a:rPr>
              <a:t>...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1026" name="Picture 2" descr="python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438" y="2831912"/>
            <a:ext cx="321737" cy="3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모서리가 둥근 직사각형 60"/>
          <p:cNvSpPr/>
          <p:nvPr/>
        </p:nvSpPr>
        <p:spPr>
          <a:xfrm>
            <a:off x="3734321" y="3590897"/>
            <a:ext cx="4811482" cy="10242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115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734321" y="4679150"/>
            <a:ext cx="4811482" cy="73631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115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838288" y="4787591"/>
            <a:ext cx="469537" cy="54298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50000"/>
            </a:schemeClr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예측</a:t>
            </a:r>
            <a:endParaRPr lang="en-US" altLang="ko-KR" sz="900" b="1" dirty="0" smtClean="0">
              <a:solidFill>
                <a:prstClr val="black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838288" y="3648108"/>
            <a:ext cx="469537" cy="89601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50000"/>
            </a:schemeClr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일주기</a:t>
            </a:r>
            <a:endParaRPr lang="en-US" altLang="ko-KR" sz="900" b="1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학습</a:t>
            </a:r>
            <a:endParaRPr lang="en-US" altLang="ko-KR" sz="900" b="1" dirty="0" smtClean="0">
              <a:solidFill>
                <a:prstClr val="black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4445616" y="3899542"/>
            <a:ext cx="647612" cy="208114"/>
          </a:xfrm>
          <a:prstGeom prst="roundRect">
            <a:avLst>
              <a:gd name="adj" fmla="val 9436"/>
            </a:avLst>
          </a:prstGeom>
          <a:solidFill>
            <a:schemeClr val="bg2"/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900" b="1" dirty="0" smtClean="0">
                <a:solidFill>
                  <a:prstClr val="black"/>
                </a:solidFill>
              </a:rPr>
              <a:t>20171127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443851" y="4829923"/>
            <a:ext cx="647612" cy="208114"/>
          </a:xfrm>
          <a:prstGeom prst="roundRect">
            <a:avLst>
              <a:gd name="adj" fmla="val 9436"/>
            </a:avLst>
          </a:prstGeom>
          <a:solidFill>
            <a:schemeClr val="bg2"/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850" b="1" dirty="0" smtClean="0">
                <a:solidFill>
                  <a:prstClr val="white">
                    <a:lumMod val="65000"/>
                  </a:prstClr>
                </a:solidFill>
              </a:rPr>
              <a:t>2017112814</a:t>
            </a:r>
            <a:endParaRPr lang="ko-KR" altLang="en-US" sz="850" b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585878" y="5011107"/>
            <a:ext cx="647612" cy="208114"/>
          </a:xfrm>
          <a:prstGeom prst="roundRect">
            <a:avLst>
              <a:gd name="adj" fmla="val 9436"/>
            </a:avLst>
          </a:prstGeom>
          <a:solidFill>
            <a:schemeClr val="bg2"/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850" b="1" dirty="0" smtClean="0">
                <a:solidFill>
                  <a:prstClr val="black"/>
                </a:solidFill>
              </a:rPr>
              <a:t>2017112815</a:t>
            </a:r>
            <a:endParaRPr lang="ko-KR" altLang="en-US" sz="850" b="1" dirty="0">
              <a:solidFill>
                <a:prstClr val="black"/>
              </a:solidFill>
            </a:endParaRPr>
          </a:p>
        </p:txBody>
      </p:sp>
      <p:pic>
        <p:nvPicPr>
          <p:cNvPr id="68" name="Picture 2" descr="python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438" y="3897581"/>
            <a:ext cx="321737" cy="3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python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438" y="4791599"/>
            <a:ext cx="321737" cy="3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utoShape 118"/>
          <p:cNvSpPr>
            <a:spLocks noChangeArrowheads="1"/>
          </p:cNvSpPr>
          <p:nvPr/>
        </p:nvSpPr>
        <p:spPr bwMode="auto">
          <a:xfrm rot="5400000" flipH="1">
            <a:off x="5650030" y="2657073"/>
            <a:ext cx="196133" cy="136497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72" name="AutoShape 118"/>
          <p:cNvSpPr>
            <a:spLocks noChangeArrowheads="1"/>
          </p:cNvSpPr>
          <p:nvPr/>
        </p:nvSpPr>
        <p:spPr bwMode="auto">
          <a:xfrm rot="5400000" flipH="1">
            <a:off x="5639823" y="3980867"/>
            <a:ext cx="196133" cy="136497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73" name="AutoShape 118"/>
          <p:cNvSpPr>
            <a:spLocks noChangeArrowheads="1"/>
          </p:cNvSpPr>
          <p:nvPr/>
        </p:nvSpPr>
        <p:spPr bwMode="auto">
          <a:xfrm rot="5400000" flipH="1">
            <a:off x="5650030" y="4930823"/>
            <a:ext cx="196133" cy="136497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926644" y="2605569"/>
            <a:ext cx="1101231" cy="318614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초기모델 생성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152320" y="3861363"/>
            <a:ext cx="183747" cy="183747"/>
            <a:chOff x="2750233" y="3593532"/>
            <a:chExt cx="249147" cy="249147"/>
          </a:xfrm>
        </p:grpSpPr>
        <p:pic>
          <p:nvPicPr>
            <p:cNvPr id="76" name="Picture 8" descr="관련 이미지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50233" y="3593532"/>
              <a:ext cx="249147" cy="249147"/>
            </a:xfrm>
            <a:prstGeom prst="rect">
              <a:avLst/>
            </a:prstGeom>
            <a:noFill/>
          </p:spPr>
        </p:pic>
        <p:sp>
          <p:nvSpPr>
            <p:cNvPr id="77" name="타원 76"/>
            <p:cNvSpPr/>
            <p:nvPr/>
          </p:nvSpPr>
          <p:spPr>
            <a:xfrm>
              <a:off x="2804005" y="3647304"/>
              <a:ext cx="141601" cy="1416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5164819" y="4760088"/>
            <a:ext cx="183747" cy="183747"/>
            <a:chOff x="2750233" y="3593532"/>
            <a:chExt cx="249147" cy="249147"/>
          </a:xfrm>
        </p:grpSpPr>
        <p:pic>
          <p:nvPicPr>
            <p:cNvPr id="79" name="Picture 8" descr="관련 이미지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50233" y="3593532"/>
              <a:ext cx="249147" cy="249147"/>
            </a:xfrm>
            <a:prstGeom prst="rect">
              <a:avLst/>
            </a:prstGeom>
            <a:noFill/>
          </p:spPr>
        </p:pic>
        <p:sp>
          <p:nvSpPr>
            <p:cNvPr id="80" name="타원 79"/>
            <p:cNvSpPr/>
            <p:nvPr/>
          </p:nvSpPr>
          <p:spPr>
            <a:xfrm>
              <a:off x="2804005" y="3647304"/>
              <a:ext cx="141601" cy="1416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1" name="AutoShape 118"/>
          <p:cNvSpPr>
            <a:spLocks noChangeArrowheads="1"/>
          </p:cNvSpPr>
          <p:nvPr/>
        </p:nvSpPr>
        <p:spPr bwMode="auto">
          <a:xfrm rot="5400000" flipH="1">
            <a:off x="5650030" y="3101991"/>
            <a:ext cx="196133" cy="136497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926644" y="3051801"/>
            <a:ext cx="1101231" cy="318614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모델 가중치</a:t>
            </a:r>
            <a:endParaRPr lang="en-US" altLang="ko-KR" sz="900" b="1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업데이트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5926644" y="3686125"/>
            <a:ext cx="1101231" cy="318614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900" b="1" dirty="0">
                <a:solidFill>
                  <a:prstClr val="black"/>
                </a:solidFill>
              </a:rPr>
              <a:t>모델 가중치</a:t>
            </a:r>
            <a:endParaRPr lang="en-US" altLang="ko-KR" sz="9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sz="900" b="1" dirty="0">
                <a:solidFill>
                  <a:prstClr val="black"/>
                </a:solidFill>
              </a:rPr>
              <a:t>업데이트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5926644" y="4132357"/>
            <a:ext cx="1101231" cy="318614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지점별 변수</a:t>
            </a:r>
            <a:endParaRPr lang="en-US" altLang="ko-KR" sz="900" b="1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중요도 산출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5926644" y="4849801"/>
            <a:ext cx="1101231" cy="318614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위험예측</a:t>
            </a:r>
            <a:endParaRPr lang="en-US" altLang="ko-KR" sz="900" b="1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확률 예측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96" name="AutoShape 118"/>
          <p:cNvSpPr>
            <a:spLocks noChangeArrowheads="1"/>
          </p:cNvSpPr>
          <p:nvPr/>
        </p:nvSpPr>
        <p:spPr bwMode="auto">
          <a:xfrm rot="5400000" flipH="1">
            <a:off x="7466670" y="2973137"/>
            <a:ext cx="196133" cy="136497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104" name="AutoShape 118"/>
          <p:cNvSpPr>
            <a:spLocks noChangeArrowheads="1"/>
          </p:cNvSpPr>
          <p:nvPr/>
        </p:nvSpPr>
        <p:spPr bwMode="auto">
          <a:xfrm rot="5400000" flipH="1">
            <a:off x="7466670" y="4940859"/>
            <a:ext cx="196133" cy="136497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7796085" y="4808843"/>
            <a:ext cx="355885" cy="400527"/>
            <a:chOff x="-899824" y="2813457"/>
            <a:chExt cx="547065" cy="615688"/>
          </a:xfrm>
        </p:grpSpPr>
        <p:pic>
          <p:nvPicPr>
            <p:cNvPr id="106" name="Picture 5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 l="11754" r="11440"/>
            <a:stretch>
              <a:fillRect/>
            </a:stretch>
          </p:blipFill>
          <p:spPr bwMode="auto">
            <a:xfrm rot="5400000">
              <a:off x="-934135" y="2847768"/>
              <a:ext cx="615688" cy="54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7" name="AutoShape 271"/>
            <p:cNvSpPr>
              <a:spLocks noChangeArrowheads="1"/>
            </p:cNvSpPr>
            <p:nvPr/>
          </p:nvSpPr>
          <p:spPr bwMode="auto">
            <a:xfrm>
              <a:off x="-885140" y="3035233"/>
              <a:ext cx="504749" cy="322443"/>
            </a:xfrm>
            <a:prstGeom prst="roundRect">
              <a:avLst/>
            </a:prstGeom>
            <a:noFill/>
            <a:ln w="9525" algn="ctr">
              <a:noFill/>
              <a:round/>
              <a:headEnd/>
              <a:tailEnd/>
            </a:ln>
            <a:effectLst/>
            <a:extLst/>
          </p:spPr>
          <p:txBody>
            <a:bodyPr lIns="0" tIns="36000" rIns="0" bIns="36000" anchor="ctr"/>
            <a:lstStyle/>
            <a:p>
              <a:pPr algn="ctr"/>
              <a:r>
                <a:rPr lang="ko-KR" altLang="en-US" sz="800" b="1" spc="-150" dirty="0" smtClean="0">
                  <a:solidFill>
                    <a:prstClr val="black"/>
                  </a:solidFill>
                </a:rPr>
                <a:t>예측</a:t>
              </a:r>
              <a:endParaRPr lang="en-US" altLang="ko-KR" sz="800" b="1" spc="-150" dirty="0" smtClean="0">
                <a:solidFill>
                  <a:prstClr val="black"/>
                </a:solidFill>
              </a:endParaRPr>
            </a:p>
            <a:p>
              <a:pPr algn="ctr"/>
              <a:r>
                <a:rPr lang="ko-KR" altLang="en-US" sz="800" b="1" spc="-150" dirty="0" smtClean="0">
                  <a:solidFill>
                    <a:prstClr val="black"/>
                  </a:solidFill>
                </a:rPr>
                <a:t>지수</a:t>
              </a:r>
              <a:endParaRPr lang="en-US" altLang="ko-KR" sz="800" b="1" spc="-15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7798618" y="4126023"/>
            <a:ext cx="355885" cy="400527"/>
            <a:chOff x="-899824" y="2813457"/>
            <a:chExt cx="547065" cy="615688"/>
          </a:xfrm>
        </p:grpSpPr>
        <p:pic>
          <p:nvPicPr>
            <p:cNvPr id="109" name="Picture 5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 l="11754" r="11440"/>
            <a:stretch>
              <a:fillRect/>
            </a:stretch>
          </p:blipFill>
          <p:spPr bwMode="auto">
            <a:xfrm rot="5400000">
              <a:off x="-934135" y="2847768"/>
              <a:ext cx="615688" cy="54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" name="AutoShape 271"/>
            <p:cNvSpPr>
              <a:spLocks noChangeArrowheads="1"/>
            </p:cNvSpPr>
            <p:nvPr/>
          </p:nvSpPr>
          <p:spPr bwMode="auto">
            <a:xfrm>
              <a:off x="-885140" y="3035233"/>
              <a:ext cx="504749" cy="322443"/>
            </a:xfrm>
            <a:prstGeom prst="roundRect">
              <a:avLst/>
            </a:prstGeom>
            <a:noFill/>
            <a:ln w="9525" algn="ctr">
              <a:noFill/>
              <a:round/>
              <a:headEnd/>
              <a:tailEnd/>
            </a:ln>
            <a:effectLst/>
            <a:extLst/>
          </p:spPr>
          <p:txBody>
            <a:bodyPr lIns="0" tIns="36000" rIns="0" bIns="36000" anchor="ctr"/>
            <a:lstStyle/>
            <a:p>
              <a:pPr algn="ctr"/>
              <a:r>
                <a:rPr lang="ko-KR" altLang="en-US" sz="800" b="1" spc="-150" dirty="0" smtClean="0">
                  <a:solidFill>
                    <a:prstClr val="black"/>
                  </a:solidFill>
                </a:rPr>
                <a:t>변수</a:t>
              </a:r>
              <a:endParaRPr lang="en-US" altLang="ko-KR" sz="800" b="1" spc="-150" dirty="0" smtClean="0">
                <a:solidFill>
                  <a:prstClr val="black"/>
                </a:solidFill>
              </a:endParaRPr>
            </a:p>
            <a:p>
              <a:pPr algn="ctr"/>
              <a:r>
                <a:rPr lang="ko-KR" altLang="en-US" sz="800" b="1" spc="-150" dirty="0" smtClean="0">
                  <a:solidFill>
                    <a:prstClr val="black"/>
                  </a:solidFill>
                </a:rPr>
                <a:t>중요도</a:t>
              </a:r>
              <a:endParaRPr lang="en-US" altLang="ko-KR" sz="800" b="1" spc="-15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116" name="AutoShape 118"/>
          <p:cNvSpPr>
            <a:spLocks noChangeArrowheads="1"/>
          </p:cNvSpPr>
          <p:nvPr/>
        </p:nvSpPr>
        <p:spPr bwMode="auto">
          <a:xfrm rot="5400000" flipH="1">
            <a:off x="7466670" y="4239096"/>
            <a:ext cx="196133" cy="136497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122" name="AutoShape 118"/>
          <p:cNvSpPr>
            <a:spLocks noChangeArrowheads="1"/>
          </p:cNvSpPr>
          <p:nvPr/>
        </p:nvSpPr>
        <p:spPr bwMode="auto">
          <a:xfrm rot="5400000" flipH="1">
            <a:off x="7466670" y="3780770"/>
            <a:ext cx="196133" cy="136497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6" t="19441" r="53920" b="50485"/>
          <a:stretch/>
        </p:blipFill>
        <p:spPr bwMode="auto">
          <a:xfrm>
            <a:off x="7744545" y="3700072"/>
            <a:ext cx="313086" cy="26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관련 이미지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r="10411" b="50874"/>
          <a:stretch/>
        </p:blipFill>
        <p:spPr bwMode="auto">
          <a:xfrm>
            <a:off x="8027857" y="3627897"/>
            <a:ext cx="476381" cy="4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749652" y="3986470"/>
            <a:ext cx="301143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4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6" t="19441" r="53920" b="50485"/>
          <a:stretch/>
        </p:blipFill>
        <p:spPr bwMode="auto">
          <a:xfrm>
            <a:off x="7737709" y="2892744"/>
            <a:ext cx="313086" cy="26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관련 이미지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r="10411" b="50874"/>
          <a:stretch/>
        </p:blipFill>
        <p:spPr bwMode="auto">
          <a:xfrm>
            <a:off x="8021021" y="2820569"/>
            <a:ext cx="476381" cy="4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화살표 연결선 129"/>
          <p:cNvCxnSpPr/>
          <p:nvPr/>
        </p:nvCxnSpPr>
        <p:spPr>
          <a:xfrm>
            <a:off x="7742816" y="3179142"/>
            <a:ext cx="301143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4" descr="관련 이미지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r="10411" b="50874"/>
          <a:stretch/>
        </p:blipFill>
        <p:spPr bwMode="auto">
          <a:xfrm>
            <a:off x="6756617" y="4963713"/>
            <a:ext cx="476381" cy="4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nsorflow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69" y="4832107"/>
            <a:ext cx="356250" cy="3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tensorflow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69" y="3684663"/>
            <a:ext cx="356250" cy="3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tensorflow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69" y="3022332"/>
            <a:ext cx="356250" cy="3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tensorflow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69" y="2592276"/>
            <a:ext cx="356250" cy="3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tensorflow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69" y="4142112"/>
            <a:ext cx="356250" cy="3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838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3647250" y="4495124"/>
            <a:ext cx="1877442" cy="2006349"/>
            <a:chOff x="3494482" y="3001003"/>
            <a:chExt cx="3284141" cy="3509633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06" r="33093" b="13056"/>
            <a:stretch/>
          </p:blipFill>
          <p:spPr>
            <a:xfrm>
              <a:off x="3494482" y="3061293"/>
              <a:ext cx="3068597" cy="3449343"/>
            </a:xfrm>
            <a:prstGeom prst="rect">
              <a:avLst/>
            </a:prstGeom>
          </p:spPr>
        </p:pic>
        <p:grpSp>
          <p:nvGrpSpPr>
            <p:cNvPr id="65" name="그룹 64"/>
            <p:cNvGrpSpPr/>
            <p:nvPr/>
          </p:nvGrpSpPr>
          <p:grpSpPr>
            <a:xfrm>
              <a:off x="4407398" y="3001003"/>
              <a:ext cx="415499" cy="467305"/>
              <a:chOff x="2457385" y="3902544"/>
              <a:chExt cx="415499" cy="467305"/>
            </a:xfrm>
          </p:grpSpPr>
          <p:sp>
            <p:nvSpPr>
              <p:cNvPr id="87" name="직사각형 86"/>
              <p:cNvSpPr/>
              <p:nvPr/>
            </p:nvSpPr>
            <p:spPr bwMode="auto">
              <a:xfrm>
                <a:off x="2507530" y="3965681"/>
                <a:ext cx="298830" cy="35982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2422" y="3902544"/>
                <a:ext cx="331742" cy="331742"/>
              </a:xfrm>
              <a:prstGeom prst="rect">
                <a:avLst/>
              </a:prstGeom>
            </p:spPr>
          </p:pic>
          <p:sp>
            <p:nvSpPr>
              <p:cNvPr id="89" name="TextBox 88"/>
              <p:cNvSpPr txBox="1"/>
              <p:nvPr/>
            </p:nvSpPr>
            <p:spPr bwMode="auto">
              <a:xfrm>
                <a:off x="2457385" y="4139017"/>
                <a:ext cx="415499" cy="23083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2EAE28"/>
                    </a:solidFill>
                  </a:rPr>
                  <a:t>인천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007597" y="4145594"/>
              <a:ext cx="415499" cy="467305"/>
              <a:chOff x="2457384" y="3902544"/>
              <a:chExt cx="415499" cy="467305"/>
            </a:xfrm>
          </p:grpSpPr>
          <p:sp>
            <p:nvSpPr>
              <p:cNvPr id="83" name="직사각형 82"/>
              <p:cNvSpPr/>
              <p:nvPr/>
            </p:nvSpPr>
            <p:spPr bwMode="auto">
              <a:xfrm>
                <a:off x="2507530" y="3965681"/>
                <a:ext cx="298830" cy="35982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2422" y="3902544"/>
                <a:ext cx="331742" cy="331742"/>
              </a:xfrm>
              <a:prstGeom prst="rect">
                <a:avLst/>
              </a:prstGeom>
            </p:spPr>
          </p:pic>
          <p:sp>
            <p:nvSpPr>
              <p:cNvPr id="86" name="TextBox 85"/>
              <p:cNvSpPr txBox="1"/>
              <p:nvPr/>
            </p:nvSpPr>
            <p:spPr bwMode="auto">
              <a:xfrm>
                <a:off x="2457384" y="4139017"/>
                <a:ext cx="415499" cy="23083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2EAE28"/>
                    </a:solidFill>
                  </a:rPr>
                  <a:t>대구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4993741" y="4745632"/>
              <a:ext cx="1784882" cy="467305"/>
              <a:chOff x="1021478" y="3948663"/>
              <a:chExt cx="1784882" cy="467305"/>
            </a:xfrm>
          </p:grpSpPr>
          <p:sp>
            <p:nvSpPr>
              <p:cNvPr id="80" name="직사각형 79"/>
              <p:cNvSpPr/>
              <p:nvPr/>
            </p:nvSpPr>
            <p:spPr bwMode="auto">
              <a:xfrm>
                <a:off x="2507530" y="3965681"/>
                <a:ext cx="298830" cy="35982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517" y="3948663"/>
                <a:ext cx="331742" cy="331742"/>
              </a:xfrm>
              <a:prstGeom prst="rect">
                <a:avLst/>
              </a:prstGeom>
            </p:spPr>
          </p:pic>
          <p:sp>
            <p:nvSpPr>
              <p:cNvPr id="82" name="TextBox 81"/>
              <p:cNvSpPr txBox="1"/>
              <p:nvPr/>
            </p:nvSpPr>
            <p:spPr bwMode="auto">
              <a:xfrm>
                <a:off x="1021478" y="4185136"/>
                <a:ext cx="415499" cy="23083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2EAE28"/>
                    </a:solidFill>
                  </a:rPr>
                  <a:t>광주</a:t>
                </a: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6030894" y="5092770"/>
              <a:ext cx="415499" cy="467305"/>
              <a:chOff x="2457384" y="3902544"/>
              <a:chExt cx="415499" cy="467305"/>
            </a:xfrm>
          </p:grpSpPr>
          <p:sp>
            <p:nvSpPr>
              <p:cNvPr id="77" name="직사각형 76"/>
              <p:cNvSpPr/>
              <p:nvPr/>
            </p:nvSpPr>
            <p:spPr bwMode="auto">
              <a:xfrm>
                <a:off x="2507530" y="3965681"/>
                <a:ext cx="298830" cy="35982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2422" y="3902544"/>
                <a:ext cx="331742" cy="331742"/>
              </a:xfrm>
              <a:prstGeom prst="rect">
                <a:avLst/>
              </a:prstGeom>
            </p:spPr>
          </p:pic>
          <p:sp>
            <p:nvSpPr>
              <p:cNvPr id="79" name="TextBox 78"/>
              <p:cNvSpPr txBox="1"/>
              <p:nvPr/>
            </p:nvSpPr>
            <p:spPr bwMode="auto">
              <a:xfrm>
                <a:off x="2457384" y="4139017"/>
                <a:ext cx="415499" cy="23083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2EAE28"/>
                    </a:solidFill>
                  </a:rPr>
                  <a:t>부산</a:t>
                </a: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4696314" y="5542146"/>
              <a:ext cx="415499" cy="770819"/>
              <a:chOff x="2439580" y="3965681"/>
              <a:chExt cx="415499" cy="770819"/>
            </a:xfrm>
          </p:grpSpPr>
          <p:sp>
            <p:nvSpPr>
              <p:cNvPr id="74" name="직사각형 73"/>
              <p:cNvSpPr/>
              <p:nvPr/>
            </p:nvSpPr>
            <p:spPr bwMode="auto">
              <a:xfrm>
                <a:off x="2507530" y="3965681"/>
                <a:ext cx="298830" cy="35982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4618" y="4269194"/>
                <a:ext cx="331743" cy="331743"/>
              </a:xfrm>
              <a:prstGeom prst="rect">
                <a:avLst/>
              </a:prstGeom>
            </p:spPr>
          </p:pic>
          <p:sp>
            <p:nvSpPr>
              <p:cNvPr id="76" name="TextBox 75"/>
              <p:cNvSpPr txBox="1"/>
              <p:nvPr/>
            </p:nvSpPr>
            <p:spPr bwMode="auto">
              <a:xfrm>
                <a:off x="2439580" y="4505669"/>
                <a:ext cx="415499" cy="23083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2EAE28"/>
                    </a:solidFill>
                  </a:rPr>
                  <a:t>제주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5796259" y="3166874"/>
              <a:ext cx="415499" cy="467305"/>
              <a:chOff x="2457383" y="3902544"/>
              <a:chExt cx="415499" cy="467305"/>
            </a:xfrm>
          </p:grpSpPr>
          <p:sp>
            <p:nvSpPr>
              <p:cNvPr id="71" name="직사각형 70"/>
              <p:cNvSpPr/>
              <p:nvPr/>
            </p:nvSpPr>
            <p:spPr bwMode="auto">
              <a:xfrm>
                <a:off x="2507530" y="3965681"/>
                <a:ext cx="298830" cy="35982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2422" y="3902544"/>
                <a:ext cx="331742" cy="331742"/>
              </a:xfrm>
              <a:prstGeom prst="rect">
                <a:avLst/>
              </a:prstGeom>
            </p:spPr>
          </p:pic>
          <p:sp>
            <p:nvSpPr>
              <p:cNvPr id="73" name="TextBox 72"/>
              <p:cNvSpPr txBox="1"/>
              <p:nvPr/>
            </p:nvSpPr>
            <p:spPr bwMode="auto">
              <a:xfrm>
                <a:off x="2457383" y="4139017"/>
                <a:ext cx="415499" cy="23083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2EAE28"/>
                    </a:solidFill>
                  </a:rPr>
                  <a:t>강원</a:t>
                </a:r>
              </a:p>
            </p:txBody>
          </p:sp>
        </p:grpSp>
      </p:grpSp>
      <p:sp>
        <p:nvSpPr>
          <p:cNvPr id="62" name="직사각형 61"/>
          <p:cNvSpPr/>
          <p:nvPr/>
        </p:nvSpPr>
        <p:spPr>
          <a:xfrm>
            <a:off x="179390" y="1936431"/>
            <a:ext cx="8785220" cy="463129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115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900">
              <a:solidFill>
                <a:prstClr val="black"/>
              </a:solidFill>
            </a:endParaRPr>
          </a:p>
        </p:txBody>
      </p:sp>
      <p:sp>
        <p:nvSpPr>
          <p:cNvPr id="326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14</a:t>
            </a:r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분석시스템 구축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20" y="2310922"/>
            <a:ext cx="2485587" cy="17633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t="11879"/>
          <a:stretch/>
        </p:blipFill>
        <p:spPr>
          <a:xfrm>
            <a:off x="1512061" y="3645030"/>
            <a:ext cx="2088290" cy="153805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73" y="4581160"/>
            <a:ext cx="2118742" cy="18002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Picture 26" descr="관련 이미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12" y="5136096"/>
            <a:ext cx="720100" cy="54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양쪽 모서리가 둥근 사각형 29"/>
          <p:cNvSpPr/>
          <p:nvPr/>
        </p:nvSpPr>
        <p:spPr>
          <a:xfrm>
            <a:off x="395420" y="2018803"/>
            <a:ext cx="3168440" cy="234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spc="-150" smtClean="0">
                <a:solidFill>
                  <a:prstClr val="white"/>
                </a:solidFill>
              </a:rPr>
              <a:t>웹대시보드</a:t>
            </a:r>
            <a:r>
              <a:rPr kumimoji="1" lang="ko-KR" altLang="en-US" sz="1100" b="1" spc="-150" dirty="0" smtClean="0">
                <a:solidFill>
                  <a:prstClr val="white"/>
                </a:solidFill>
              </a:rPr>
              <a:t> 서비스</a:t>
            </a:r>
            <a:endParaRPr kumimoji="1" lang="en-US" altLang="ko-KR" sz="1100" b="1" spc="-150" dirty="0">
              <a:solidFill>
                <a:prstClr val="white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0902" y="5231273"/>
            <a:ext cx="1917678" cy="12787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" name="양쪽 모서리가 둥근 사각형 30"/>
          <p:cNvSpPr/>
          <p:nvPr/>
        </p:nvSpPr>
        <p:spPr>
          <a:xfrm>
            <a:off x="6804310" y="4944049"/>
            <a:ext cx="1944270" cy="234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spc="-150" dirty="0" smtClean="0">
                <a:solidFill>
                  <a:prstClr val="white"/>
                </a:solidFill>
              </a:rPr>
              <a:t>공공데이터 개방</a:t>
            </a:r>
            <a:endParaRPr kumimoji="1" lang="en-US" altLang="ko-KR" sz="1100" b="1" spc="-150" dirty="0">
              <a:solidFill>
                <a:prstClr val="white"/>
              </a:solidFill>
            </a:endParaRPr>
          </a:p>
        </p:txBody>
      </p:sp>
      <p:sp>
        <p:nvSpPr>
          <p:cNvPr id="32" name="양쪽 모서리가 둥근 사각형 31"/>
          <p:cNvSpPr/>
          <p:nvPr/>
        </p:nvSpPr>
        <p:spPr>
          <a:xfrm>
            <a:off x="6804310" y="3769385"/>
            <a:ext cx="1944270" cy="234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spc="-150" dirty="0" err="1" smtClean="0">
                <a:solidFill>
                  <a:prstClr val="white"/>
                </a:solidFill>
              </a:rPr>
              <a:t>스마트폰</a:t>
            </a:r>
            <a:r>
              <a:rPr kumimoji="1" lang="ko-KR" altLang="en-US" sz="1100" b="1" spc="-150" dirty="0" smtClean="0">
                <a:solidFill>
                  <a:prstClr val="white"/>
                </a:solidFill>
              </a:rPr>
              <a:t> </a:t>
            </a:r>
            <a:r>
              <a:rPr kumimoji="1" lang="ko-KR" altLang="en-US" sz="1100" b="1" spc="-150" dirty="0" err="1" smtClean="0">
                <a:solidFill>
                  <a:prstClr val="white"/>
                </a:solidFill>
              </a:rPr>
              <a:t>내비게이션</a:t>
            </a:r>
            <a:endParaRPr kumimoji="1" lang="en-US" altLang="ko-KR" sz="1100" b="1" spc="-150" dirty="0" smtClean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13209" r="14890" b="2992"/>
          <a:stretch/>
        </p:blipFill>
        <p:spPr bwMode="auto">
          <a:xfrm>
            <a:off x="6876320" y="2351812"/>
            <a:ext cx="1800250" cy="126497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양쪽 모서리가 둥근 사각형 32"/>
          <p:cNvSpPr/>
          <p:nvPr/>
        </p:nvSpPr>
        <p:spPr>
          <a:xfrm>
            <a:off x="6804310" y="2022882"/>
            <a:ext cx="1944270" cy="234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spc="-150" dirty="0" smtClean="0">
                <a:solidFill>
                  <a:prstClr val="white"/>
                </a:solidFill>
              </a:rPr>
              <a:t>경찰청 도시교통정보센터</a:t>
            </a:r>
            <a:r>
              <a:rPr kumimoji="1" lang="en-US" altLang="ko-KR" sz="1100" b="1" spc="-150" dirty="0" smtClean="0">
                <a:solidFill>
                  <a:prstClr val="white"/>
                </a:solidFill>
              </a:rPr>
              <a:t>(UTIC)</a:t>
            </a:r>
            <a:endParaRPr kumimoji="1" lang="en-US" altLang="ko-KR" sz="1100" b="1" spc="-150" dirty="0">
              <a:solidFill>
                <a:prstClr val="white"/>
              </a:solidFill>
            </a:endParaRPr>
          </a:p>
        </p:txBody>
      </p:sp>
      <p:pic>
        <p:nvPicPr>
          <p:cNvPr id="2054" name="Picture 6" descr="상단 TBN 스튜디오 부조정실과 하단 주조정실 사진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14" y="2320989"/>
            <a:ext cx="2671570" cy="208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양쪽 모서리가 둥근 사각형 36"/>
          <p:cNvSpPr/>
          <p:nvPr/>
        </p:nvSpPr>
        <p:spPr>
          <a:xfrm>
            <a:off x="3712921" y="2018803"/>
            <a:ext cx="2803349" cy="234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 spc="-150" dirty="0" smtClean="0">
                <a:solidFill>
                  <a:prstClr val="white"/>
                </a:solidFill>
              </a:rPr>
              <a:t>TBN</a:t>
            </a:r>
            <a:r>
              <a:rPr kumimoji="1" lang="ko-KR" altLang="en-US" sz="1100" b="1" spc="-150" dirty="0" smtClean="0">
                <a:solidFill>
                  <a:prstClr val="white"/>
                </a:solidFill>
              </a:rPr>
              <a:t>한국교통방송 방송송출</a:t>
            </a:r>
            <a:endParaRPr kumimoji="1" lang="en-US" altLang="ko-KR" sz="1100" b="1" spc="-150" dirty="0">
              <a:solidFill>
                <a:prstClr val="white"/>
              </a:solidFill>
            </a:endParaRPr>
          </a:p>
        </p:txBody>
      </p:sp>
      <p:pic>
        <p:nvPicPr>
          <p:cNvPr id="1026" name="Picture 2" descr="kakao navi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73" y="4048364"/>
            <a:ext cx="1239078" cy="69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280434" y="1268700"/>
            <a:ext cx="8721099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atinLnBrk="0">
              <a:spcBef>
                <a:spcPts val="600"/>
              </a:spcBef>
            </a:pPr>
            <a:r>
              <a:rPr lang="ko-KR" altLang="en-US" sz="1400" b="1" kern="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웹대시보드</a:t>
            </a:r>
            <a:r>
              <a:rPr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서비스와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민간 </a:t>
            </a:r>
            <a:r>
              <a:rPr lang="ko-KR" altLang="en-US" sz="1400" b="1" kern="0" dirty="0" err="1">
                <a:solidFill>
                  <a:srgbClr val="FF6600"/>
                </a:solidFill>
              </a:rPr>
              <a:t>내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비게이션社의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교통사고위험예측 서비스 및</a:t>
            </a:r>
            <a:r>
              <a:rPr lang="en-US" altLang="ko-KR" sz="1400" b="1" kern="0" dirty="0" smtClean="0">
                <a:solidFill>
                  <a:srgbClr val="FF6600"/>
                </a:solidFill>
              </a:rPr>
              <a:t> TBN 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한국교통방송의 </a:t>
            </a:r>
            <a:r>
              <a:rPr lang="ko-KR" altLang="en-US" sz="1400" b="1" kern="0" dirty="0" err="1" smtClean="0">
                <a:solidFill>
                  <a:srgbClr val="FF6600"/>
                </a:solidFill>
              </a:rPr>
              <a:t>방송컨텐츠로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활용</a:t>
            </a:r>
            <a:r>
              <a:rPr lang="en-US" altLang="ko-KR" sz="1400" b="1" kern="0" dirty="0" smtClean="0">
                <a:solidFill>
                  <a:srgbClr val="FF6600"/>
                </a:solidFill>
              </a:rPr>
              <a:t>,</a:t>
            </a:r>
            <a:r>
              <a:rPr lang="ko-KR" altLang="en-US" sz="1400" b="1" kern="0" dirty="0" smtClean="0">
                <a:solidFill>
                  <a:srgbClr val="FF6600"/>
                </a:solidFill>
              </a:rPr>
              <a:t> 개방 예정</a:t>
            </a:r>
            <a:endParaRPr lang="en-US" altLang="ko-KR" sz="1400" b="1" kern="0" dirty="0" smtClean="0">
              <a:solidFill>
                <a:srgbClr val="FF6600"/>
              </a:solidFill>
            </a:endParaRPr>
          </a:p>
        </p:txBody>
      </p:sp>
      <p:sp>
        <p:nvSpPr>
          <p:cNvPr id="60" name="Rectangle 29"/>
          <p:cNvSpPr>
            <a:spLocks noChangeArrowheads="1"/>
          </p:cNvSpPr>
          <p:nvPr/>
        </p:nvSpPr>
        <p:spPr bwMode="gray">
          <a:xfrm>
            <a:off x="248767" y="921457"/>
            <a:ext cx="1874282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서비스 활용 방안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74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16</a:t>
            </a:r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서비스 구축 결과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gray">
          <a:xfrm>
            <a:off x="248767" y="921457"/>
            <a:ext cx="1391778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서비스 구성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9390" y="1294578"/>
            <a:ext cx="8641200" cy="52567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>
            <a:off x="1762293" y="1403256"/>
            <a:ext cx="2376329" cy="30696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교통사고위험예측서비스 초기화면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940190" y="1556738"/>
          <a:ext cx="2808390" cy="4688526"/>
        </p:xfrm>
        <a:graphic>
          <a:graphicData uri="http://schemas.openxmlformats.org/drawingml/2006/table">
            <a:tbl>
              <a:tblPr/>
              <a:tblGrid>
                <a:gridCol w="1112233"/>
                <a:gridCol w="1696157"/>
              </a:tblGrid>
              <a:tr h="2578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대분류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중분류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2578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지역선택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인천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,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강원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,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대구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,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부산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,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광주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,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제주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860"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(1)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위험분석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이시간교통상황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사고위험예측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860">
                <a:tc rowSpan="5"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(2)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통계분석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교통사고현황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</a:tr>
              <a:tr h="257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운전자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</a:tr>
              <a:tr h="257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보행자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</a:tr>
              <a:tr h="257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어린이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</a:tr>
              <a:tr h="257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고령자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</a:tr>
              <a:tr h="257860"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(3)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맞춤분석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맞춤분석안내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57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기본정보선택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369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분석결과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212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서약하기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57860"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(4)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교통방송리포트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이 시각 리포트 요약　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7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교통사고 위험예측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7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최근 교통사고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급증지역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7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오늘의 교통사고 현황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04" marR="29204" marT="21282" marB="212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5" name="_x363569784" descr="EMB00002b103d2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0" y="1733456"/>
            <a:ext cx="5403383" cy="3654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9" name="Picture 10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80" y="1844780"/>
            <a:ext cx="192251" cy="1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9"/>
          <p:cNvSpPr>
            <a:spLocks noChangeArrowheads="1"/>
          </p:cNvSpPr>
          <p:nvPr/>
        </p:nvSpPr>
        <p:spPr bwMode="gray">
          <a:xfrm>
            <a:off x="1619590" y="921457"/>
            <a:ext cx="4445370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>
              <a:spcBef>
                <a:spcPct val="10000"/>
              </a:spcBef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cs typeface="Arial" pitchFamily="34" charset="0"/>
              </a:rPr>
              <a:t>: </a:t>
            </a:r>
            <a:r>
              <a:rPr lang="ko-KR" altLang="en-US" sz="1600" b="1" dirty="0" err="1" smtClean="0">
                <a:solidFill>
                  <a:prstClr val="black"/>
                </a:solidFill>
                <a:cs typeface="Arial" pitchFamily="34" charset="0"/>
              </a:rPr>
              <a:t>웹대시보드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 화면</a:t>
            </a:r>
            <a:r>
              <a:rPr lang="en-US" altLang="ko-KR" sz="1600" b="1" dirty="0" smtClean="0">
                <a:solidFill>
                  <a:prstClr val="black"/>
                </a:solidFill>
                <a:cs typeface="Arial" pitchFamily="34" charset="0"/>
              </a:rPr>
              <a:t>(http://predict.koroad.or.kr)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88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16</a:t>
            </a:r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서비스 구축 결과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gray">
          <a:xfrm>
            <a:off x="248767" y="921457"/>
            <a:ext cx="1955714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>
              <a:spcBef>
                <a:spcPct val="10000"/>
              </a:spcBef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cs typeface="Arial" pitchFamily="34" charset="0"/>
              </a:rPr>
              <a:t>(1) 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위험분석 서비스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9390" y="1294578"/>
            <a:ext cx="8641200" cy="52567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>
            <a:off x="2267680" y="927700"/>
            <a:ext cx="1728240" cy="30696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사고위험예측  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2" y="1322373"/>
            <a:ext cx="7908508" cy="51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275855" y="3954563"/>
            <a:ext cx="1728240" cy="554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80355" y="3918786"/>
            <a:ext cx="1512210" cy="446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275855" y="5229250"/>
            <a:ext cx="1728240" cy="1231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75905" y="1844780"/>
            <a:ext cx="1728240" cy="1368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3560" y="3212970"/>
            <a:ext cx="1440200" cy="432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538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16</a:t>
            </a:r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서비스 구축 결과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gray">
          <a:xfrm>
            <a:off x="248767" y="921457"/>
            <a:ext cx="1955714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>
              <a:spcBef>
                <a:spcPct val="10000"/>
              </a:spcBef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cs typeface="Arial" pitchFamily="34" charset="0"/>
              </a:rPr>
              <a:t>(1) 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위험분석 서비스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9390" y="1294578"/>
            <a:ext cx="8641200" cy="52567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>
            <a:off x="2195670" y="937225"/>
            <a:ext cx="1728240" cy="30696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err="1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이시간교통상황</a:t>
            </a: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 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85" y="1362268"/>
            <a:ext cx="7946185" cy="516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444260" y="4077090"/>
            <a:ext cx="1728240" cy="432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2504" y="2204830"/>
            <a:ext cx="536986" cy="1512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7430" y="3954563"/>
            <a:ext cx="360050" cy="698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33650" y="2691691"/>
            <a:ext cx="1512210" cy="1231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99990" y="4509150"/>
            <a:ext cx="1512210" cy="1231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580" y="3573020"/>
            <a:ext cx="288040" cy="349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78820" y="3747981"/>
            <a:ext cx="288040" cy="349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16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16</a:t>
            </a:r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서비스 구축 결과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gray">
          <a:xfrm>
            <a:off x="248767" y="921457"/>
            <a:ext cx="1955714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>
              <a:spcBef>
                <a:spcPct val="10000"/>
              </a:spcBef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cs typeface="Arial" pitchFamily="34" charset="0"/>
              </a:rPr>
              <a:t>(2) 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통계분석 서비스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9390" y="1294578"/>
            <a:ext cx="8641200" cy="52567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>
            <a:off x="323411" y="1412720"/>
            <a:ext cx="1728240" cy="30696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교통사고 통계 현황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16" name="그림 15"/>
          <p:cNvPicPr/>
          <p:nvPr/>
        </p:nvPicPr>
        <p:blipFill>
          <a:blip r:embed="rId3"/>
          <a:stretch>
            <a:fillRect/>
          </a:stretch>
        </p:blipFill>
        <p:spPr>
          <a:xfrm>
            <a:off x="264585" y="1817469"/>
            <a:ext cx="2507165" cy="228197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932050" y="1719687"/>
            <a:ext cx="3860464" cy="480066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0" name="슬라이드 번호 개체 틀 1"/>
          <p:cNvSpPr txBox="1">
            <a:spLocks/>
          </p:cNvSpPr>
          <p:nvPr/>
        </p:nvSpPr>
        <p:spPr>
          <a:xfrm>
            <a:off x="6948330" y="6520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200" kern="1200" spc="-5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49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0" name="양쪽 모서리가 둥근 사각형 29"/>
          <p:cNvSpPr/>
          <p:nvPr/>
        </p:nvSpPr>
        <p:spPr>
          <a:xfrm>
            <a:off x="5004060" y="1844780"/>
            <a:ext cx="3744520" cy="23486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사고 통계 세부 내역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32" name="양쪽 모서리가 둥근 사각형 31"/>
          <p:cNvSpPr/>
          <p:nvPr/>
        </p:nvSpPr>
        <p:spPr>
          <a:xfrm>
            <a:off x="4998250" y="2150114"/>
            <a:ext cx="581890" cy="106069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교통사고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현</a:t>
            </a:r>
            <a:r>
              <a:rPr lang="ko-KR" altLang="en-US" sz="11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황</a:t>
            </a: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5639878" y="2160203"/>
            <a:ext cx="3108702" cy="105189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698718" y="2196430"/>
            <a:ext cx="3023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자동차 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  <a:r>
              <a:rPr lang="ko-KR" altLang="en-US" sz="1000" dirty="0">
                <a:solidFill>
                  <a:prstClr val="black"/>
                </a:solidFill>
              </a:rPr>
              <a:t>만대당 지역별 교통사고 안내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지역 </a:t>
            </a:r>
            <a:r>
              <a:rPr lang="ko-KR" altLang="en-US" sz="1000" dirty="0">
                <a:solidFill>
                  <a:prstClr val="black"/>
                </a:solidFill>
              </a:rPr>
              <a:t>별 </a:t>
            </a:r>
            <a:r>
              <a:rPr lang="ko-KR" altLang="en-US" sz="1000" dirty="0" smtClean="0">
                <a:solidFill>
                  <a:prstClr val="black"/>
                </a:solidFill>
              </a:rPr>
              <a:t>교</a:t>
            </a:r>
            <a:r>
              <a:rPr lang="ko-KR" altLang="en-US" sz="1000" dirty="0">
                <a:solidFill>
                  <a:prstClr val="black"/>
                </a:solidFill>
              </a:rPr>
              <a:t>통</a:t>
            </a:r>
            <a:r>
              <a:rPr lang="ko-KR" altLang="en-US" sz="1000" dirty="0" smtClean="0">
                <a:solidFill>
                  <a:prstClr val="black"/>
                </a:solidFill>
              </a:rPr>
              <a:t>사고 </a:t>
            </a:r>
            <a:r>
              <a:rPr lang="ko-KR" altLang="en-US" sz="1000" dirty="0">
                <a:solidFill>
                  <a:prstClr val="black"/>
                </a:solidFill>
              </a:rPr>
              <a:t>최고 발생 일시 및 위치 안내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음주운전 </a:t>
            </a:r>
            <a:r>
              <a:rPr lang="ko-KR" altLang="en-US" sz="1000" dirty="0">
                <a:solidFill>
                  <a:prstClr val="black"/>
                </a:solidFill>
              </a:rPr>
              <a:t>교통사고 안내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err="1" smtClean="0">
                <a:solidFill>
                  <a:prstClr val="black"/>
                </a:solidFill>
              </a:rPr>
              <a:t>혈중알콜농도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r>
              <a:rPr lang="ko-KR" altLang="en-US" sz="1000" dirty="0">
                <a:solidFill>
                  <a:prstClr val="black"/>
                </a:solidFill>
              </a:rPr>
              <a:t>별 교통사고 발생률 안내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err="1" smtClean="0">
                <a:solidFill>
                  <a:prstClr val="black"/>
                </a:solidFill>
              </a:rPr>
              <a:t>뻉소니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r>
              <a:rPr lang="ko-KR" altLang="en-US" sz="1000" dirty="0">
                <a:solidFill>
                  <a:prstClr val="black"/>
                </a:solidFill>
              </a:rPr>
              <a:t>교통사고 안내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무면허 </a:t>
            </a:r>
            <a:r>
              <a:rPr lang="ko-KR" altLang="en-US" sz="1000" dirty="0">
                <a:solidFill>
                  <a:prstClr val="black"/>
                </a:solidFill>
              </a:rPr>
              <a:t>교통사고 안내</a:t>
            </a:r>
            <a:endParaRPr lang="en-US" altLang="ko-KR" sz="1000" dirty="0">
              <a:solidFill>
                <a:prstClr val="black"/>
              </a:solidFill>
            </a:endParaRPr>
          </a:p>
        </p:txBody>
      </p:sp>
      <p:sp>
        <p:nvSpPr>
          <p:cNvPr id="56" name="양쪽 모서리가 둥근 사각형 55"/>
          <p:cNvSpPr/>
          <p:nvPr/>
        </p:nvSpPr>
        <p:spPr>
          <a:xfrm>
            <a:off x="4998250" y="3238848"/>
            <a:ext cx="581890" cy="5906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운전자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통</a:t>
            </a:r>
            <a:r>
              <a:rPr lang="ko-KR" altLang="en-US" sz="11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계</a:t>
            </a:r>
          </a:p>
        </p:txBody>
      </p:sp>
      <p:sp>
        <p:nvSpPr>
          <p:cNvPr id="57" name="양쪽 모서리가 둥근 사각형 56"/>
          <p:cNvSpPr/>
          <p:nvPr/>
        </p:nvSpPr>
        <p:spPr>
          <a:xfrm>
            <a:off x="5640144" y="3239335"/>
            <a:ext cx="3108702" cy="5902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98984" y="3275562"/>
            <a:ext cx="3023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prstClr val="black"/>
                </a:solidFill>
              </a:rPr>
              <a:t>운전자 전국대비 해당 지역 교통사고 위험요인 별 예측 </a:t>
            </a:r>
            <a:r>
              <a:rPr lang="ko-KR" altLang="en-US" sz="1000" dirty="0" smtClean="0">
                <a:solidFill>
                  <a:prstClr val="black"/>
                </a:solidFill>
              </a:rPr>
              <a:t>비교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법규위반 </a:t>
            </a:r>
            <a:r>
              <a:rPr lang="ko-KR" altLang="en-US" sz="1000" dirty="0">
                <a:solidFill>
                  <a:prstClr val="black"/>
                </a:solidFill>
              </a:rPr>
              <a:t>별 교통사고 </a:t>
            </a:r>
            <a:r>
              <a:rPr lang="ko-KR" altLang="en-US" sz="1000" dirty="0" smtClean="0">
                <a:solidFill>
                  <a:prstClr val="black"/>
                </a:solidFill>
              </a:rPr>
              <a:t>안내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9" name="양쪽 모서리가 둥근 사각형 58"/>
          <p:cNvSpPr/>
          <p:nvPr/>
        </p:nvSpPr>
        <p:spPr>
          <a:xfrm>
            <a:off x="4997984" y="3846428"/>
            <a:ext cx="581890" cy="5906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보행자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통</a:t>
            </a:r>
            <a:r>
              <a:rPr lang="ko-KR" altLang="en-US" sz="11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계</a:t>
            </a:r>
          </a:p>
        </p:txBody>
      </p:sp>
      <p:sp>
        <p:nvSpPr>
          <p:cNvPr id="60" name="양쪽 모서리가 둥근 사각형 59"/>
          <p:cNvSpPr/>
          <p:nvPr/>
        </p:nvSpPr>
        <p:spPr>
          <a:xfrm>
            <a:off x="5639878" y="3846915"/>
            <a:ext cx="3108702" cy="5902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98718" y="3883142"/>
            <a:ext cx="3023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prstClr val="black"/>
                </a:solidFill>
              </a:rPr>
              <a:t>보행자 전국대비 해당 지역 교통사고 위험요인 별 예측 비교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발생유형 </a:t>
            </a:r>
            <a:r>
              <a:rPr lang="ko-KR" altLang="en-US" sz="1000" dirty="0">
                <a:solidFill>
                  <a:prstClr val="black"/>
                </a:solidFill>
              </a:rPr>
              <a:t>별 교통사고 </a:t>
            </a:r>
            <a:r>
              <a:rPr lang="ko-KR" altLang="en-US" sz="1000" dirty="0" smtClean="0">
                <a:solidFill>
                  <a:prstClr val="black"/>
                </a:solidFill>
              </a:rPr>
              <a:t>안내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2" name="양쪽 모서리가 둥근 사각형 61"/>
          <p:cNvSpPr/>
          <p:nvPr/>
        </p:nvSpPr>
        <p:spPr>
          <a:xfrm>
            <a:off x="4997983" y="4460014"/>
            <a:ext cx="581890" cy="5906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어린이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통계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3" name="양쪽 모서리가 둥근 사각형 62"/>
          <p:cNvSpPr/>
          <p:nvPr/>
        </p:nvSpPr>
        <p:spPr>
          <a:xfrm>
            <a:off x="5639877" y="4460501"/>
            <a:ext cx="3108702" cy="5902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98717" y="4496728"/>
            <a:ext cx="3023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prstClr val="black"/>
                </a:solidFill>
              </a:rPr>
              <a:t>어린이 전국대비 해당 지역 교통사고 위험요인 별 예측 </a:t>
            </a:r>
            <a:r>
              <a:rPr lang="ko-KR" altLang="en-US" sz="1000" dirty="0" smtClean="0">
                <a:solidFill>
                  <a:prstClr val="black"/>
                </a:solidFill>
              </a:rPr>
              <a:t>비교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err="1" smtClean="0">
                <a:solidFill>
                  <a:prstClr val="black"/>
                </a:solidFill>
              </a:rPr>
              <a:t>차량승차중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VS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보행중</a:t>
            </a:r>
            <a:r>
              <a:rPr lang="ko-KR" altLang="en-US" sz="1000" dirty="0" smtClean="0">
                <a:solidFill>
                  <a:prstClr val="black"/>
                </a:solidFill>
              </a:rPr>
              <a:t> 교통사고 안내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5" name="양쪽 모서리가 둥근 사각형 64"/>
          <p:cNvSpPr/>
          <p:nvPr/>
        </p:nvSpPr>
        <p:spPr>
          <a:xfrm>
            <a:off x="4998250" y="5085230"/>
            <a:ext cx="581890" cy="7446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고</a:t>
            </a:r>
            <a:r>
              <a:rPr lang="ko-KR" altLang="en-US" sz="11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령</a:t>
            </a: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자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통</a:t>
            </a:r>
            <a:r>
              <a:rPr lang="ko-KR" altLang="en-US" sz="11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계</a:t>
            </a:r>
          </a:p>
        </p:txBody>
      </p:sp>
      <p:sp>
        <p:nvSpPr>
          <p:cNvPr id="66" name="양쪽 모서리가 둥근 사각형 65"/>
          <p:cNvSpPr/>
          <p:nvPr/>
        </p:nvSpPr>
        <p:spPr>
          <a:xfrm>
            <a:off x="5640144" y="5085717"/>
            <a:ext cx="3108702" cy="74411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98984" y="5121944"/>
            <a:ext cx="302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고령자 </a:t>
            </a:r>
            <a:r>
              <a:rPr lang="ko-KR" altLang="en-US" sz="1000" dirty="0">
                <a:solidFill>
                  <a:prstClr val="black"/>
                </a:solidFill>
              </a:rPr>
              <a:t>전국대비 해당 지역 교통사고 위험요인 별 예측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법규위반 </a:t>
            </a:r>
            <a:r>
              <a:rPr lang="ko-KR" altLang="en-US" sz="1000" dirty="0">
                <a:solidFill>
                  <a:prstClr val="black"/>
                </a:solidFill>
              </a:rPr>
              <a:t>별 교통사고 </a:t>
            </a:r>
            <a:r>
              <a:rPr lang="ko-KR" altLang="en-US" sz="1000" dirty="0" smtClean="0">
                <a:solidFill>
                  <a:prstClr val="black"/>
                </a:solidFill>
              </a:rPr>
              <a:t>안내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보행자 </a:t>
            </a:r>
            <a:r>
              <a:rPr lang="en-US" altLang="ko-KR" sz="1000" dirty="0" smtClean="0">
                <a:solidFill>
                  <a:prstClr val="black"/>
                </a:solidFill>
              </a:rPr>
              <a:t>VS </a:t>
            </a:r>
            <a:r>
              <a:rPr lang="ko-KR" altLang="en-US" sz="1000" dirty="0" smtClean="0">
                <a:solidFill>
                  <a:prstClr val="black"/>
                </a:solidFill>
              </a:rPr>
              <a:t>운전자 상해부위 및 기상 별 사고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74" name="양쪽 모서리가 둥근 사각형 73"/>
          <p:cNvSpPr/>
          <p:nvPr/>
        </p:nvSpPr>
        <p:spPr>
          <a:xfrm>
            <a:off x="4999052" y="5868919"/>
            <a:ext cx="581890" cy="5906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공통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75" name="양쪽 모서리가 둥근 사각형 74"/>
          <p:cNvSpPr/>
          <p:nvPr/>
        </p:nvSpPr>
        <p:spPr>
          <a:xfrm>
            <a:off x="5640946" y="5869406"/>
            <a:ext cx="3108702" cy="5902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99786" y="5905633"/>
            <a:ext cx="3023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지역 교통사고 최고 발생 일시 및 위치 안내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상해부위 별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사상률</a:t>
            </a:r>
            <a:r>
              <a:rPr lang="ko-KR" altLang="en-US" sz="1000" dirty="0" smtClean="0">
                <a:solidFill>
                  <a:prstClr val="black"/>
                </a:solidFill>
              </a:rPr>
              <a:t> 안내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 smtClean="0">
                <a:solidFill>
                  <a:prstClr val="black"/>
                </a:solidFill>
              </a:rPr>
              <a:t>2015</a:t>
            </a:r>
            <a:r>
              <a:rPr lang="ko-KR" altLang="en-US" sz="1000" dirty="0" smtClean="0">
                <a:solidFill>
                  <a:prstClr val="black"/>
                </a:solidFill>
              </a:rPr>
              <a:t>년 </a:t>
            </a:r>
            <a:r>
              <a:rPr lang="en-US" altLang="ko-KR" sz="1000" dirty="0" smtClean="0">
                <a:solidFill>
                  <a:prstClr val="black"/>
                </a:solidFill>
              </a:rPr>
              <a:t>VS 2016</a:t>
            </a:r>
            <a:r>
              <a:rPr lang="ko-KR" altLang="en-US" sz="1000" dirty="0" smtClean="0">
                <a:solidFill>
                  <a:prstClr val="black"/>
                </a:solidFill>
              </a:rPr>
              <a:t>년 교통사고 비교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69" name="_x363571304" descr="EMB00002b103d6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728" y="1444106"/>
            <a:ext cx="1872718" cy="162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363574584" descr="EMB00002b103d6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728" y="3182714"/>
            <a:ext cx="1831772" cy="161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363571784" descr="EMB00002b103d6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728" y="4897781"/>
            <a:ext cx="1831772" cy="16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_x363569464" descr="EMB00002b103d6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" y="4213946"/>
            <a:ext cx="1920913" cy="224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ADD PNG에 대한 이미지 검색결과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812" y="3154052"/>
            <a:ext cx="134079" cy="1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ADD PNG에 대한 이미지 검색결과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811" y="3779875"/>
            <a:ext cx="134079" cy="1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ADD PNG에 대한 이미지 검색결과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957" y="4369990"/>
            <a:ext cx="134079" cy="1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ADD PNG에 대한 이미지 검색결과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957" y="5005681"/>
            <a:ext cx="134079" cy="1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ADD PNG에 대한 이미지 검색결과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888" y="5801879"/>
            <a:ext cx="134079" cy="1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3491851" y="1567348"/>
            <a:ext cx="648090" cy="250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23410" y="3038010"/>
            <a:ext cx="2304319" cy="390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21976" y="3529754"/>
            <a:ext cx="522034" cy="569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500112" y="5225766"/>
            <a:ext cx="648090" cy="604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727606" y="5829890"/>
            <a:ext cx="648090" cy="629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431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5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추진과정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4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-1784" y="945423"/>
            <a:ext cx="9145784" cy="38692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600" b="1" dirty="0">
                <a:solidFill>
                  <a:schemeClr val="tx1"/>
                </a:solidFill>
              </a:rPr>
              <a:t>수집된 </a:t>
            </a:r>
            <a:r>
              <a:rPr lang="ko-KR" altLang="en-US" sz="1600" b="1" dirty="0" err="1">
                <a:solidFill>
                  <a:schemeClr val="tx1"/>
                </a:solidFill>
              </a:rPr>
              <a:t>내ㆍ외부</a:t>
            </a:r>
            <a:r>
              <a:rPr lang="ko-KR" altLang="en-US" sz="1600" b="1" dirty="0">
                <a:solidFill>
                  <a:schemeClr val="tx1"/>
                </a:solidFill>
              </a:rPr>
              <a:t> 데이터를 대상으로 </a:t>
            </a:r>
            <a:r>
              <a:rPr lang="ko-KR" altLang="en-US" sz="2000" b="1" spc="-150" dirty="0" smtClean="0">
                <a:solidFill>
                  <a:srgbClr val="CC9900"/>
                </a:solidFill>
              </a:rPr>
              <a:t>연계</a:t>
            </a:r>
            <a:r>
              <a:rPr lang="ko-KR" altLang="en-US" sz="2000" b="1" dirty="0" smtClean="0">
                <a:solidFill>
                  <a:srgbClr val="CC9900"/>
                </a:solidFill>
              </a:rPr>
              <a:t>분석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을 </a:t>
            </a:r>
            <a:r>
              <a:rPr lang="ko-KR" altLang="en-US" sz="1600" b="1" dirty="0">
                <a:solidFill>
                  <a:schemeClr val="tx1"/>
                </a:solidFill>
              </a:rPr>
              <a:t>하여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시범과제 </a:t>
            </a:r>
            <a:r>
              <a:rPr lang="ko-KR" altLang="en-US" sz="1600" b="1" dirty="0">
                <a:solidFill>
                  <a:schemeClr val="tx1"/>
                </a:solidFill>
              </a:rPr>
              <a:t>서비스를 위한 </a:t>
            </a:r>
            <a:r>
              <a:rPr lang="ko-KR" altLang="en-US" sz="2000" b="1" spc="-150" dirty="0" err="1" smtClean="0">
                <a:solidFill>
                  <a:srgbClr val="CC9900"/>
                </a:solidFill>
              </a:rPr>
              <a:t>인사이트</a:t>
            </a:r>
            <a:r>
              <a:rPr lang="ko-KR" altLang="en-US" sz="2000" b="1" spc="-150" dirty="0" smtClean="0">
                <a:solidFill>
                  <a:srgbClr val="CC9900"/>
                </a:solidFill>
              </a:rPr>
              <a:t> 도출</a:t>
            </a:r>
            <a:endParaRPr lang="ko-KR" altLang="en-US" sz="2000" b="1" dirty="0">
              <a:solidFill>
                <a:srgbClr val="CC99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9414" y="1467558"/>
            <a:ext cx="9906001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/>
          <p:cNvGrpSpPr/>
          <p:nvPr/>
        </p:nvGrpSpPr>
        <p:grpSpPr>
          <a:xfrm>
            <a:off x="1046209" y="4791492"/>
            <a:ext cx="8035722" cy="1459235"/>
            <a:chOff x="416353" y="1609725"/>
            <a:chExt cx="9061625" cy="1459235"/>
          </a:xfrm>
        </p:grpSpPr>
        <p:sp>
          <p:nvSpPr>
            <p:cNvPr id="92" name="Rectangle 39"/>
            <p:cNvSpPr>
              <a:spLocks noChangeArrowheads="1"/>
            </p:cNvSpPr>
            <p:nvPr/>
          </p:nvSpPr>
          <p:spPr bwMode="auto">
            <a:xfrm>
              <a:off x="416353" y="1609725"/>
              <a:ext cx="9061625" cy="145923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1516499" y="1752295"/>
              <a:ext cx="732736" cy="542584"/>
              <a:chOff x="-899824" y="2813457"/>
              <a:chExt cx="547065" cy="615688"/>
            </a:xfrm>
          </p:grpSpPr>
          <p:pic>
            <p:nvPicPr>
              <p:cNvPr id="130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1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면허</a:t>
                </a:r>
                <a:endParaRPr lang="en-US" altLang="ko-KR" sz="900" b="1" spc="-150" dirty="0" smtClean="0">
                  <a:latin typeface="+mn-ea"/>
                </a:endParaRP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데이터</a:t>
                </a:r>
                <a:endParaRPr lang="en-US" altLang="ko-KR" sz="900" b="1" spc="-150" dirty="0" smtClean="0">
                  <a:latin typeface="+mn-ea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2511861" y="1752295"/>
              <a:ext cx="732736" cy="542584"/>
              <a:chOff x="-899824" y="2813457"/>
              <a:chExt cx="547065" cy="615688"/>
            </a:xfrm>
          </p:grpSpPr>
          <p:pic>
            <p:nvPicPr>
              <p:cNvPr id="128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9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민원</a:t>
                </a:r>
                <a:r>
                  <a:rPr lang="en-US" altLang="ko-KR" sz="900" b="1" spc="-150" dirty="0" smtClean="0">
                    <a:latin typeface="+mn-ea"/>
                  </a:rPr>
                  <a:t>/</a:t>
                </a:r>
                <a:r>
                  <a:rPr lang="ko-KR" altLang="en-US" sz="900" b="1" spc="-150" dirty="0" err="1" smtClean="0">
                    <a:latin typeface="+mn-ea"/>
                  </a:rPr>
                  <a:t>콜센터</a:t>
                </a:r>
                <a:endParaRPr lang="en-US" altLang="ko-KR" sz="900" b="1" spc="-150" dirty="0" smtClean="0">
                  <a:latin typeface="+mn-ea"/>
                </a:endParaRP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데이터</a:t>
                </a:r>
                <a:endParaRPr lang="en-US" altLang="ko-KR" sz="900" b="1" spc="-150" dirty="0" smtClean="0">
                  <a:latin typeface="+mn-ea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1510882" y="2323795"/>
              <a:ext cx="732736" cy="542584"/>
              <a:chOff x="-899824" y="2813457"/>
              <a:chExt cx="547065" cy="615688"/>
            </a:xfrm>
          </p:grpSpPr>
          <p:pic>
            <p:nvPicPr>
              <p:cNvPr id="126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7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돌발</a:t>
                </a:r>
                <a:r>
                  <a:rPr lang="en-US" altLang="ko-KR" sz="900" b="1" spc="-150" dirty="0" smtClean="0">
                    <a:latin typeface="+mn-ea"/>
                  </a:rPr>
                  <a:t>/</a:t>
                </a:r>
                <a:r>
                  <a:rPr lang="ko-KR" altLang="en-US" sz="900" b="1" spc="-150" dirty="0" smtClean="0">
                    <a:latin typeface="+mn-ea"/>
                  </a:rPr>
                  <a:t>소통</a:t>
                </a:r>
                <a:endParaRPr lang="en-US" altLang="ko-KR" sz="900" b="1" spc="-150" dirty="0" smtClean="0">
                  <a:latin typeface="+mn-ea"/>
                </a:endParaRP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</a:t>
                </a:r>
                <a:r>
                  <a:rPr lang="ko-KR" altLang="en-US" sz="900" b="1" spc="-150" dirty="0">
                    <a:latin typeface="+mn-ea"/>
                  </a:rPr>
                  <a:t>터</a:t>
                </a:r>
                <a:endParaRPr lang="en-US" altLang="ko-KR" sz="900" b="1" spc="-150" dirty="0" smtClean="0">
                  <a:latin typeface="+mn-ea"/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2506091" y="2323795"/>
              <a:ext cx="732736" cy="542584"/>
              <a:chOff x="-899824" y="2813457"/>
              <a:chExt cx="547065" cy="615688"/>
            </a:xfrm>
          </p:grpSpPr>
          <p:pic>
            <p:nvPicPr>
              <p:cNvPr id="124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5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교통사고</a:t>
                </a:r>
                <a:endParaRPr lang="en-US" altLang="ko-KR" sz="900" b="1" spc="-150" dirty="0" smtClean="0">
                  <a:latin typeface="+mn-ea"/>
                </a:endParaRP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</a:t>
                </a:r>
                <a:r>
                  <a:rPr lang="ko-KR" altLang="en-US" sz="900" b="1" spc="-150" dirty="0">
                    <a:latin typeface="+mn-ea"/>
                  </a:rPr>
                  <a:t>터</a:t>
                </a:r>
                <a:endParaRPr lang="en-US" altLang="ko-KR" sz="900" b="1" spc="-150" dirty="0">
                  <a:latin typeface="+mn-ea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3507224" y="1752295"/>
              <a:ext cx="732736" cy="542584"/>
              <a:chOff x="-899824" y="2813457"/>
              <a:chExt cx="547065" cy="615688"/>
            </a:xfrm>
          </p:grpSpPr>
          <p:pic>
            <p:nvPicPr>
              <p:cNvPr id="122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경영</a:t>
                </a:r>
                <a:r>
                  <a:rPr lang="en-US" altLang="ko-KR" sz="900" b="1" spc="-150" dirty="0" smtClean="0">
                    <a:latin typeface="+mn-ea"/>
                  </a:rPr>
                  <a:t>/</a:t>
                </a:r>
                <a:r>
                  <a:rPr lang="ko-KR" altLang="en-US" sz="900" b="1" spc="-150" dirty="0" smtClean="0">
                    <a:latin typeface="+mn-ea"/>
                  </a:rPr>
                  <a:t>공시</a:t>
                </a:r>
                <a:endParaRPr lang="en-US" altLang="ko-KR" sz="900" b="1" spc="-150" dirty="0" smtClean="0">
                  <a:latin typeface="+mn-ea"/>
                </a:endParaRP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데이터</a:t>
                </a:r>
                <a:endParaRPr lang="en-US" altLang="ko-KR" sz="900" b="1" spc="-150" dirty="0" smtClean="0">
                  <a:latin typeface="+mn-ea"/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3501301" y="2323795"/>
              <a:ext cx="732736" cy="542584"/>
              <a:chOff x="-899824" y="2813457"/>
              <a:chExt cx="547065" cy="615688"/>
            </a:xfrm>
          </p:grpSpPr>
          <p:pic>
            <p:nvPicPr>
              <p:cNvPr id="120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1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안전</a:t>
                </a:r>
                <a:r>
                  <a:rPr lang="en-US" altLang="ko-KR" sz="900" b="1" spc="-150" dirty="0" smtClean="0">
                    <a:latin typeface="+mn-ea"/>
                  </a:rPr>
                  <a:t>/</a:t>
                </a:r>
                <a:r>
                  <a:rPr lang="ko-KR" altLang="en-US" sz="900" b="1" spc="-150" dirty="0" smtClean="0">
                    <a:latin typeface="+mn-ea"/>
                  </a:rPr>
                  <a:t>교육</a:t>
                </a:r>
                <a:endParaRPr lang="en-US" altLang="ko-KR" sz="900" b="1" spc="-150" dirty="0" smtClean="0">
                  <a:latin typeface="+mn-ea"/>
                </a:endParaRP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데이터</a:t>
                </a:r>
                <a:endParaRPr lang="en-US" altLang="ko-KR" sz="900" b="1" spc="-150" dirty="0" smtClean="0">
                  <a:latin typeface="+mn-ea"/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487493" y="2035621"/>
              <a:ext cx="966876" cy="510039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9193" tIns="39193" rIns="39193" bIns="39193" rtlCol="0" anchor="t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100241" indent="-100241"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ko-KR" altLang="en-US" sz="1400" b="1" spc="-150" dirty="0" smtClean="0">
                  <a:solidFill>
                    <a:schemeClr val="bg1"/>
                  </a:solidFill>
                </a:rPr>
                <a:t>내부</a:t>
              </a:r>
              <a:endParaRPr lang="en-US" altLang="ko-KR" sz="1400" b="1" spc="-150" dirty="0" smtClean="0">
                <a:solidFill>
                  <a:schemeClr val="bg1"/>
                </a:solidFill>
              </a:endParaRPr>
            </a:p>
            <a:p>
              <a:r>
                <a:rPr lang="ko-KR" altLang="en-US" sz="1400" b="1" spc="-150" dirty="0" smtClean="0">
                  <a:solidFill>
                    <a:schemeClr val="bg1"/>
                  </a:solidFill>
                </a:rPr>
                <a:t>데이터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/>
            <p:cNvGrpSpPr/>
            <p:nvPr/>
          </p:nvGrpSpPr>
          <p:grpSpPr>
            <a:xfrm>
              <a:off x="5630009" y="1752295"/>
              <a:ext cx="732736" cy="542584"/>
              <a:chOff x="-899824" y="2813457"/>
              <a:chExt cx="547065" cy="615688"/>
            </a:xfrm>
          </p:grpSpPr>
          <p:pic>
            <p:nvPicPr>
              <p:cNvPr id="118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9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공공</a:t>
                </a:r>
                <a:r>
                  <a:rPr lang="en-US" altLang="ko-KR" sz="900" b="1" spc="-150" dirty="0" smtClean="0">
                    <a:latin typeface="+mn-ea"/>
                  </a:rPr>
                  <a:t>3.0</a:t>
                </a: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데이터</a:t>
                </a:r>
                <a:endParaRPr lang="en-US" altLang="ko-KR" sz="900" b="1" spc="-150" dirty="0" smtClean="0">
                  <a:latin typeface="+mn-ea"/>
                </a:endParaRPr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6630134" y="1752295"/>
              <a:ext cx="732736" cy="542584"/>
              <a:chOff x="-899824" y="2813457"/>
              <a:chExt cx="547065" cy="615688"/>
            </a:xfrm>
          </p:grpSpPr>
          <p:pic>
            <p:nvPicPr>
              <p:cNvPr id="116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7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건강</a:t>
                </a:r>
                <a:r>
                  <a:rPr lang="en-US" altLang="ko-KR" sz="900" b="1" spc="-150" dirty="0" smtClean="0">
                    <a:latin typeface="+mn-ea"/>
                  </a:rPr>
                  <a:t>/</a:t>
                </a:r>
                <a:r>
                  <a:rPr lang="ko-KR" altLang="en-US" sz="900" b="1" spc="-150" dirty="0" smtClean="0">
                    <a:latin typeface="+mn-ea"/>
                  </a:rPr>
                  <a:t>의료</a:t>
                </a:r>
                <a:endParaRPr lang="en-US" altLang="ko-KR" sz="900" b="1" spc="-150" dirty="0" smtClean="0">
                  <a:latin typeface="+mn-ea"/>
                </a:endParaRP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</a:t>
                </a:r>
                <a:r>
                  <a:rPr lang="ko-KR" altLang="en-US" sz="900" b="1" spc="-150" dirty="0">
                    <a:latin typeface="+mn-ea"/>
                  </a:rPr>
                  <a:t>터</a:t>
                </a:r>
                <a:endParaRPr lang="en-US" altLang="ko-KR" sz="900" b="1" spc="-150" dirty="0" smtClean="0">
                  <a:latin typeface="+mn-ea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5633917" y="2323795"/>
              <a:ext cx="732736" cy="542584"/>
              <a:chOff x="-899824" y="2813457"/>
              <a:chExt cx="547065" cy="615688"/>
            </a:xfrm>
          </p:grpSpPr>
          <p:pic>
            <p:nvPicPr>
              <p:cNvPr id="114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5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외부교통</a:t>
                </a:r>
                <a:endParaRPr lang="en-US" altLang="ko-KR" sz="900" b="1" spc="-150" dirty="0" smtClean="0">
                  <a:latin typeface="+mn-ea"/>
                </a:endParaRP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데이터</a:t>
                </a:r>
                <a:endParaRPr lang="en-US" altLang="ko-KR" sz="900" b="1" spc="-150" dirty="0" smtClean="0">
                  <a:latin typeface="+mn-ea"/>
                </a:endParaRP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6629126" y="2323795"/>
              <a:ext cx="732736" cy="542584"/>
              <a:chOff x="-899824" y="2813457"/>
              <a:chExt cx="547065" cy="615688"/>
            </a:xfrm>
          </p:grpSpPr>
          <p:pic>
            <p:nvPicPr>
              <p:cNvPr id="112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3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en-US" altLang="ko-KR" sz="900" b="1" spc="-150" dirty="0" smtClean="0">
                    <a:latin typeface="+mn-ea"/>
                  </a:rPr>
                  <a:t>SNS</a:t>
                </a: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</a:t>
                </a:r>
                <a:r>
                  <a:rPr lang="ko-KR" altLang="en-US" sz="900" b="1" spc="-150" dirty="0">
                    <a:latin typeface="+mn-ea"/>
                  </a:rPr>
                  <a:t>터</a:t>
                </a:r>
                <a:endParaRPr lang="en-US" altLang="ko-KR" sz="900" b="1" spc="-150" dirty="0" smtClean="0">
                  <a:latin typeface="+mn-ea"/>
                </a:endParaRP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7630259" y="1752295"/>
              <a:ext cx="732736" cy="542584"/>
              <a:chOff x="-899824" y="2813457"/>
              <a:chExt cx="547065" cy="615688"/>
            </a:xfrm>
          </p:grpSpPr>
          <p:pic>
            <p:nvPicPr>
              <p:cNvPr id="110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1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기상</a:t>
                </a:r>
                <a:r>
                  <a:rPr lang="en-US" altLang="ko-KR" sz="900" b="1" spc="-150" dirty="0" smtClean="0">
                    <a:latin typeface="+mn-ea"/>
                  </a:rPr>
                  <a:t>/</a:t>
                </a:r>
                <a:r>
                  <a:rPr lang="ko-KR" altLang="en-US" sz="900" b="1" spc="-150" dirty="0" smtClean="0">
                    <a:latin typeface="+mn-ea"/>
                  </a:rPr>
                  <a:t>대기</a:t>
                </a:r>
                <a:endParaRPr lang="en-US" altLang="ko-KR" sz="900" b="1" spc="-150" dirty="0" smtClean="0">
                  <a:latin typeface="+mn-ea"/>
                </a:endParaRP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</a:t>
                </a:r>
                <a:r>
                  <a:rPr lang="ko-KR" altLang="en-US" sz="900" b="1" spc="-150" dirty="0">
                    <a:latin typeface="+mn-ea"/>
                  </a:rPr>
                  <a:t>터</a:t>
                </a:r>
                <a:endParaRPr lang="en-US" altLang="ko-KR" sz="900" b="1" spc="-150" dirty="0" smtClean="0">
                  <a:latin typeface="+mn-ea"/>
                </a:endParaRPr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7624336" y="2323795"/>
              <a:ext cx="732736" cy="542584"/>
              <a:chOff x="-899824" y="2813457"/>
              <a:chExt cx="547065" cy="615688"/>
            </a:xfrm>
          </p:grpSpPr>
          <p:pic>
            <p:nvPicPr>
              <p:cNvPr id="108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 l="11754" r="11440"/>
              <a:stretch>
                <a:fillRect/>
              </a:stretch>
            </p:blipFill>
            <p:spPr bwMode="auto">
              <a:xfrm rot="5400000">
                <a:off x="-934135" y="2847768"/>
                <a:ext cx="615688" cy="547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9" name="AutoShape 271"/>
              <p:cNvSpPr>
                <a:spLocks noChangeArrowheads="1"/>
              </p:cNvSpPr>
              <p:nvPr/>
            </p:nvSpPr>
            <p:spPr bwMode="auto">
              <a:xfrm>
                <a:off x="-885140" y="3035233"/>
                <a:ext cx="504749" cy="322443"/>
              </a:xfrm>
              <a:prstGeom prst="round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lIns="0" tIns="36000" rIns="0" bIns="36000" anchor="ctr"/>
              <a:lstStyle/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유관기관</a:t>
                </a:r>
                <a:endParaRPr lang="en-US" altLang="ko-KR" sz="900" b="1" spc="-150" dirty="0" smtClean="0">
                  <a:latin typeface="+mn-ea"/>
                </a:endParaRPr>
              </a:p>
              <a:p>
                <a:pPr algn="ctr"/>
                <a:r>
                  <a:rPr lang="ko-KR" altLang="en-US" sz="900" b="1" spc="-150" dirty="0" smtClean="0">
                    <a:latin typeface="+mn-ea"/>
                  </a:rPr>
                  <a:t>데이</a:t>
                </a:r>
                <a:r>
                  <a:rPr lang="ko-KR" altLang="en-US" sz="900" b="1" spc="-150" dirty="0">
                    <a:latin typeface="+mn-ea"/>
                  </a:rPr>
                  <a:t>터</a:t>
                </a:r>
                <a:endParaRPr lang="en-US" altLang="ko-KR" sz="900" b="1" spc="-150" dirty="0" smtClean="0">
                  <a:latin typeface="+mn-ea"/>
                </a:endParaRPr>
              </a:p>
            </p:txBody>
          </p:sp>
        </p:grpSp>
        <p:pic>
          <p:nvPicPr>
            <p:cNvPr id="106" name="Picture 243" descr="플러스b-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09954" y="2049702"/>
              <a:ext cx="536120" cy="490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7" name="TextBox 106"/>
            <p:cNvSpPr txBox="1"/>
            <p:nvPr/>
          </p:nvSpPr>
          <p:spPr>
            <a:xfrm>
              <a:off x="8465318" y="2035621"/>
              <a:ext cx="966876" cy="510039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9193" tIns="39193" rIns="39193" bIns="39193" rtlCol="0" anchor="t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100241" indent="-100241"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ko-KR" altLang="en-US" sz="1400" b="1" spc="-150" dirty="0" smtClean="0">
                  <a:solidFill>
                    <a:schemeClr val="bg1"/>
                  </a:solidFill>
                </a:rPr>
                <a:t>외</a:t>
              </a:r>
              <a:r>
                <a:rPr lang="ko-KR" altLang="en-US" sz="1400" b="1" spc="-150" dirty="0">
                  <a:solidFill>
                    <a:schemeClr val="bg1"/>
                  </a:solidFill>
                </a:rPr>
                <a:t>부</a:t>
              </a:r>
              <a:endParaRPr lang="en-US" altLang="ko-KR" sz="1400" b="1" spc="-150" dirty="0" smtClean="0">
                <a:solidFill>
                  <a:schemeClr val="bg1"/>
                </a:solidFill>
              </a:endParaRPr>
            </a:p>
            <a:p>
              <a:r>
                <a:rPr lang="ko-KR" altLang="en-US" sz="1400" b="1" spc="-150" dirty="0" smtClean="0">
                  <a:solidFill>
                    <a:schemeClr val="bg1"/>
                  </a:solidFill>
                </a:rPr>
                <a:t>데이터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2" name="Picture 2" descr="data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885" y="1796066"/>
            <a:ext cx="630070" cy="6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graph trend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962" y="1753457"/>
            <a:ext cx="735458" cy="73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6" descr="insight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124" y="1629189"/>
            <a:ext cx="892545" cy="89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8" descr="policy 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775" y="1812962"/>
            <a:ext cx="630070" cy="6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C:\Users\강세환\Desktop\temp\a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2891058" y="1943543"/>
            <a:ext cx="548232" cy="43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2" descr="C:\Users\강세환\Desktop\temp\a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4996719" y="1943544"/>
            <a:ext cx="548232" cy="43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2" descr="C:\Users\강세환\Desktop\temp\a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7088955" y="1943544"/>
            <a:ext cx="548232" cy="43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TextBox 138"/>
          <p:cNvSpPr txBox="1"/>
          <p:nvPr/>
        </p:nvSpPr>
        <p:spPr>
          <a:xfrm>
            <a:off x="1462872" y="2488915"/>
            <a:ext cx="1476035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87313" indent="-87313" fontAlgn="base" latinLnBrk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SzPct val="100000"/>
              <a:buFont typeface="Arial" pitchFamily="34" charset="0"/>
              <a:buChar char="•"/>
              <a:defRPr sz="1300" spc="-30">
                <a:solidFill>
                  <a:schemeClr val="tx1">
                    <a:lumMod val="75000"/>
                    <a:lumOff val="25000"/>
                  </a:schemeClr>
                </a:solidFill>
                <a:latin typeface="-웹윤고딕130" pitchFamily="18" charset="-127"/>
                <a:ea typeface="-웹윤고딕130" pitchFamily="18" charset="-127"/>
              </a:defRPr>
            </a:lvl1pPr>
          </a:lstStyle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2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rPr>
              <a:t>데이</a:t>
            </a:r>
            <a:r>
              <a:rPr lang="ko-KR" altLang="en-US" sz="12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rPr>
              <a:t>터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98894" y="2488914"/>
            <a:ext cx="1476035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87313" indent="-87313" fontAlgn="base" latinLnBrk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SzPct val="100000"/>
              <a:buFont typeface="Arial" pitchFamily="34" charset="0"/>
              <a:buChar char="•"/>
              <a:defRPr sz="1300" spc="-30">
                <a:solidFill>
                  <a:schemeClr val="tx1">
                    <a:lumMod val="75000"/>
                    <a:lumOff val="25000"/>
                  </a:schemeClr>
                </a:solidFill>
                <a:latin typeface="-웹윤고딕130" pitchFamily="18" charset="-127"/>
                <a:ea typeface="-웹윤고딕130" pitchFamily="18" charset="-127"/>
              </a:defRPr>
            </a:lvl1pPr>
          </a:lstStyle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2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rPr>
              <a:t>패턴</a:t>
            </a:r>
            <a:endParaRPr lang="ko-KR" altLang="en-US" sz="1200" b="1" spc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617690" y="2488914"/>
            <a:ext cx="1476035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87313" indent="-87313" fontAlgn="base" latinLnBrk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SzPct val="100000"/>
              <a:buFont typeface="Arial" pitchFamily="34" charset="0"/>
              <a:buChar char="•"/>
              <a:defRPr sz="1300" spc="-30">
                <a:solidFill>
                  <a:schemeClr val="tx1">
                    <a:lumMod val="75000"/>
                    <a:lumOff val="25000"/>
                  </a:schemeClr>
                </a:solidFill>
                <a:latin typeface="-웹윤고딕130" pitchFamily="18" charset="-127"/>
                <a:ea typeface="-웹윤고딕130" pitchFamily="18" charset="-127"/>
              </a:defRPr>
            </a:lvl1pPr>
          </a:lstStyle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200" b="1" spc="0" dirty="0" err="1" smtClean="0">
                <a:solidFill>
                  <a:srgbClr val="C75F09"/>
                </a:solidFill>
                <a:latin typeface="+mn-ea"/>
                <a:ea typeface="+mn-ea"/>
                <a:cs typeface="Arial" pitchFamily="34" charset="0"/>
              </a:rPr>
              <a:t>인사이</a:t>
            </a:r>
            <a:r>
              <a:rPr lang="ko-KR" altLang="en-US" sz="1200" b="1" spc="0" dirty="0" err="1">
                <a:solidFill>
                  <a:srgbClr val="C75F09"/>
                </a:solidFill>
                <a:latin typeface="+mn-ea"/>
                <a:ea typeface="+mn-ea"/>
                <a:cs typeface="Arial" pitchFamily="34" charset="0"/>
              </a:rPr>
              <a:t>트</a:t>
            </a:r>
            <a:endParaRPr lang="ko-KR" altLang="en-US" sz="1200" b="1" spc="0" dirty="0">
              <a:solidFill>
                <a:srgbClr val="C75F09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637942" y="2488915"/>
            <a:ext cx="1476035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87313" indent="-87313" fontAlgn="base" latinLnBrk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SzPct val="100000"/>
              <a:buFont typeface="Arial" pitchFamily="34" charset="0"/>
              <a:buChar char="•"/>
              <a:defRPr sz="1300" spc="-30">
                <a:solidFill>
                  <a:schemeClr val="tx1">
                    <a:lumMod val="75000"/>
                    <a:lumOff val="25000"/>
                  </a:schemeClr>
                </a:solidFill>
                <a:latin typeface="-웹윤고딕130" pitchFamily="18" charset="-127"/>
                <a:ea typeface="-웹윤고딕130" pitchFamily="18" charset="-127"/>
              </a:defRPr>
            </a:lvl1pPr>
          </a:lstStyle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2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rPr>
              <a:t>정책</a:t>
            </a:r>
            <a:endParaRPr lang="ko-KR" altLang="en-US" sz="1200" b="1" spc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143" name="그룹 142"/>
          <p:cNvGrpSpPr/>
          <p:nvPr/>
        </p:nvGrpSpPr>
        <p:grpSpPr>
          <a:xfrm>
            <a:off x="1070419" y="2986752"/>
            <a:ext cx="1727065" cy="888318"/>
            <a:chOff x="312110" y="2984423"/>
            <a:chExt cx="1833611" cy="902707"/>
          </a:xfrm>
          <a:effectLst/>
        </p:grpSpPr>
        <p:sp>
          <p:nvSpPr>
            <p:cNvPr id="144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8879"/>
              </a:avLst>
            </a:prstGeom>
            <a:solidFill>
              <a:schemeClr val="bg1"/>
            </a:solidFill>
            <a:ln w="2857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57313" y="3337256"/>
              <a:ext cx="1559817" cy="19704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400" b="1" spc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교통사고통계분석</a:t>
              </a:r>
              <a:endParaRPr lang="ko-KR" altLang="en-US" sz="14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3155265" y="2986752"/>
            <a:ext cx="1727065" cy="888318"/>
            <a:chOff x="312110" y="2984423"/>
            <a:chExt cx="1833611" cy="902707"/>
          </a:xfrm>
          <a:effectLst/>
        </p:grpSpPr>
        <p:sp>
          <p:nvSpPr>
            <p:cNvPr id="147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8879"/>
              </a:avLst>
            </a:prstGeom>
            <a:solidFill>
              <a:schemeClr val="bg1"/>
            </a:solidFill>
            <a:ln w="2857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57313" y="3337256"/>
              <a:ext cx="1559817" cy="19704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400" b="1" spc="0" smtClean="0">
                  <a:solidFill>
                    <a:srgbClr val="484848"/>
                  </a:solidFill>
                  <a:latin typeface="맑은 고딕"/>
                  <a:ea typeface="맑은 고딕"/>
                  <a:cs typeface="Arial" pitchFamily="34" charset="0"/>
                </a:rPr>
                <a:t>운전면허 분석</a:t>
              </a:r>
              <a:endParaRPr lang="ko-KR" altLang="en-US" sz="1400" b="1" spc="0" dirty="0" smtClean="0">
                <a:solidFill>
                  <a:srgbClr val="484848"/>
                </a:solidFill>
                <a:latin typeface="맑은 고딕"/>
                <a:ea typeface="맑은 고딕"/>
                <a:cs typeface="Arial" pitchFamily="34" charset="0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5257044" y="2986752"/>
            <a:ext cx="1727065" cy="888318"/>
            <a:chOff x="312110" y="2984423"/>
            <a:chExt cx="1833611" cy="902707"/>
          </a:xfrm>
          <a:effectLst/>
        </p:grpSpPr>
        <p:sp>
          <p:nvSpPr>
            <p:cNvPr id="150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8879"/>
              </a:avLst>
            </a:prstGeom>
            <a:solidFill>
              <a:schemeClr val="bg1"/>
            </a:solidFill>
            <a:ln w="2857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57313" y="3219186"/>
              <a:ext cx="1559817" cy="43317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400" b="1" spc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의료데이터</a:t>
              </a:r>
              <a:endParaRPr lang="en-US" altLang="ko-KR" sz="1400" b="1" spc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400" b="1" spc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연계분석</a:t>
              </a:r>
              <a:endParaRPr lang="ko-KR" altLang="en-US" sz="14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7284928" y="2986752"/>
            <a:ext cx="1727065" cy="888318"/>
            <a:chOff x="312110" y="2984423"/>
            <a:chExt cx="1833611" cy="902707"/>
          </a:xfrm>
          <a:effectLst/>
        </p:grpSpPr>
        <p:sp>
          <p:nvSpPr>
            <p:cNvPr id="153" name="Rectangle 39"/>
            <p:cNvSpPr>
              <a:spLocks noChangeArrowheads="1"/>
            </p:cNvSpPr>
            <p:nvPr/>
          </p:nvSpPr>
          <p:spPr bwMode="auto">
            <a:xfrm>
              <a:off x="312110" y="2984423"/>
              <a:ext cx="1833611" cy="902707"/>
            </a:xfrm>
            <a:prstGeom prst="roundRect">
              <a:avLst>
                <a:gd name="adj" fmla="val 8879"/>
              </a:avLst>
            </a:prstGeom>
            <a:solidFill>
              <a:schemeClr val="bg1"/>
            </a:solidFill>
            <a:ln w="2857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3600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algn="ctr">
                <a:lnSpc>
                  <a:spcPct val="90000"/>
                </a:lnSpc>
                <a:spcBef>
                  <a:spcPts val="300"/>
                </a:spcBef>
                <a:defRPr/>
              </a:pP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57313" y="3337254"/>
              <a:ext cx="1559816" cy="19704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400" b="1" spc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/>
                  <a:ea typeface="맑은 고딕"/>
                  <a:cs typeface="Arial" pitchFamily="34" charset="0"/>
                </a:rPr>
                <a:t>민원 분석</a:t>
              </a:r>
              <a:endParaRPr lang="ko-KR" altLang="en-US" sz="14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  <a:cs typeface="Arial" pitchFamily="34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151784" y="3021770"/>
            <a:ext cx="2133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14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r>
              <a:rPr lang="en-US" altLang="ko-KR" sz="1400" b="1" baseline="-2500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</a:t>
            </a:r>
            <a:endParaRPr lang="ko-KR" altLang="en-US" sz="1400" b="1" baseline="-25000" dirty="0">
              <a:ln>
                <a:solidFill>
                  <a:srgbClr val="00A1FA">
                    <a:alpha val="0"/>
                  </a:srgbClr>
                </a:solidFill>
              </a:ln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220633" y="3021770"/>
            <a:ext cx="2133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14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1400" b="1" baseline="-2500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9BBB5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ko-KR" altLang="en-US" sz="14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336165" y="3021770"/>
            <a:ext cx="2133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14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en-US" altLang="ko-KR" sz="1400" b="1" baseline="-2500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9BBB5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ko-KR" altLang="en-US" sz="14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358807" y="3021770"/>
            <a:ext cx="2133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1400" b="1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r>
              <a:rPr lang="en-US" altLang="ko-KR" sz="1400" b="1" baseline="-25000" dirty="0" smtClean="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srgbClr val="9BBB5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ko-KR" altLang="en-US" sz="1400" b="1" dirty="0">
              <a:ln>
                <a:solidFill>
                  <a:srgbClr val="00A1FA">
                    <a:alpha val="0"/>
                  </a:srgbClr>
                </a:solidFill>
              </a:ln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59" name="AutoShape 87"/>
          <p:cNvSpPr>
            <a:spLocks noChangeArrowheads="1"/>
          </p:cNvSpPr>
          <p:nvPr/>
        </p:nvSpPr>
        <p:spPr bwMode="gray">
          <a:xfrm rot="5400000" flipH="1">
            <a:off x="1602389" y="3464147"/>
            <a:ext cx="705880" cy="1774008"/>
          </a:xfrm>
          <a:prstGeom prst="homePlate">
            <a:avLst>
              <a:gd name="adj" fmla="val 25000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1" indent="-101600" algn="l" eaLnBrk="0" hangingPunct="0">
              <a:lnSpc>
                <a:spcPts val="1000"/>
              </a:lnSpc>
              <a:buSzPct val="100000"/>
              <a:tabLst>
                <a:tab pos="5648325" algn="l"/>
              </a:tabLst>
              <a:defRPr/>
            </a:pPr>
            <a:endParaRPr lang="ja-JP" altLang="en-US" sz="900" dirty="0">
              <a:solidFill>
                <a:schemeClr val="tx1"/>
              </a:solidFill>
              <a:latin typeface="+mn-ea"/>
              <a:ea typeface="+mn-ea"/>
              <a:cs typeface="Arial" pitchFamily="34" charset="0"/>
              <a:sym typeface="Monotype Sorts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048856" y="4200992"/>
            <a:ext cx="1775677" cy="4262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87313" indent="-87313" fontAlgn="base" latinLnBrk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SzPct val="100000"/>
              <a:buFont typeface="Arial" pitchFamily="34" charset="0"/>
              <a:buChar char="•"/>
              <a:defRPr sz="1300" spc="-30">
                <a:solidFill>
                  <a:schemeClr val="tx1">
                    <a:lumMod val="75000"/>
                    <a:lumOff val="25000"/>
                  </a:schemeClr>
                </a:solidFill>
                <a:latin typeface="-웹윤고딕130" pitchFamily="18" charset="-127"/>
                <a:ea typeface="-웹윤고딕130" pitchFamily="18" charset="-127"/>
              </a:defRPr>
            </a:lvl1pPr>
          </a:lstStyle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4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인터뷰</a:t>
            </a:r>
            <a:r>
              <a:rPr lang="en-US" altLang="ko-KR" sz="14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, </a:t>
            </a:r>
          </a:p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en-US" altLang="ko-KR" sz="14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W/G </a:t>
            </a:r>
            <a:r>
              <a:rPr lang="ko-KR" altLang="en-US" sz="14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의견</a:t>
            </a:r>
            <a:endParaRPr lang="en-US" altLang="ko-KR" sz="1400" spc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61" name="AutoShape 87"/>
          <p:cNvSpPr>
            <a:spLocks noChangeArrowheads="1"/>
          </p:cNvSpPr>
          <p:nvPr/>
        </p:nvSpPr>
        <p:spPr bwMode="gray">
          <a:xfrm rot="5400000" flipH="1">
            <a:off x="3692107" y="3464148"/>
            <a:ext cx="705880" cy="1774006"/>
          </a:xfrm>
          <a:prstGeom prst="homePlate">
            <a:avLst>
              <a:gd name="adj" fmla="val 25000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1" indent="-101600" algn="l" eaLnBrk="0" hangingPunct="0">
              <a:lnSpc>
                <a:spcPts val="1000"/>
              </a:lnSpc>
              <a:buSzPct val="100000"/>
              <a:tabLst>
                <a:tab pos="5648325" algn="l"/>
              </a:tabLst>
              <a:defRPr/>
            </a:pPr>
            <a:endParaRPr lang="ja-JP" altLang="en-US" sz="900" dirty="0">
              <a:solidFill>
                <a:schemeClr val="tx1"/>
              </a:solidFill>
              <a:latin typeface="+mn-ea"/>
              <a:ea typeface="+mn-ea"/>
              <a:cs typeface="Arial" pitchFamily="34" charset="0"/>
              <a:sym typeface="Monotype Sorts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138575" y="4200992"/>
            <a:ext cx="1775677" cy="4262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87313" indent="-87313" fontAlgn="base" latinLnBrk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SzPct val="100000"/>
              <a:buFont typeface="Arial" pitchFamily="34" charset="0"/>
              <a:buChar char="•"/>
              <a:defRPr sz="1300" spc="-30">
                <a:solidFill>
                  <a:schemeClr val="tx1">
                    <a:lumMod val="75000"/>
                    <a:lumOff val="25000"/>
                  </a:schemeClr>
                </a:solidFill>
                <a:latin typeface="-웹윤고딕130" pitchFamily="18" charset="-127"/>
                <a:ea typeface="-웹윤고딕130" pitchFamily="18" charset="-127"/>
              </a:defRPr>
            </a:lvl1pPr>
          </a:lstStyle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4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수집가능</a:t>
            </a:r>
            <a:endParaRPr lang="en-US" altLang="ko-KR" sz="1400" spc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4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데이터</a:t>
            </a:r>
            <a:endParaRPr lang="en-US" altLang="ko-KR" sz="1400" spc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63" name="AutoShape 87"/>
          <p:cNvSpPr>
            <a:spLocks noChangeArrowheads="1"/>
          </p:cNvSpPr>
          <p:nvPr/>
        </p:nvSpPr>
        <p:spPr bwMode="gray">
          <a:xfrm rot="5400000" flipH="1">
            <a:off x="5780397" y="3467158"/>
            <a:ext cx="705880" cy="1774006"/>
          </a:xfrm>
          <a:prstGeom prst="homePlate">
            <a:avLst>
              <a:gd name="adj" fmla="val 25000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1" indent="-101600" algn="l" eaLnBrk="0" hangingPunct="0">
              <a:lnSpc>
                <a:spcPts val="1000"/>
              </a:lnSpc>
              <a:buSzPct val="100000"/>
              <a:tabLst>
                <a:tab pos="5648325" algn="l"/>
              </a:tabLst>
              <a:defRPr/>
            </a:pPr>
            <a:endParaRPr lang="ja-JP" altLang="en-US" sz="900" dirty="0">
              <a:solidFill>
                <a:schemeClr val="tx1"/>
              </a:solidFill>
              <a:latin typeface="+mn-ea"/>
              <a:ea typeface="+mn-ea"/>
              <a:cs typeface="Arial" pitchFamily="34" charset="0"/>
              <a:sym typeface="Monotype Sorts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226865" y="4204002"/>
            <a:ext cx="1775677" cy="4262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87313" indent="-87313" fontAlgn="base" latinLnBrk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SzPct val="100000"/>
              <a:buFont typeface="Arial" pitchFamily="34" charset="0"/>
              <a:buChar char="•"/>
              <a:defRPr sz="1300" spc="-30">
                <a:solidFill>
                  <a:schemeClr val="tx1">
                    <a:lumMod val="75000"/>
                    <a:lumOff val="25000"/>
                  </a:schemeClr>
                </a:solidFill>
                <a:latin typeface="-웹윤고딕130" pitchFamily="18" charset="-127"/>
                <a:ea typeface="-웹윤고딕130" pitchFamily="18" charset="-127"/>
              </a:defRPr>
            </a:lvl1pPr>
          </a:lstStyle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4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추진과제</a:t>
            </a:r>
            <a:endParaRPr lang="en-US" altLang="ko-KR" sz="1400" spc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4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우선순위</a:t>
            </a:r>
            <a:endParaRPr lang="en-US" altLang="ko-KR" sz="1400" spc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65" name="AutoShape 87"/>
          <p:cNvSpPr>
            <a:spLocks noChangeArrowheads="1"/>
          </p:cNvSpPr>
          <p:nvPr/>
        </p:nvSpPr>
        <p:spPr bwMode="gray">
          <a:xfrm rot="5400000" flipH="1">
            <a:off x="7796677" y="3467158"/>
            <a:ext cx="705880" cy="1774006"/>
          </a:xfrm>
          <a:prstGeom prst="homePlate">
            <a:avLst>
              <a:gd name="adj" fmla="val 25000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1" indent="-101600" algn="l" eaLnBrk="0" hangingPunct="0">
              <a:lnSpc>
                <a:spcPts val="1000"/>
              </a:lnSpc>
              <a:buSzPct val="100000"/>
              <a:tabLst>
                <a:tab pos="5648325" algn="l"/>
              </a:tabLst>
              <a:defRPr/>
            </a:pPr>
            <a:endParaRPr lang="ja-JP" altLang="en-US" sz="900" dirty="0">
              <a:solidFill>
                <a:schemeClr val="tx1"/>
              </a:solidFill>
              <a:latin typeface="+mn-ea"/>
              <a:ea typeface="+mn-ea"/>
              <a:cs typeface="Arial" pitchFamily="34" charset="0"/>
              <a:sym typeface="Monotype Sorts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7234907" y="4204002"/>
            <a:ext cx="1775677" cy="4262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87313" indent="-87313" fontAlgn="base" latinLnBrk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SzPct val="100000"/>
              <a:buFont typeface="Arial" pitchFamily="34" charset="0"/>
              <a:buChar char="•"/>
              <a:defRPr sz="1300" spc="-30">
                <a:solidFill>
                  <a:schemeClr val="tx1">
                    <a:lumMod val="75000"/>
                    <a:lumOff val="25000"/>
                  </a:schemeClr>
                </a:solidFill>
                <a:latin typeface="-웹윤고딕130" pitchFamily="18" charset="-127"/>
                <a:ea typeface="-웹윤고딕130" pitchFamily="18" charset="-127"/>
              </a:defRPr>
            </a:lvl1pPr>
          </a:lstStyle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4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빅데이터</a:t>
            </a:r>
            <a:endParaRPr lang="en-US" altLang="ko-KR" sz="1400" spc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  <a:p>
            <a:pPr marL="0" lvl="0" indent="0" algn="ctr" fontAlgn="auto" latinLnBrk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None/>
              <a:defRPr/>
            </a:pPr>
            <a:r>
              <a:rPr lang="ko-KR" altLang="en-US" sz="1400" spc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활용 효과</a:t>
            </a:r>
            <a:endParaRPr lang="en-US" altLang="ko-KR" sz="1400" spc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67" name="Rectangle 39"/>
          <p:cNvSpPr>
            <a:spLocks noChangeArrowheads="1"/>
          </p:cNvSpPr>
          <p:nvPr/>
        </p:nvSpPr>
        <p:spPr bwMode="auto">
          <a:xfrm>
            <a:off x="1113295" y="4842411"/>
            <a:ext cx="7916643" cy="1347374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3600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0" algn="ctr">
              <a:lnSpc>
                <a:spcPct val="90000"/>
              </a:lnSpc>
              <a:spcBef>
                <a:spcPts val="300"/>
              </a:spcBef>
              <a:defRPr/>
            </a:pP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68" name="직사각형 167"/>
          <p:cNvSpPr/>
          <p:nvPr/>
        </p:nvSpPr>
        <p:spPr bwMode="gray">
          <a:xfrm>
            <a:off x="-121290" y="3125421"/>
            <a:ext cx="1260000" cy="5847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+mn-ea"/>
                <a:ea typeface="+mn-ea"/>
                <a:sym typeface="Wingdings" pitchFamily="2" charset="2"/>
              </a:rPr>
              <a:t>분석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+mn-ea"/>
              <a:ea typeface="+mn-ea"/>
              <a:sym typeface="Wingdings" pitchFamily="2" charset="2"/>
            </a:endParaRPr>
          </a:p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+mn-ea"/>
                <a:ea typeface="+mn-ea"/>
                <a:sym typeface="Wingdings" pitchFamily="2" charset="2"/>
              </a:rPr>
              <a:t>주제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169" name="직사각형 168"/>
          <p:cNvSpPr/>
          <p:nvPr/>
        </p:nvSpPr>
        <p:spPr bwMode="gray">
          <a:xfrm>
            <a:off x="-121290" y="1879844"/>
            <a:ext cx="1260000" cy="5847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+mn-ea"/>
                <a:ea typeface="+mn-ea"/>
                <a:sym typeface="Wingdings" pitchFamily="2" charset="2"/>
              </a:rPr>
              <a:t>분석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+mn-ea"/>
              <a:ea typeface="+mn-ea"/>
              <a:sym typeface="Wingdings" pitchFamily="2" charset="2"/>
            </a:endParaRPr>
          </a:p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+mn-ea"/>
                <a:ea typeface="+mn-ea"/>
                <a:sym typeface="Wingdings" pitchFamily="2" charset="2"/>
              </a:rPr>
              <a:t>과정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170" name="직사각형 169"/>
          <p:cNvSpPr/>
          <p:nvPr/>
        </p:nvSpPr>
        <p:spPr bwMode="gray">
          <a:xfrm>
            <a:off x="-121290" y="4152737"/>
            <a:ext cx="1260000" cy="5847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선정</a:t>
            </a:r>
            <a:endParaRPr lang="en-US" altLang="ko-KR" sz="16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 pitchFamily="2" charset="2"/>
            </a:endParaRPr>
          </a:p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+mn-ea"/>
                <a:ea typeface="+mn-ea"/>
                <a:sym typeface="Wingdings" pitchFamily="2" charset="2"/>
              </a:rPr>
              <a:t>근거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171" name="직사각형 170"/>
          <p:cNvSpPr/>
          <p:nvPr/>
        </p:nvSpPr>
        <p:spPr bwMode="gray">
          <a:xfrm>
            <a:off x="-121290" y="5206108"/>
            <a:ext cx="1260000" cy="5847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활용</a:t>
            </a:r>
            <a:endParaRPr lang="en-US" altLang="ko-KR" sz="1600" b="1" kern="0" noProof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 pitchFamily="2" charset="2"/>
            </a:endParaRPr>
          </a:p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데이터</a:t>
            </a:r>
            <a:endParaRPr lang="en-US" altLang="ko-KR" sz="1600" b="1" kern="0" noProof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 pitchFamily="2" charset="2"/>
            </a:endParaRPr>
          </a:p>
        </p:txBody>
      </p:sp>
      <p:cxnSp>
        <p:nvCxnSpPr>
          <p:cNvPr id="172" name="직선 연결선 171"/>
          <p:cNvCxnSpPr/>
          <p:nvPr/>
        </p:nvCxnSpPr>
        <p:spPr bwMode="gray">
          <a:xfrm>
            <a:off x="183292" y="4934061"/>
            <a:ext cx="665208" cy="0"/>
          </a:xfrm>
          <a:prstGeom prst="lin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73" name="직선 연결선 172"/>
          <p:cNvCxnSpPr/>
          <p:nvPr/>
        </p:nvCxnSpPr>
        <p:spPr bwMode="gray">
          <a:xfrm>
            <a:off x="183292" y="3973093"/>
            <a:ext cx="665208" cy="0"/>
          </a:xfrm>
          <a:prstGeom prst="lin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74" name="직선 연결선 173"/>
          <p:cNvCxnSpPr/>
          <p:nvPr/>
        </p:nvCxnSpPr>
        <p:spPr bwMode="gray">
          <a:xfrm>
            <a:off x="183292" y="2811558"/>
            <a:ext cx="665208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20447873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16</a:t>
            </a:r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서비스 구축 결과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gray">
          <a:xfrm>
            <a:off x="248767" y="921457"/>
            <a:ext cx="1955714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>
              <a:spcBef>
                <a:spcPct val="10000"/>
              </a:spcBef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cs typeface="Arial" pitchFamily="34" charset="0"/>
              </a:rPr>
              <a:t>(3) 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맞춤분석 서비스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9390" y="1294578"/>
            <a:ext cx="8641200" cy="52567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>
            <a:off x="323411" y="1412720"/>
            <a:ext cx="1728240" cy="30696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맞춤분석 </a:t>
            </a:r>
            <a:r>
              <a:rPr lang="ko-KR" altLang="en-US" sz="1100" b="1" kern="0" dirty="0" err="1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플로우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4099" name="_x363570904" descr="EMB00002b103d7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0" r="23585"/>
          <a:stretch/>
        </p:blipFill>
        <p:spPr bwMode="auto">
          <a:xfrm>
            <a:off x="480699" y="1719687"/>
            <a:ext cx="1413663" cy="167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363574584" descr="EMB00002b103d7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3"/>
          <a:stretch/>
        </p:blipFill>
        <p:spPr bwMode="auto">
          <a:xfrm>
            <a:off x="464874" y="3502222"/>
            <a:ext cx="4178048" cy="30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_x134622736" descr="EMB00002b103d7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725" y="1825576"/>
            <a:ext cx="873687" cy="109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_x362445488" descr="EMB00002b103d7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12" y="1806609"/>
            <a:ext cx="871677" cy="109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_x134622576" descr="EMB00002b103d8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089" y="1795711"/>
            <a:ext cx="872510" cy="109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909137" y="1556740"/>
            <a:ext cx="3860464" cy="482467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28" name="양쪽 모서리가 둥근 사각형 27"/>
          <p:cNvSpPr/>
          <p:nvPr/>
        </p:nvSpPr>
        <p:spPr>
          <a:xfrm>
            <a:off x="5000680" y="1700760"/>
            <a:ext cx="3744520" cy="23486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</a:rPr>
              <a:t>맞춤 분석 세부 내역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32" name="양쪽 모서리가 둥근 사각형 31"/>
          <p:cNvSpPr/>
          <p:nvPr/>
        </p:nvSpPr>
        <p:spPr>
          <a:xfrm>
            <a:off x="4975337" y="2033868"/>
            <a:ext cx="581890" cy="5906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고령자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맞</a:t>
            </a:r>
            <a:r>
              <a:rPr lang="ko-KR" altLang="en-US" sz="11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춤</a:t>
            </a:r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5617231" y="2034355"/>
            <a:ext cx="3108702" cy="5902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6071" y="2070582"/>
            <a:ext cx="3023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나이 별 교통사고 안내</a:t>
            </a:r>
            <a:r>
              <a:rPr lang="en-US" altLang="ko-KR" sz="1000" dirty="0" smtClean="0">
                <a:solidFill>
                  <a:prstClr val="black"/>
                </a:solidFill>
              </a:rPr>
              <a:t>(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사고사상률</a:t>
            </a:r>
            <a:r>
              <a:rPr lang="en-US" altLang="ko-KR" sz="1000" dirty="0" smtClean="0">
                <a:solidFill>
                  <a:prstClr val="black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사고다발지역 별 최고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사상률</a:t>
            </a:r>
            <a:r>
              <a:rPr lang="ko-KR" altLang="en-US" sz="1000" dirty="0" smtClean="0">
                <a:solidFill>
                  <a:prstClr val="black"/>
                </a:solidFill>
              </a:rPr>
              <a:t> 분석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5" name="양쪽 모서리가 둥근 사각형 34"/>
          <p:cNvSpPr/>
          <p:nvPr/>
        </p:nvSpPr>
        <p:spPr>
          <a:xfrm>
            <a:off x="4975071" y="2730710"/>
            <a:ext cx="581890" cy="5906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성인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맞춤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5616965" y="2731197"/>
            <a:ext cx="3108702" cy="5902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75805" y="2767424"/>
            <a:ext cx="3023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prstClr val="black"/>
                </a:solidFill>
              </a:rPr>
              <a:t>나이 별 교통사고 안내</a:t>
            </a:r>
            <a:r>
              <a:rPr lang="en-US" altLang="ko-KR" sz="1000" dirty="0">
                <a:solidFill>
                  <a:prstClr val="black"/>
                </a:solidFill>
              </a:rPr>
              <a:t>(</a:t>
            </a:r>
            <a:r>
              <a:rPr lang="ko-KR" altLang="en-US" sz="1000" dirty="0" err="1">
                <a:solidFill>
                  <a:prstClr val="black"/>
                </a:solidFill>
              </a:rPr>
              <a:t>사고사상률</a:t>
            </a:r>
            <a:r>
              <a:rPr lang="en-US" altLang="ko-KR" sz="1000" dirty="0">
                <a:solidFill>
                  <a:prstClr val="black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prstClr val="black"/>
                </a:solidFill>
              </a:rPr>
              <a:t>차량용도 별 </a:t>
            </a:r>
            <a:r>
              <a:rPr lang="ko-KR" altLang="en-US" sz="1000" dirty="0" smtClean="0">
                <a:solidFill>
                  <a:prstClr val="black"/>
                </a:solidFill>
              </a:rPr>
              <a:t>교통사고</a:t>
            </a:r>
            <a:r>
              <a:rPr lang="en-US" altLang="ko-KR" sz="1000" dirty="0" smtClean="0">
                <a:solidFill>
                  <a:prstClr val="black"/>
                </a:solidFill>
              </a:rPr>
              <a:t>(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사고사상률</a:t>
            </a:r>
            <a:r>
              <a:rPr lang="ko-KR" altLang="en-US" sz="1000" dirty="0" smtClean="0">
                <a:solidFill>
                  <a:prstClr val="black"/>
                </a:solidFill>
              </a:rPr>
              <a:t> 최대치</a:t>
            </a:r>
            <a:r>
              <a:rPr lang="en-US" altLang="ko-KR" sz="1000" dirty="0" smtClean="0">
                <a:solidFill>
                  <a:prstClr val="black"/>
                </a:solidFill>
              </a:rPr>
              <a:t>)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4975070" y="3414368"/>
            <a:ext cx="581890" cy="5906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청소년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맞</a:t>
            </a:r>
            <a:r>
              <a:rPr lang="ko-KR" altLang="en-US" sz="11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춤</a:t>
            </a:r>
          </a:p>
        </p:txBody>
      </p:sp>
      <p:sp>
        <p:nvSpPr>
          <p:cNvPr id="39" name="양쪽 모서리가 둥근 사각형 38"/>
          <p:cNvSpPr/>
          <p:nvPr/>
        </p:nvSpPr>
        <p:spPr>
          <a:xfrm>
            <a:off x="5616964" y="3414855"/>
            <a:ext cx="3108702" cy="5902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75804" y="3451082"/>
            <a:ext cx="3023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사고 시 상태 별 교통사고 안내</a:t>
            </a:r>
            <a:r>
              <a:rPr lang="en-US" altLang="ko-KR" sz="1000" dirty="0" smtClean="0">
                <a:solidFill>
                  <a:prstClr val="black"/>
                </a:solidFill>
              </a:rPr>
              <a:t>(</a:t>
            </a:r>
            <a:r>
              <a:rPr lang="ko-KR" altLang="en-US" sz="1000" dirty="0" smtClean="0">
                <a:solidFill>
                  <a:prstClr val="black"/>
                </a:solidFill>
              </a:rPr>
              <a:t>사고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사상률</a:t>
            </a:r>
            <a:r>
              <a:rPr lang="en-US" altLang="ko-KR" sz="1000" dirty="0" smtClean="0">
                <a:solidFill>
                  <a:prstClr val="black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prstClr val="black"/>
                </a:solidFill>
              </a:rPr>
              <a:t>요일 별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스쿨존</a:t>
            </a:r>
            <a:r>
              <a:rPr lang="ko-KR" altLang="en-US" sz="1000" dirty="0" smtClean="0">
                <a:solidFill>
                  <a:prstClr val="black"/>
                </a:solidFill>
              </a:rPr>
              <a:t> 교통사고 안내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4980732" y="4134468"/>
            <a:ext cx="581890" cy="5906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어린이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맞춤</a:t>
            </a: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5622626" y="4134955"/>
            <a:ext cx="3108702" cy="5902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81466" y="4171182"/>
            <a:ext cx="3023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prstClr val="black"/>
                </a:solidFill>
              </a:rPr>
              <a:t>사고 시 상태 별 교통사고 안내</a:t>
            </a:r>
            <a:r>
              <a:rPr lang="en-US" altLang="ko-KR" sz="1000" dirty="0">
                <a:solidFill>
                  <a:prstClr val="black"/>
                </a:solidFill>
              </a:rPr>
              <a:t>(</a:t>
            </a:r>
            <a:r>
              <a:rPr lang="ko-KR" altLang="en-US" sz="1000" dirty="0">
                <a:solidFill>
                  <a:prstClr val="black"/>
                </a:solidFill>
              </a:rPr>
              <a:t>사고 </a:t>
            </a:r>
            <a:r>
              <a:rPr lang="ko-KR" altLang="en-US" sz="1000" dirty="0" err="1">
                <a:solidFill>
                  <a:prstClr val="black"/>
                </a:solidFill>
              </a:rPr>
              <a:t>사상률</a:t>
            </a:r>
            <a:r>
              <a:rPr lang="en-US" altLang="ko-KR" sz="1000" dirty="0">
                <a:solidFill>
                  <a:prstClr val="black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prstClr val="black"/>
                </a:solidFill>
              </a:rPr>
              <a:t>학년 별 </a:t>
            </a:r>
            <a:r>
              <a:rPr lang="ko-KR" altLang="en-US" sz="1000" dirty="0" err="1">
                <a:solidFill>
                  <a:prstClr val="black"/>
                </a:solidFill>
              </a:rPr>
              <a:t>스쿨존</a:t>
            </a:r>
            <a:r>
              <a:rPr lang="ko-KR" altLang="en-US" sz="1000" dirty="0">
                <a:solidFill>
                  <a:prstClr val="black"/>
                </a:solidFill>
              </a:rPr>
              <a:t> 교통사고 안내</a:t>
            </a:r>
          </a:p>
        </p:txBody>
      </p:sp>
      <p:sp>
        <p:nvSpPr>
          <p:cNvPr id="44" name="양쪽 모서리가 둥근 사각형 43"/>
          <p:cNvSpPr/>
          <p:nvPr/>
        </p:nvSpPr>
        <p:spPr>
          <a:xfrm>
            <a:off x="4975180" y="4824962"/>
            <a:ext cx="581890" cy="151404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공통</a:t>
            </a:r>
            <a:endParaRPr lang="en-US" altLang="ko-KR" sz="1100" b="1" kern="0" dirty="0" smtClean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사</a:t>
            </a:r>
            <a:r>
              <a:rPr lang="ko-KR" altLang="en-US" sz="11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prstClr val="black"/>
                </a:solidFill>
              </a:rPr>
              <a:t>항</a:t>
            </a:r>
          </a:p>
        </p:txBody>
      </p:sp>
      <p:sp>
        <p:nvSpPr>
          <p:cNvPr id="45" name="양쪽 모서리가 둥근 사각형 44"/>
          <p:cNvSpPr/>
          <p:nvPr/>
        </p:nvSpPr>
        <p:spPr>
          <a:xfrm>
            <a:off x="5617074" y="4825449"/>
            <a:ext cx="3108702" cy="151355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  <a:defRPr/>
            </a:pPr>
            <a:endParaRPr lang="ko-KR" altLang="en-US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75914" y="4861677"/>
            <a:ext cx="3023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prstClr val="black"/>
                </a:solidFill>
              </a:rPr>
              <a:t>전체 연령층별 교통사고 비율 비교 그래프 </a:t>
            </a:r>
            <a:r>
              <a:rPr lang="ko-KR" altLang="en-US" sz="1000" dirty="0" smtClean="0">
                <a:solidFill>
                  <a:prstClr val="black"/>
                </a:solidFill>
              </a:rPr>
              <a:t>안내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prstClr val="black"/>
                </a:solidFill>
              </a:rPr>
              <a:t>우리동네 시간대 별 교통사고 </a:t>
            </a:r>
            <a:r>
              <a:rPr lang="en-US" altLang="ko-KR" sz="1000" dirty="0">
                <a:solidFill>
                  <a:prstClr val="black"/>
                </a:solidFill>
              </a:rPr>
              <a:t>: </a:t>
            </a:r>
            <a:r>
              <a:rPr lang="ko-KR" altLang="en-US" sz="1000" dirty="0">
                <a:solidFill>
                  <a:prstClr val="black"/>
                </a:solidFill>
              </a:rPr>
              <a:t>교통사고 최다 시간대 </a:t>
            </a:r>
            <a:r>
              <a:rPr lang="ko-KR" altLang="en-US" sz="1000" dirty="0" smtClean="0">
                <a:solidFill>
                  <a:prstClr val="black"/>
                </a:solidFill>
              </a:rPr>
              <a:t>안내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prstClr val="black"/>
                </a:solidFill>
              </a:rPr>
              <a:t>우리동네 날씨 별 교통사고 </a:t>
            </a:r>
            <a:r>
              <a:rPr lang="en-US" altLang="ko-KR" sz="1000" dirty="0">
                <a:solidFill>
                  <a:prstClr val="black"/>
                </a:solidFill>
              </a:rPr>
              <a:t>: </a:t>
            </a:r>
            <a:r>
              <a:rPr lang="ko-KR" altLang="en-US" sz="1000" dirty="0" err="1">
                <a:solidFill>
                  <a:prstClr val="black"/>
                </a:solidFill>
              </a:rPr>
              <a:t>사고사상률</a:t>
            </a:r>
            <a:r>
              <a:rPr lang="ko-KR" altLang="en-US" sz="1000" dirty="0">
                <a:solidFill>
                  <a:prstClr val="black"/>
                </a:solidFill>
              </a:rPr>
              <a:t> 최고 날씨 안내</a:t>
            </a:r>
          </a:p>
        </p:txBody>
      </p:sp>
      <p:pic>
        <p:nvPicPr>
          <p:cNvPr id="47" name="Picture 2" descr="C:\Users\강세환\Desktop\temp\ar.png"/>
          <p:cNvPicPr preferRelativeResize="0">
            <a:picLocks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 rot="5400000" flipV="1">
            <a:off x="949619" y="2800305"/>
            <a:ext cx="475825" cy="996530"/>
          </a:xfrm>
          <a:prstGeom prst="rect">
            <a:avLst/>
          </a:prstGeom>
          <a:noFill/>
        </p:spPr>
      </p:pic>
      <p:pic>
        <p:nvPicPr>
          <p:cNvPr id="48" name="Picture 2" descr="C:\Users\강세환\Desktop\temp\ar.png"/>
          <p:cNvPicPr preferRelativeResize="0">
            <a:picLocks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 rot="16200000" flipV="1">
            <a:off x="3089736" y="2273976"/>
            <a:ext cx="605027" cy="2137080"/>
          </a:xfrm>
          <a:prstGeom prst="rect">
            <a:avLst/>
          </a:prstGeom>
          <a:noFill/>
        </p:spPr>
      </p:pic>
      <p:pic>
        <p:nvPicPr>
          <p:cNvPr id="49" name="Picture 6" descr="ADD PNG에 대한 이미지 검색결과"/>
          <p:cNvPicPr>
            <a:picLocks noChangeAspect="1" noChangeArrowheads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242" y="2624580"/>
            <a:ext cx="134079" cy="1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ADD PNG에 대한 이미지 검색결과"/>
          <p:cNvPicPr>
            <a:picLocks noChangeAspect="1" noChangeArrowheads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37" y="3317003"/>
            <a:ext cx="134079" cy="1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ADD PNG에 대한 이미지 검색결과"/>
          <p:cNvPicPr>
            <a:picLocks noChangeAspect="1" noChangeArrowheads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242" y="4005080"/>
            <a:ext cx="134079" cy="1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ADD PNG에 대한 이미지 검색결과"/>
          <p:cNvPicPr>
            <a:picLocks noChangeAspect="1" noChangeArrowheads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833" y="4725070"/>
            <a:ext cx="134079" cy="1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464874" y="2326028"/>
            <a:ext cx="1429488" cy="298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64874" y="2687268"/>
            <a:ext cx="1429488" cy="525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0698" y="4171181"/>
            <a:ext cx="4162223" cy="2350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04481" y="1921306"/>
            <a:ext cx="567269" cy="298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17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16</a:t>
            </a:r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서비스 구축 결과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gray">
          <a:xfrm>
            <a:off x="248767" y="921457"/>
            <a:ext cx="1955714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>
              <a:spcBef>
                <a:spcPct val="10000"/>
              </a:spcBef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cs typeface="Arial" pitchFamily="34" charset="0"/>
              </a:rPr>
              <a:t>(4) </a:t>
            </a: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교통사고 리포트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9390" y="1294578"/>
            <a:ext cx="8641200" cy="52567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50"/>
              </a:lnSpc>
            </a:pPr>
            <a:endParaRPr lang="ko-KR" altLang="en-US" sz="900" dirty="0">
              <a:solidFill>
                <a:prstClr val="black"/>
              </a:solidFill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7" y="1318634"/>
            <a:ext cx="6670687" cy="5208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11880" y="2204830"/>
            <a:ext cx="2475900" cy="504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1880" y="2708900"/>
            <a:ext cx="2475900" cy="936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75820" y="2204830"/>
            <a:ext cx="3456480" cy="1296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7206" y="4293120"/>
            <a:ext cx="2143543" cy="225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84049" y="4298324"/>
            <a:ext cx="2116526" cy="2252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45430" y="4298324"/>
            <a:ext cx="2274024" cy="2252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47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16</a:t>
            </a:r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사업기대 </a:t>
            </a:r>
            <a:r>
              <a:rPr lang="ko-KR" altLang="en-US" b="1" dirty="0" smtClean="0"/>
              <a:t>효과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251400" y="1052670"/>
            <a:ext cx="871914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lvl="0" latinLnBrk="0">
              <a:spcBef>
                <a:spcPts val="600"/>
              </a:spcBef>
              <a:defRPr sz="1400" b="1" kern="0">
                <a:solidFill>
                  <a:prstClr val="black">
                    <a:lumMod val="65000"/>
                    <a:lumOff val="35000"/>
                  </a:prstClr>
                </a:solidFill>
              </a:defRPr>
            </a:lvl1pPr>
          </a:lstStyle>
          <a:p>
            <a:r>
              <a:rPr lang="ko-KR" altLang="en-US" dirty="0"/>
              <a:t>고도화된 교통사고위험예측 시스템 구축 및 서비스 지역확대를 통해 교통사고율 감소</a:t>
            </a:r>
            <a:r>
              <a:rPr lang="en-US" altLang="ko-KR" dirty="0"/>
              <a:t> </a:t>
            </a:r>
            <a:r>
              <a:rPr lang="ko-KR" altLang="en-US" dirty="0"/>
              <a:t>뿐만 아니라 </a:t>
            </a:r>
            <a:r>
              <a:rPr lang="ko-KR" altLang="en-US" dirty="0" err="1"/>
              <a:t>사회적비용</a:t>
            </a:r>
            <a:r>
              <a:rPr lang="ko-KR" altLang="en-US" dirty="0"/>
              <a:t> 감소</a:t>
            </a:r>
            <a:r>
              <a:rPr lang="en-US" altLang="ko-KR" dirty="0"/>
              <a:t>, </a:t>
            </a:r>
            <a:r>
              <a:rPr lang="ko-KR" altLang="en-US" dirty="0"/>
              <a:t>다양한 활용을 통한 서비스 대상확대</a:t>
            </a:r>
            <a:r>
              <a:rPr lang="en-US" altLang="ko-KR" dirty="0"/>
              <a:t>, </a:t>
            </a:r>
            <a:r>
              <a:rPr lang="ko-KR" altLang="en-US" dirty="0"/>
              <a:t>신기술 선도사례를 창출할 수 있는 </a:t>
            </a:r>
            <a:r>
              <a:rPr lang="en-US" altLang="ko-KR" dirty="0"/>
              <a:t>“</a:t>
            </a:r>
            <a:r>
              <a:rPr lang="ko-KR" altLang="en-US" dirty="0" err="1"/>
              <a:t>빅데이터</a:t>
            </a:r>
            <a:r>
              <a:rPr lang="ko-KR" altLang="en-US" dirty="0"/>
              <a:t> 기반 선진 교통문화체계</a:t>
            </a:r>
            <a:r>
              <a:rPr lang="en-US" altLang="ko-KR" dirty="0"/>
              <a:t>＂</a:t>
            </a:r>
            <a:r>
              <a:rPr lang="ko-KR" altLang="en-US" dirty="0" smtClean="0"/>
              <a:t>기반 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760"/>
            <a:ext cx="9144000" cy="49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38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-831" y="1412720"/>
            <a:ext cx="9144831" cy="99198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>
              <a:buSzPct val="80000"/>
            </a:pP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26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17</a:t>
            </a:r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사업화 방안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>
            <a:off x="394917" y="4077090"/>
            <a:ext cx="3959441" cy="475201"/>
          </a:xfrm>
          <a:prstGeom prst="round2SameRect">
            <a:avLst>
              <a:gd name="adj1" fmla="val 11268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지역 </a:t>
            </a:r>
            <a:r>
              <a:rPr lang="en-US" altLang="ko-KR" sz="1400" b="1" dirty="0" smtClean="0">
                <a:solidFill>
                  <a:prstClr val="white"/>
                </a:solidFill>
                <a:sym typeface="Monotype Sorts"/>
              </a:rPr>
              <a:t>TBN</a:t>
            </a: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한국교통방송</a:t>
            </a:r>
            <a:r>
              <a:rPr lang="en-US" altLang="ko-KR" sz="1400" b="1" dirty="0">
                <a:solidFill>
                  <a:prstClr val="white"/>
                </a:solidFill>
                <a:sym typeface="Monotype Sorts"/>
              </a:rPr>
              <a:t> </a:t>
            </a:r>
            <a:r>
              <a:rPr lang="ko-KR" altLang="en-US" sz="1400" b="1" dirty="0" err="1" smtClean="0">
                <a:solidFill>
                  <a:prstClr val="white"/>
                </a:solidFill>
                <a:sym typeface="Monotype Sorts"/>
              </a:rPr>
              <a:t>방송컨텐츠</a:t>
            </a: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 활용</a:t>
            </a:r>
            <a:endParaRPr lang="en-US" altLang="ko-KR" sz="1400" b="1" dirty="0" smtClean="0">
              <a:solidFill>
                <a:prstClr val="white"/>
              </a:solidFill>
              <a:sym typeface="Monotype Sorts"/>
            </a:endParaRPr>
          </a:p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200" dirty="0" smtClean="0">
                <a:solidFill>
                  <a:prstClr val="white"/>
                </a:solidFill>
                <a:sym typeface="Monotype Sorts"/>
              </a:rPr>
              <a:t>교통사고 집중 출퇴근시간 라디오 송출</a:t>
            </a:r>
            <a:endParaRPr lang="ko-KR" altLang="en-US" sz="1200" dirty="0">
              <a:solidFill>
                <a:prstClr val="white"/>
              </a:solidFill>
              <a:sym typeface="Monotype Sorts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4788030" y="4653616"/>
            <a:ext cx="3964883" cy="475201"/>
          </a:xfrm>
          <a:prstGeom prst="round2SameRect">
            <a:avLst>
              <a:gd name="adj1" fmla="val 11268"/>
              <a:gd name="adj2" fmla="val 0"/>
            </a:avLst>
          </a:prstGeom>
          <a:solidFill>
            <a:srgbClr val="22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활용 데이터 확대 및 분석 고도화</a:t>
            </a:r>
            <a:endParaRPr lang="en-US" altLang="ko-KR" sz="1400" b="1" dirty="0" smtClean="0">
              <a:solidFill>
                <a:prstClr val="white"/>
              </a:solidFill>
              <a:sym typeface="Monotype Sorts"/>
            </a:endParaRPr>
          </a:p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200" dirty="0" smtClean="0">
                <a:solidFill>
                  <a:prstClr val="white"/>
                </a:solidFill>
                <a:sym typeface="Monotype Sorts"/>
              </a:rPr>
              <a:t>실시간 교통사고정보 및 시설물 등 정보 통합</a:t>
            </a:r>
            <a:endParaRPr lang="ko-KR" altLang="en-US" sz="1200" dirty="0">
              <a:solidFill>
                <a:prstClr val="white"/>
              </a:solidFill>
              <a:sym typeface="Monotype Sorts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>
            <a:off x="394634" y="4653616"/>
            <a:ext cx="3959441" cy="475201"/>
          </a:xfrm>
          <a:prstGeom prst="round2SameRect">
            <a:avLst>
              <a:gd name="adj1" fmla="val 11268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실시간 교통사고정보 제공</a:t>
            </a:r>
            <a:endParaRPr lang="en-US" altLang="ko-KR" sz="1400" b="1" dirty="0" smtClean="0">
              <a:solidFill>
                <a:prstClr val="white"/>
              </a:solidFill>
              <a:sym typeface="Monotype Sorts"/>
            </a:endParaRPr>
          </a:p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200" dirty="0" smtClean="0">
                <a:solidFill>
                  <a:prstClr val="white"/>
                </a:solidFill>
                <a:sym typeface="Monotype Sorts"/>
              </a:rPr>
              <a:t>실시간 방송제보 변환정보 활용으로 </a:t>
            </a:r>
            <a:r>
              <a:rPr lang="en-US" altLang="ko-KR" sz="1200" dirty="0" smtClean="0">
                <a:solidFill>
                  <a:prstClr val="white"/>
                </a:solidFill>
                <a:sym typeface="Monotype Sorts"/>
              </a:rPr>
              <a:t>2</a:t>
            </a:r>
            <a:r>
              <a:rPr lang="ko-KR" altLang="en-US" sz="1200" dirty="0" err="1" smtClean="0">
                <a:solidFill>
                  <a:prstClr val="white"/>
                </a:solidFill>
                <a:sym typeface="Monotype Sorts"/>
              </a:rPr>
              <a:t>차사고</a:t>
            </a:r>
            <a:r>
              <a:rPr lang="ko-KR" altLang="en-US" sz="1200" dirty="0">
                <a:solidFill>
                  <a:prstClr val="white"/>
                </a:solidFill>
                <a:sym typeface="Monotype Sorts"/>
              </a:rPr>
              <a:t> </a:t>
            </a:r>
            <a:r>
              <a:rPr lang="ko-KR" altLang="en-US" sz="1200" dirty="0" smtClean="0">
                <a:solidFill>
                  <a:prstClr val="white"/>
                </a:solidFill>
                <a:sym typeface="Monotype Sorts"/>
              </a:rPr>
              <a:t>방지</a:t>
            </a:r>
            <a:endParaRPr lang="ko-KR" altLang="en-US" sz="1200" dirty="0">
              <a:solidFill>
                <a:prstClr val="white"/>
              </a:solidFill>
              <a:sym typeface="Monotype Sorts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>
            <a:off x="4788030" y="4077090"/>
            <a:ext cx="3964883" cy="475201"/>
          </a:xfrm>
          <a:prstGeom prst="round2SameRect">
            <a:avLst>
              <a:gd name="adj1" fmla="val 11268"/>
              <a:gd name="adj2" fmla="val 0"/>
            </a:avLst>
          </a:prstGeom>
          <a:solidFill>
            <a:srgbClr val="22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서비스 전국 확대 및 활성화</a:t>
            </a:r>
            <a:endParaRPr lang="en-US" altLang="ko-KR" sz="1400" b="1" dirty="0" smtClean="0">
              <a:solidFill>
                <a:prstClr val="white"/>
              </a:solidFill>
              <a:sym typeface="Monotype Sorts"/>
            </a:endParaRPr>
          </a:p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200" dirty="0" smtClean="0">
                <a:solidFill>
                  <a:prstClr val="white"/>
                </a:solidFill>
                <a:sym typeface="Monotype Sorts"/>
              </a:rPr>
              <a:t>모든 국민 대상 서비스 영역 확대</a:t>
            </a:r>
            <a:endParaRPr lang="ko-KR" altLang="en-US" sz="1200" dirty="0">
              <a:solidFill>
                <a:prstClr val="white"/>
              </a:solidFill>
              <a:sym typeface="Monotype Sorts"/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>
            <a:off x="4788030" y="5254708"/>
            <a:ext cx="3964883" cy="475201"/>
          </a:xfrm>
          <a:prstGeom prst="round2SameRect">
            <a:avLst>
              <a:gd name="adj1" fmla="val 11268"/>
              <a:gd name="adj2" fmla="val 0"/>
            </a:avLst>
          </a:prstGeom>
          <a:solidFill>
            <a:srgbClr val="22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미래교통안전 인공지능 서비스 발굴</a:t>
            </a:r>
            <a:endParaRPr lang="en-US" altLang="ko-KR" sz="1400" b="1" dirty="0" smtClean="0">
              <a:solidFill>
                <a:prstClr val="white"/>
              </a:solidFill>
              <a:sym typeface="Monotype Sorts"/>
            </a:endParaRPr>
          </a:p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200" dirty="0" err="1">
                <a:solidFill>
                  <a:prstClr val="white"/>
                </a:solidFill>
                <a:sym typeface="Monotype Sorts"/>
              </a:rPr>
              <a:t>자율주행차</a:t>
            </a:r>
            <a:r>
              <a:rPr lang="ko-KR" altLang="en-US" sz="1200" dirty="0">
                <a:solidFill>
                  <a:prstClr val="white"/>
                </a:solidFill>
                <a:sym typeface="Monotype Sorts"/>
              </a:rPr>
              <a:t> 대비 실시간 돌발정보 </a:t>
            </a:r>
            <a:r>
              <a:rPr lang="ko-KR" altLang="en-US" sz="1200" dirty="0" smtClean="0">
                <a:solidFill>
                  <a:prstClr val="white"/>
                </a:solidFill>
                <a:sym typeface="Monotype Sorts"/>
              </a:rPr>
              <a:t>제공</a:t>
            </a:r>
            <a:endParaRPr lang="ko-KR" altLang="en-US" sz="1200" dirty="0">
              <a:solidFill>
                <a:prstClr val="white"/>
              </a:solidFill>
              <a:sym typeface="Monotype Sorts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396529" y="5254708"/>
            <a:ext cx="3959441" cy="475201"/>
          </a:xfrm>
          <a:prstGeom prst="round2SameRect">
            <a:avLst>
              <a:gd name="adj1" fmla="val 11268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지점별 </a:t>
            </a:r>
            <a:r>
              <a:rPr lang="ko-KR" altLang="en-US" sz="1400" b="1" dirty="0">
                <a:solidFill>
                  <a:prstClr val="white"/>
                </a:solidFill>
                <a:sym typeface="Monotype Sorts"/>
              </a:rPr>
              <a:t>교통사고위험정보 </a:t>
            </a: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제공</a:t>
            </a:r>
            <a:endParaRPr lang="en-US" altLang="ko-KR" sz="1400" b="1" dirty="0" smtClean="0">
              <a:solidFill>
                <a:prstClr val="white"/>
              </a:solidFill>
              <a:sym typeface="Monotype Sorts"/>
            </a:endParaRPr>
          </a:p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200" dirty="0" err="1" smtClean="0">
                <a:solidFill>
                  <a:prstClr val="white"/>
                </a:solidFill>
                <a:sym typeface="Monotype Sorts"/>
              </a:rPr>
              <a:t>사고다발지</a:t>
            </a:r>
            <a:r>
              <a:rPr lang="ko-KR" altLang="en-US" sz="1200" dirty="0" smtClean="0">
                <a:solidFill>
                  <a:prstClr val="white"/>
                </a:solidFill>
                <a:sym typeface="Monotype Sorts"/>
              </a:rPr>
              <a:t> 교통위험예측지수 산출</a:t>
            </a:r>
            <a:endParaRPr lang="ko-KR" altLang="en-US" sz="1200" dirty="0">
              <a:solidFill>
                <a:prstClr val="white"/>
              </a:solidFill>
              <a:sym typeface="Monotype Sorts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394633" y="5855799"/>
            <a:ext cx="3959441" cy="475201"/>
          </a:xfrm>
          <a:prstGeom prst="round2SameRect">
            <a:avLst>
              <a:gd name="adj1" fmla="val 11268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평창 동계올림픽 교통안전 활용</a:t>
            </a:r>
            <a:endParaRPr lang="en-US" altLang="ko-KR" sz="1400" b="1" dirty="0" smtClean="0">
              <a:solidFill>
                <a:prstClr val="white"/>
              </a:solidFill>
              <a:sym typeface="Monotype Sorts"/>
            </a:endParaRPr>
          </a:p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400" dirty="0" smtClean="0">
                <a:solidFill>
                  <a:prstClr val="white"/>
                </a:solidFill>
                <a:sym typeface="Monotype Sorts"/>
              </a:rPr>
              <a:t>관련기업 </a:t>
            </a:r>
            <a:r>
              <a:rPr lang="en-US" altLang="ko-KR" sz="1400" dirty="0" smtClean="0">
                <a:solidFill>
                  <a:prstClr val="white"/>
                </a:solidFill>
                <a:sym typeface="Monotype Sorts"/>
              </a:rPr>
              <a:t>MOU</a:t>
            </a:r>
            <a:r>
              <a:rPr lang="ko-KR" altLang="en-US" sz="1400" dirty="0" smtClean="0">
                <a:solidFill>
                  <a:prstClr val="white"/>
                </a:solidFill>
                <a:sym typeface="Monotype Sorts"/>
              </a:rPr>
              <a:t>를 통한 교통정보 행사 홍보</a:t>
            </a:r>
            <a:endParaRPr lang="ko-KR" altLang="en-US" sz="1400" dirty="0">
              <a:solidFill>
                <a:prstClr val="white"/>
              </a:solidFill>
              <a:sym typeface="Monotype Sorts"/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4788030" y="5855799"/>
            <a:ext cx="3964883" cy="475201"/>
          </a:xfrm>
          <a:prstGeom prst="round2SameRect">
            <a:avLst>
              <a:gd name="adj1" fmla="val 11268"/>
              <a:gd name="adj2" fmla="val 0"/>
            </a:avLst>
          </a:prstGeom>
          <a:solidFill>
            <a:srgbClr val="22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고령자</a:t>
            </a:r>
            <a:r>
              <a:rPr lang="en-US" altLang="ko-KR" sz="1400" b="1" dirty="0" smtClean="0">
                <a:solidFill>
                  <a:prstClr val="white"/>
                </a:solidFill>
                <a:sym typeface="Monotype Sorts"/>
              </a:rPr>
              <a:t>, </a:t>
            </a:r>
            <a:r>
              <a:rPr lang="ko-KR" altLang="en-US" sz="1400" b="1" dirty="0" smtClean="0">
                <a:solidFill>
                  <a:prstClr val="white"/>
                </a:solidFill>
                <a:sym typeface="Monotype Sorts"/>
              </a:rPr>
              <a:t>보행자 교통사고위험 서비스 확대</a:t>
            </a:r>
            <a:endParaRPr lang="en-US" altLang="ko-KR" sz="1400" b="1" dirty="0" smtClean="0">
              <a:solidFill>
                <a:prstClr val="white"/>
              </a:solidFill>
              <a:sym typeface="Monotype Sorts"/>
            </a:endParaRPr>
          </a:p>
          <a:p>
            <a:pPr marL="0" lvl="1" indent="-82073" defTabSz="793365" eaLnBrk="0" hangingPunct="0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123031" algn="l"/>
              </a:tabLst>
              <a:defRPr/>
            </a:pPr>
            <a:r>
              <a:rPr lang="ko-KR" altLang="en-US" sz="1200" dirty="0" smtClean="0">
                <a:solidFill>
                  <a:prstClr val="white"/>
                </a:solidFill>
                <a:sym typeface="Monotype Sorts"/>
              </a:rPr>
              <a:t>대국민 안전 </a:t>
            </a:r>
            <a:r>
              <a:rPr lang="ko-KR" altLang="en-US" sz="1200" dirty="0" err="1" smtClean="0">
                <a:solidFill>
                  <a:prstClr val="white"/>
                </a:solidFill>
                <a:sym typeface="Monotype Sorts"/>
              </a:rPr>
              <a:t>토탈케어</a:t>
            </a:r>
            <a:r>
              <a:rPr lang="ko-KR" altLang="en-US" sz="1200" dirty="0" smtClean="0">
                <a:solidFill>
                  <a:prstClr val="white"/>
                </a:solidFill>
                <a:sym typeface="Monotype Sorts"/>
              </a:rPr>
              <a:t> 서비스 확대</a:t>
            </a:r>
            <a:endParaRPr lang="ko-KR" altLang="en-US" sz="1100" dirty="0">
              <a:solidFill>
                <a:prstClr val="white"/>
              </a:solidFill>
              <a:sym typeface="Monotype Sorts"/>
            </a:endParaRPr>
          </a:p>
        </p:txBody>
      </p:sp>
      <p:sp>
        <p:nvSpPr>
          <p:cNvPr id="29" name="AutoShape 70"/>
          <p:cNvSpPr>
            <a:spLocks noChangeArrowheads="1"/>
          </p:cNvSpPr>
          <p:nvPr/>
        </p:nvSpPr>
        <p:spPr bwMode="auto">
          <a:xfrm>
            <a:off x="880109" y="2152316"/>
            <a:ext cx="2179321" cy="14746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olidFill>
                <a:prstClr val="black"/>
              </a:solidFill>
              <a:sym typeface="Monotype Sorts"/>
            </a:endParaRPr>
          </a:p>
        </p:txBody>
      </p:sp>
      <p:grpSp>
        <p:nvGrpSpPr>
          <p:cNvPr id="30" name="그룹 242"/>
          <p:cNvGrpSpPr/>
          <p:nvPr/>
        </p:nvGrpSpPr>
        <p:grpSpPr>
          <a:xfrm>
            <a:off x="1415090" y="1573895"/>
            <a:ext cx="1106348" cy="1126365"/>
            <a:chOff x="12141968" y="920552"/>
            <a:chExt cx="984746" cy="984744"/>
          </a:xfrm>
        </p:grpSpPr>
        <p:sp>
          <p:nvSpPr>
            <p:cNvPr id="31" name="타원 10"/>
            <p:cNvSpPr/>
            <p:nvPr/>
          </p:nvSpPr>
          <p:spPr>
            <a:xfrm>
              <a:off x="12141968" y="920552"/>
              <a:ext cx="984746" cy="98474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/>
              <a:endPara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2" name="타원 11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accent3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r>
                <a:rPr lang="en-US" altLang="ko-KR" sz="1400" b="1" kern="0" spc="-150" dirty="0" smtClean="0">
                  <a:solidFill>
                    <a:prstClr val="white"/>
                  </a:solidFill>
                  <a:sym typeface="Monotype Sorts"/>
                </a:rPr>
                <a:t>1</a:t>
              </a:r>
              <a:r>
                <a:rPr lang="ko-KR" altLang="en-US" sz="1400" b="1" kern="0" spc="-150" dirty="0" smtClean="0">
                  <a:solidFill>
                    <a:prstClr val="white"/>
                  </a:solidFill>
                  <a:sym typeface="Monotype Sorts"/>
                </a:rPr>
                <a:t>단계</a:t>
              </a:r>
              <a:endParaRPr lang="en-US" altLang="ko-KR" sz="1400" b="1" kern="0" spc="-150" dirty="0" smtClean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en-US" altLang="ko-KR" sz="1100" b="1" kern="0" spc="-150" dirty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en-US" altLang="ko-KR" sz="1100" b="1" kern="0" spc="-150" dirty="0" smtClean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ko-KR" altLang="en-US" sz="1100" b="1" kern="0" spc="-150" dirty="0">
                <a:solidFill>
                  <a:prstClr val="white"/>
                </a:solidFill>
                <a:sym typeface="Monotype Sorts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69965" y="2738136"/>
            <a:ext cx="1982784" cy="510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b="1" dirty="0" err="1" smtClean="0">
                <a:solidFill>
                  <a:prstClr val="black"/>
                </a:solidFill>
              </a:rPr>
              <a:t>딥러닝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시스템구축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및 서비스 지역 확대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34" name="AutoShape 70"/>
          <p:cNvSpPr>
            <a:spLocks noChangeArrowheads="1"/>
          </p:cNvSpPr>
          <p:nvPr/>
        </p:nvSpPr>
        <p:spPr bwMode="auto">
          <a:xfrm>
            <a:off x="3464844" y="2152318"/>
            <a:ext cx="2179321" cy="14746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olidFill>
                <a:prstClr val="black"/>
              </a:solidFill>
              <a:sym typeface="Monotype Sorts"/>
            </a:endParaRPr>
          </a:p>
        </p:txBody>
      </p:sp>
      <p:grpSp>
        <p:nvGrpSpPr>
          <p:cNvPr id="35" name="그룹 242"/>
          <p:cNvGrpSpPr/>
          <p:nvPr/>
        </p:nvGrpSpPr>
        <p:grpSpPr>
          <a:xfrm>
            <a:off x="3999825" y="1573897"/>
            <a:ext cx="1106348" cy="1126365"/>
            <a:chOff x="12141968" y="920552"/>
            <a:chExt cx="984746" cy="984744"/>
          </a:xfrm>
        </p:grpSpPr>
        <p:sp>
          <p:nvSpPr>
            <p:cNvPr id="36" name="타원 10"/>
            <p:cNvSpPr/>
            <p:nvPr/>
          </p:nvSpPr>
          <p:spPr>
            <a:xfrm>
              <a:off x="12141968" y="920552"/>
              <a:ext cx="984746" cy="98474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/>
              <a:endPara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7" name="타원 11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r>
                <a:rPr lang="en-US" altLang="ko-KR" sz="1400" b="1" kern="0" spc="-150" dirty="0">
                  <a:solidFill>
                    <a:prstClr val="white"/>
                  </a:solidFill>
                  <a:sym typeface="Monotype Sorts"/>
                </a:rPr>
                <a:t>2</a:t>
              </a:r>
              <a:r>
                <a:rPr lang="ko-KR" altLang="en-US" sz="1400" b="1" kern="0" spc="-150" dirty="0" smtClean="0">
                  <a:solidFill>
                    <a:prstClr val="white"/>
                  </a:solidFill>
                  <a:sym typeface="Monotype Sorts"/>
                </a:rPr>
                <a:t>단계</a:t>
              </a:r>
              <a:endParaRPr lang="en-US" altLang="ko-KR" sz="1400" b="1" kern="0" spc="-150" dirty="0" smtClean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en-US" altLang="ko-KR" sz="1100" b="1" kern="0" spc="-150" dirty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en-US" altLang="ko-KR" sz="1100" b="1" kern="0" spc="-150" dirty="0" smtClean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ko-KR" altLang="en-US" sz="1100" b="1" kern="0" spc="-150" dirty="0">
                <a:solidFill>
                  <a:prstClr val="white"/>
                </a:solidFill>
                <a:sym typeface="Monotype Sort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554700" y="2738138"/>
            <a:ext cx="1982784" cy="510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b="1" dirty="0" smtClean="0">
                <a:solidFill>
                  <a:prstClr val="black"/>
                </a:solidFill>
              </a:rPr>
              <a:t>시스템 운영 및 검증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서비스 활성화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044190" y="2592563"/>
            <a:ext cx="433366" cy="424303"/>
            <a:chOff x="5804900" y="7008259"/>
            <a:chExt cx="252000" cy="252000"/>
          </a:xfrm>
        </p:grpSpPr>
        <p:sp>
          <p:nvSpPr>
            <p:cNvPr id="40" name="타원 39"/>
            <p:cNvSpPr/>
            <p:nvPr/>
          </p:nvSpPr>
          <p:spPr>
            <a:xfrm>
              <a:off x="5804900" y="700825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endParaRPr lang="ko-KR" altLang="en-US" sz="160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 flipV="1">
              <a:off x="5873575" y="7081900"/>
              <a:ext cx="145130" cy="167566"/>
              <a:chOff x="3385288" y="2243438"/>
              <a:chExt cx="360783" cy="41655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 rot="8100000">
                <a:off x="3519939" y="2243438"/>
                <a:ext cx="91481" cy="360784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 rot="2700000">
                <a:off x="3519939" y="2433864"/>
                <a:ext cx="91481" cy="360783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47" name="직선 연결선 46"/>
          <p:cNvCxnSpPr/>
          <p:nvPr/>
        </p:nvCxnSpPr>
        <p:spPr>
          <a:xfrm>
            <a:off x="1552339" y="2030394"/>
            <a:ext cx="866720" cy="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121144" y="2030394"/>
            <a:ext cx="866720" cy="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313005" y="2042944"/>
            <a:ext cx="1298734" cy="38692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000" b="1" dirty="0" smtClean="0">
                <a:solidFill>
                  <a:prstClr val="white"/>
                </a:solidFill>
              </a:rPr>
              <a:t>예측서비스 </a:t>
            </a:r>
            <a:endParaRPr lang="en-US" altLang="ko-KR" sz="1000" b="1" dirty="0" smtClean="0">
              <a:solidFill>
                <a:prstClr val="white"/>
              </a:solidFill>
            </a:endParaRPr>
          </a:p>
          <a:p>
            <a:r>
              <a:rPr lang="ko-KR" altLang="en-US" sz="1000" b="1" dirty="0" smtClean="0">
                <a:solidFill>
                  <a:prstClr val="white"/>
                </a:solidFill>
              </a:rPr>
              <a:t>실증 확산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76965" y="2050564"/>
            <a:ext cx="1184584" cy="5408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000" b="1" dirty="0" smtClean="0">
                <a:solidFill>
                  <a:prstClr val="white"/>
                </a:solidFill>
              </a:rPr>
              <a:t>시스템 검증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,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</a:t>
            </a:r>
            <a:endParaRPr lang="en-US" altLang="ko-KR" sz="1000" b="1" dirty="0" smtClean="0">
              <a:solidFill>
                <a:prstClr val="white"/>
              </a:solidFill>
            </a:endParaRPr>
          </a:p>
          <a:p>
            <a:r>
              <a:rPr lang="ko-KR" altLang="en-US" sz="1000" b="1" dirty="0" smtClean="0">
                <a:solidFill>
                  <a:prstClr val="white"/>
                </a:solidFill>
              </a:rPr>
              <a:t>모델 안정화</a:t>
            </a:r>
            <a:endParaRPr lang="en-US" altLang="ko-KR" sz="1000" b="1" dirty="0" smtClean="0">
              <a:solidFill>
                <a:prstClr val="white"/>
              </a:solidFill>
            </a:endParaRPr>
          </a:p>
          <a:p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53" name="AutoShape 70"/>
          <p:cNvSpPr>
            <a:spLocks noChangeArrowheads="1"/>
          </p:cNvSpPr>
          <p:nvPr/>
        </p:nvSpPr>
        <p:spPr bwMode="auto">
          <a:xfrm>
            <a:off x="6028294" y="2153465"/>
            <a:ext cx="2179321" cy="14746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olidFill>
                <a:prstClr val="black"/>
              </a:solidFill>
              <a:sym typeface="Monotype Sorts"/>
            </a:endParaRPr>
          </a:p>
        </p:txBody>
      </p:sp>
      <p:grpSp>
        <p:nvGrpSpPr>
          <p:cNvPr id="54" name="그룹 242"/>
          <p:cNvGrpSpPr/>
          <p:nvPr/>
        </p:nvGrpSpPr>
        <p:grpSpPr>
          <a:xfrm>
            <a:off x="6563275" y="1575044"/>
            <a:ext cx="1106348" cy="1126365"/>
            <a:chOff x="12141968" y="920552"/>
            <a:chExt cx="984746" cy="984744"/>
          </a:xfrm>
        </p:grpSpPr>
        <p:sp>
          <p:nvSpPr>
            <p:cNvPr id="55" name="타원 10"/>
            <p:cNvSpPr/>
            <p:nvPr/>
          </p:nvSpPr>
          <p:spPr>
            <a:xfrm>
              <a:off x="12141968" y="920552"/>
              <a:ext cx="984746" cy="98474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/>
              <a:endPara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6" name="타원 11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r>
                <a:rPr lang="en-US" altLang="ko-KR" sz="1400" b="1" kern="0" spc="-150" dirty="0" smtClean="0">
                  <a:solidFill>
                    <a:prstClr val="white"/>
                  </a:solidFill>
                  <a:sym typeface="Monotype Sorts"/>
                </a:rPr>
                <a:t>3</a:t>
              </a:r>
              <a:r>
                <a:rPr lang="ko-KR" altLang="en-US" sz="1400" b="1" kern="0" spc="-150" dirty="0" smtClean="0">
                  <a:solidFill>
                    <a:prstClr val="white"/>
                  </a:solidFill>
                  <a:sym typeface="Monotype Sorts"/>
                </a:rPr>
                <a:t>단계</a:t>
              </a:r>
              <a:endParaRPr lang="en-US" altLang="ko-KR" sz="1400" b="1" kern="0" spc="-150" dirty="0" smtClean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en-US" altLang="ko-KR" sz="1100" b="1" kern="0" spc="-150" dirty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en-US" altLang="ko-KR" sz="1100" b="1" kern="0" spc="-150" dirty="0" smtClean="0">
                <a:solidFill>
                  <a:prstClr val="white"/>
                </a:solidFill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prstClr val="white">
                    <a:lumMod val="65000"/>
                  </a:prstClr>
                </a:buClr>
                <a:buSzPct val="80000"/>
                <a:tabLst>
                  <a:tab pos="5123031" algn="l"/>
                </a:tabLst>
                <a:defRPr/>
              </a:pPr>
              <a:endParaRPr lang="ko-KR" altLang="en-US" sz="1100" b="1" kern="0" spc="-150" dirty="0">
                <a:solidFill>
                  <a:prstClr val="white"/>
                </a:solidFill>
                <a:sym typeface="Monotype Sorts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118150" y="2739285"/>
            <a:ext cx="1982784" cy="510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b="1" dirty="0" smtClean="0">
                <a:solidFill>
                  <a:prstClr val="black"/>
                </a:solidFill>
              </a:rPr>
              <a:t>전국서비스 확대 및 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ko-KR" altLang="en-US" sz="1400" b="1" dirty="0">
                <a:solidFill>
                  <a:prstClr val="black"/>
                </a:solidFill>
              </a:rPr>
              <a:t>개방형 플랫폼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고도화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6683089" y="2030394"/>
            <a:ext cx="866720" cy="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479455" y="2050564"/>
            <a:ext cx="1298734" cy="5408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000" b="1" dirty="0" smtClean="0">
                <a:solidFill>
                  <a:prstClr val="white"/>
                </a:solidFill>
              </a:rPr>
              <a:t>전국 확산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,</a:t>
            </a:r>
          </a:p>
          <a:p>
            <a:r>
              <a:rPr lang="ko-KR" altLang="en-US" sz="1000" b="1" dirty="0" smtClean="0">
                <a:solidFill>
                  <a:prstClr val="white"/>
                </a:solidFill>
              </a:rPr>
              <a:t>서비스 플랫폼</a:t>
            </a:r>
            <a:endParaRPr lang="en-US" altLang="ko-KR" sz="1000" b="1" dirty="0" smtClean="0">
              <a:solidFill>
                <a:prstClr val="white"/>
              </a:solidFill>
            </a:endParaRPr>
          </a:p>
          <a:p>
            <a:r>
              <a:rPr lang="ko-KR" altLang="en-US" sz="1000" b="1" dirty="0" smtClean="0">
                <a:solidFill>
                  <a:prstClr val="white"/>
                </a:solidFill>
              </a:rPr>
              <a:t>고도화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609447" y="2584943"/>
            <a:ext cx="433366" cy="424303"/>
            <a:chOff x="5804900" y="7008259"/>
            <a:chExt cx="252000" cy="252000"/>
          </a:xfrm>
        </p:grpSpPr>
        <p:sp>
          <p:nvSpPr>
            <p:cNvPr id="61" name="타원 60"/>
            <p:cNvSpPr/>
            <p:nvPr/>
          </p:nvSpPr>
          <p:spPr>
            <a:xfrm>
              <a:off x="5804900" y="700825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endParaRPr lang="ko-KR" altLang="en-US" sz="1600">
                <a:ln>
                  <a:solidFill>
                    <a:srgbClr val="00A1FA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 flipV="1">
              <a:off x="5873575" y="7081900"/>
              <a:ext cx="145130" cy="167566"/>
              <a:chOff x="3385288" y="2243438"/>
              <a:chExt cx="360783" cy="416558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8100000">
                <a:off x="3519939" y="2243438"/>
                <a:ext cx="91481" cy="360784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2700000">
                <a:off x="3519939" y="2433864"/>
                <a:ext cx="91481" cy="360783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ln>
                    <a:solidFill>
                      <a:srgbClr val="00A1FA">
                        <a:alpha val="0"/>
                      </a:srgbClr>
                    </a:solidFill>
                  </a:ln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6" name="Rectangle 29"/>
          <p:cNvSpPr>
            <a:spLocks noChangeArrowheads="1"/>
          </p:cNvSpPr>
          <p:nvPr/>
        </p:nvSpPr>
        <p:spPr bwMode="gray">
          <a:xfrm>
            <a:off x="248767" y="921457"/>
            <a:ext cx="1391778" cy="34073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54000" tIns="46800" rIns="54000" bIns="46800">
            <a:spAutoFit/>
          </a:bodyPr>
          <a:lstStyle/>
          <a:p>
            <a:pPr marL="182563" indent="-182563">
              <a:spcBef>
                <a:spcPct val="10000"/>
              </a:spcBef>
              <a:buSzPct val="90000"/>
              <a:buFont typeface="Wingdings" pitchFamily="2" charset="2"/>
              <a:buChar char="£"/>
            </a:pPr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전략 </a:t>
            </a:r>
            <a:r>
              <a:rPr lang="ko-KR" altLang="en-US" sz="1600" b="1" dirty="0" err="1" smtClean="0">
                <a:solidFill>
                  <a:prstClr val="black"/>
                </a:solidFill>
                <a:cs typeface="Arial" pitchFamily="34" charset="0"/>
              </a:rPr>
              <a:t>로드맵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297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18</a:t>
            </a:r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데이터 공유 방안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224792" y="2263619"/>
            <a:ext cx="898007" cy="414160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pic>
        <p:nvPicPr>
          <p:cNvPr id="39" name="Picture 4" descr="http://www.koreaittimes.com/images/N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537" y="4755804"/>
            <a:ext cx="833796" cy="4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297139" y="1124712"/>
            <a:ext cx="3672510" cy="584588"/>
          </a:xfrm>
          <a:prstGeom prst="rect">
            <a:avLst/>
          </a:prstGeom>
          <a:solidFill>
            <a:srgbClr val="1C6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</a:t>
            </a:r>
            <a:r>
              <a:rPr lang="ko-KR" altLang="en-US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가공 및 분석 결과 추출</a:t>
            </a:r>
            <a:endParaRPr lang="en-US" altLang="ko-KR" sz="14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123606" y="1124680"/>
            <a:ext cx="3480954" cy="584589"/>
          </a:xfrm>
          <a:prstGeom prst="rect">
            <a:avLst/>
          </a:prstGeom>
          <a:solidFill>
            <a:srgbClr val="1C6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</a:t>
            </a:r>
            <a:r>
              <a:rPr lang="ko-KR" altLang="en-US" sz="1400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교통빅데이터센터</a:t>
            </a:r>
            <a:r>
              <a:rPr lang="ko-KR" altLang="en-US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데이터 개방 </a:t>
            </a:r>
            <a:endParaRPr lang="en-US" altLang="ko-KR" sz="14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297138" y="1737549"/>
            <a:ext cx="3672510" cy="464389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83" name="오른쪽 화살표 182"/>
          <p:cNvSpPr/>
          <p:nvPr/>
        </p:nvSpPr>
        <p:spPr>
          <a:xfrm>
            <a:off x="4103935" y="4067884"/>
            <a:ext cx="936130" cy="1472054"/>
          </a:xfrm>
          <a:prstGeom prst="rightArrow">
            <a:avLst>
              <a:gd name="adj1" fmla="val 57985"/>
              <a:gd name="adj2" fmla="val 10000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  <a:shade val="100000"/>
                  <a:satMod val="115000"/>
                  <a:alpha val="18000"/>
                </a:schemeClr>
              </a:gs>
            </a:gsLst>
            <a:lin ang="10800000" scaled="1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ko-KR" altLang="en-US" sz="1400">
              <a:ln>
                <a:solidFill>
                  <a:srgbClr val="00A1FA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5121808" y="1737548"/>
            <a:ext cx="3476688" cy="464389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5210253" y="1891251"/>
            <a:ext cx="1863576" cy="251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prstClr val="black"/>
                </a:solidFill>
              </a:rPr>
              <a:t>효율적인 전달체계 구축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192378" y="2117026"/>
            <a:ext cx="191883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solidFill>
                  <a:prstClr val="black"/>
                </a:solidFill>
              </a:rPr>
              <a:t>맞춤형 전달체계 구축</a:t>
            </a:r>
            <a:endParaRPr lang="en-US" altLang="ko-KR" sz="900" dirty="0" smtClean="0">
              <a:solidFill>
                <a:prstClr val="black"/>
              </a:solidFill>
            </a:endParaRPr>
          </a:p>
          <a:p>
            <a:pPr marL="85725" indent="-857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solidFill>
                  <a:prstClr val="black"/>
                </a:solidFill>
              </a:rPr>
              <a:t>갱신주기 고려한 전달 주기</a:t>
            </a:r>
            <a:endParaRPr lang="en-US" altLang="ko-KR" sz="900" dirty="0" smtClean="0">
              <a:solidFill>
                <a:prstClr val="black"/>
              </a:solidFill>
            </a:endParaRPr>
          </a:p>
          <a:p>
            <a:pPr marL="85725" indent="-857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solidFill>
                  <a:prstClr val="black"/>
                </a:solidFill>
              </a:rPr>
              <a:t>담당자 및 </a:t>
            </a:r>
            <a:r>
              <a:rPr lang="en-US" altLang="ko-KR" sz="900" dirty="0" smtClean="0">
                <a:solidFill>
                  <a:prstClr val="black"/>
                </a:solidFill>
              </a:rPr>
              <a:t>R&amp;R </a:t>
            </a:r>
            <a:r>
              <a:rPr lang="ko-KR" altLang="en-US" sz="900" dirty="0" smtClean="0">
                <a:solidFill>
                  <a:prstClr val="black"/>
                </a:solidFill>
              </a:rPr>
              <a:t>배정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193818" y="2934161"/>
            <a:ext cx="1863576" cy="251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prstClr val="black"/>
                </a:solidFill>
              </a:rPr>
              <a:t>상세가이드라인 제공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199237" y="3160464"/>
            <a:ext cx="3168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solidFill>
                  <a:prstClr val="black"/>
                </a:solidFill>
              </a:rPr>
              <a:t>직관적인 데이터셋</a:t>
            </a:r>
            <a:r>
              <a:rPr lang="en-US" altLang="ko-KR" sz="900" dirty="0" smtClean="0">
                <a:solidFill>
                  <a:prstClr val="black"/>
                </a:solidFill>
              </a:rPr>
              <a:t>,</a:t>
            </a:r>
            <a:r>
              <a:rPr lang="ko-KR" altLang="en-US" sz="900" dirty="0" smtClean="0">
                <a:solidFill>
                  <a:prstClr val="black"/>
                </a:solidFill>
              </a:rPr>
              <a:t> 알고리즘에 가이드라인 제공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7180580" y="2063065"/>
            <a:ext cx="964335" cy="2632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데이터셋</a:t>
            </a:r>
            <a:r>
              <a:rPr lang="ko-KR" altLang="en-US" sz="8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8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맞춤형 </a:t>
            </a:r>
            <a:endParaRPr lang="ko-KR" altLang="en-US" sz="8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4" name="모서리가 둥근 직사각형 203"/>
          <p:cNvSpPr/>
          <p:nvPr/>
        </p:nvSpPr>
        <p:spPr>
          <a:xfrm>
            <a:off x="6735932" y="2488892"/>
            <a:ext cx="766318" cy="2632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갱신주기</a:t>
            </a:r>
            <a:endParaRPr lang="ko-KR" altLang="en-US" sz="8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7803793" y="2481828"/>
            <a:ext cx="766318" cy="2632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담당자 및 </a:t>
            </a:r>
            <a:endParaRPr lang="en-US" altLang="ko-KR" sz="8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/>
            <a:r>
              <a:rPr lang="ko-KR" altLang="en-US" sz="8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역할 배정</a:t>
            </a:r>
            <a:endParaRPr lang="ko-KR" altLang="en-US" sz="8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06" name="Picture 2" descr="contract, document, paper, pen, sign, signatu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26" y="3557275"/>
            <a:ext cx="546189" cy="45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4" descr="play, youtub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404" y="3582233"/>
            <a:ext cx="532811" cy="44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직사각형 207"/>
          <p:cNvSpPr/>
          <p:nvPr/>
        </p:nvSpPr>
        <p:spPr>
          <a:xfrm>
            <a:off x="5207206" y="4359898"/>
            <a:ext cx="2979745" cy="251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K-</a:t>
            </a:r>
            <a:r>
              <a:rPr lang="ko-KR" altLang="en-US" sz="1200" b="1" dirty="0" err="1" smtClean="0">
                <a:solidFill>
                  <a:prstClr val="black"/>
                </a:solidFill>
              </a:rPr>
              <a:t>교통빅데이터센터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&amp; K-ICT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연계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09" name="그림 2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316" y="4846395"/>
            <a:ext cx="572948" cy="229179"/>
          </a:xfrm>
          <a:prstGeom prst="rect">
            <a:avLst/>
          </a:prstGeom>
        </p:spPr>
      </p:pic>
      <p:pic>
        <p:nvPicPr>
          <p:cNvPr id="210" name="Picture 6" descr="도로교통공단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780" y="4870508"/>
            <a:ext cx="773488" cy="15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" name="왼쪽/오른쪽 화살표 210"/>
          <p:cNvSpPr/>
          <p:nvPr/>
        </p:nvSpPr>
        <p:spPr>
          <a:xfrm>
            <a:off x="7242117" y="4832452"/>
            <a:ext cx="327636" cy="229408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endParaRPr lang="ko-KR" altLang="en-US" sz="1600" kern="0">
              <a:solidFill>
                <a:prstClr val="white"/>
              </a:solidFill>
            </a:endParaRPr>
          </a:p>
        </p:txBody>
      </p:sp>
      <p:pic>
        <p:nvPicPr>
          <p:cNvPr id="243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8" y="1796619"/>
            <a:ext cx="3312460" cy="109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1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8" y="4291731"/>
            <a:ext cx="3351290" cy="1873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" name="모서리가 둥근 직사각형 521"/>
          <p:cNvSpPr/>
          <p:nvPr/>
        </p:nvSpPr>
        <p:spPr>
          <a:xfrm>
            <a:off x="585178" y="3699732"/>
            <a:ext cx="1656230" cy="30538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339" latinLnBrk="0">
              <a:buSzPct val="80000"/>
            </a:pPr>
            <a:r>
              <a:rPr lang="ko-KR" altLang="en-US" sz="1100" b="1" spc="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지점별 위험예측지수</a:t>
            </a:r>
            <a:endParaRPr lang="ko-KR" altLang="en-US" sz="1100" b="1" spc="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23" name="AutoShape 118"/>
          <p:cNvSpPr>
            <a:spLocks noChangeArrowheads="1"/>
          </p:cNvSpPr>
          <p:nvPr/>
        </p:nvSpPr>
        <p:spPr bwMode="auto">
          <a:xfrm flipH="1">
            <a:off x="2025378" y="4070696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524" name="모서리가 둥근 직사각형 523"/>
          <p:cNvSpPr/>
          <p:nvPr/>
        </p:nvSpPr>
        <p:spPr>
          <a:xfrm>
            <a:off x="585178" y="3195662"/>
            <a:ext cx="1656230" cy="30538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339" latinLnBrk="0">
              <a:buSzPct val="80000"/>
            </a:pPr>
            <a:r>
              <a:rPr lang="ko-KR" altLang="en-US" sz="1100" b="1" spc="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실시간 사고 제보</a:t>
            </a:r>
            <a:endParaRPr lang="ko-KR" altLang="en-US" sz="1100" b="1" spc="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25" name="AutoShape 118"/>
          <p:cNvSpPr>
            <a:spLocks noChangeArrowheads="1"/>
          </p:cNvSpPr>
          <p:nvPr/>
        </p:nvSpPr>
        <p:spPr bwMode="auto">
          <a:xfrm rot="10800000" flipH="1">
            <a:off x="2025232" y="2954128"/>
            <a:ext cx="216176" cy="150446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sp>
        <p:nvSpPr>
          <p:cNvPr id="526" name="AutoShape 118"/>
          <p:cNvSpPr>
            <a:spLocks noChangeArrowheads="1"/>
          </p:cNvSpPr>
          <p:nvPr/>
        </p:nvSpPr>
        <p:spPr bwMode="auto">
          <a:xfrm rot="5400000" flipH="1">
            <a:off x="3706151" y="3532312"/>
            <a:ext cx="216176" cy="121242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srgbClr val="666666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372" y="2688090"/>
            <a:ext cx="1075006" cy="74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98" y="5177486"/>
            <a:ext cx="1521998" cy="118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7" name="왼쪽/오른쪽 화살표 526"/>
          <p:cNvSpPr/>
          <p:nvPr/>
        </p:nvSpPr>
        <p:spPr>
          <a:xfrm>
            <a:off x="6138995" y="4846395"/>
            <a:ext cx="327636" cy="229408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endParaRPr lang="ko-KR" altLang="en-US" sz="1600" kern="0">
              <a:solidFill>
                <a:prstClr val="white"/>
              </a:solidFill>
            </a:endParaRPr>
          </a:p>
        </p:txBody>
      </p:sp>
      <p:pic>
        <p:nvPicPr>
          <p:cNvPr id="528" name="Picture 8" descr="카카오내비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29" y="3574787"/>
            <a:ext cx="445930" cy="44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9" name="Picture 12" descr="블랙베리 Q10 맵피 with 다음 네비게이션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528" y="3474365"/>
            <a:ext cx="646773" cy="6467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37" y="3226991"/>
            <a:ext cx="881158" cy="724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덧셈 기호 4"/>
          <p:cNvSpPr/>
          <p:nvPr/>
        </p:nvSpPr>
        <p:spPr>
          <a:xfrm>
            <a:off x="2241408" y="3496184"/>
            <a:ext cx="288040" cy="242707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31" name="Picture 2" descr="C:\Users\강세환\Desktop\temp\ar.png"/>
          <p:cNvPicPr preferRelativeResize="0">
            <a:picLocks noChangeArrowheads="1"/>
          </p:cNvPicPr>
          <p:nvPr/>
        </p:nvPicPr>
        <p:blipFill>
          <a:blip r:embed="rId15" cstate="print"/>
          <a:stretch>
            <a:fillRect/>
          </a:stretch>
        </p:blipFill>
        <p:spPr bwMode="auto">
          <a:xfrm flipV="1">
            <a:off x="3729624" y="4064712"/>
            <a:ext cx="827251" cy="1475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409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슬라이드 번호 개체 틀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19</a:t>
            </a:r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사업성과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년도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836" y="1137444"/>
            <a:ext cx="1123724" cy="491307"/>
          </a:xfrm>
          <a:prstGeom prst="homePlate">
            <a:avLst/>
          </a:prstGeom>
          <a:solidFill>
            <a:srgbClr val="009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5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200" dirty="0" smtClean="0">
                <a:solidFill>
                  <a:prstClr val="white"/>
                </a:solidFill>
              </a:rPr>
              <a:t>정성적</a:t>
            </a:r>
            <a:r>
              <a:rPr lang="en-US" altLang="ko-KR" sz="1200" dirty="0" smtClean="0">
                <a:solidFill>
                  <a:prstClr val="white"/>
                </a:solidFill>
              </a:rPr>
              <a:t> </a:t>
            </a:r>
            <a:r>
              <a:rPr lang="ko-KR" altLang="en-US" sz="1200" dirty="0" smtClean="0">
                <a:solidFill>
                  <a:prstClr val="white"/>
                </a:solidFill>
              </a:rPr>
              <a:t>효과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9836" y="3770427"/>
            <a:ext cx="1123724" cy="491307"/>
          </a:xfrm>
          <a:prstGeom prst="homePlate">
            <a:avLst/>
          </a:prstGeom>
          <a:solidFill>
            <a:srgbClr val="009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5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200" dirty="0" smtClean="0">
                <a:solidFill>
                  <a:prstClr val="white"/>
                </a:solidFill>
              </a:rPr>
              <a:t>정량적</a:t>
            </a:r>
            <a:r>
              <a:rPr lang="en-US" altLang="ko-KR" sz="1200" dirty="0">
                <a:solidFill>
                  <a:prstClr val="white"/>
                </a:solidFill>
              </a:rPr>
              <a:t> </a:t>
            </a:r>
            <a:r>
              <a:rPr lang="ko-KR" altLang="en-US" sz="1200" dirty="0" smtClean="0">
                <a:solidFill>
                  <a:prstClr val="white"/>
                </a:solidFill>
              </a:rPr>
              <a:t>효과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3560" y="1124680"/>
            <a:ext cx="3409990" cy="1800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>
              <a:lnSpc>
                <a:spcPct val="150000"/>
              </a:lnSpc>
            </a:pP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29080" y="1196690"/>
            <a:ext cx="3600500" cy="194427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prstClr val="black"/>
                </a:solidFill>
              </a:rPr>
              <a:t>대국민 </a:t>
            </a:r>
            <a:r>
              <a:rPr lang="ko-KR" altLang="en-US" sz="1100" dirty="0" err="1">
                <a:solidFill>
                  <a:prstClr val="black"/>
                </a:solidFill>
              </a:rPr>
              <a:t>체감형</a:t>
            </a:r>
            <a:r>
              <a:rPr lang="ko-KR" altLang="en-US" sz="1100" dirty="0">
                <a:solidFill>
                  <a:prstClr val="black"/>
                </a:solidFill>
              </a:rPr>
              <a:t> 교통사고 위험 정보를 </a:t>
            </a:r>
            <a:r>
              <a:rPr lang="ko-KR" altLang="en-US" sz="1100" dirty="0" smtClean="0">
                <a:solidFill>
                  <a:prstClr val="black"/>
                </a:solidFill>
              </a:rPr>
              <a:t>라디오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l" latinLnBrk="0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방송 등을 통해 </a:t>
            </a:r>
            <a:r>
              <a:rPr lang="ko-KR" altLang="en-US" sz="1100" dirty="0" smtClean="0">
                <a:solidFill>
                  <a:prstClr val="black"/>
                </a:solidFill>
              </a:rPr>
              <a:t>국내 </a:t>
            </a:r>
            <a:r>
              <a:rPr lang="ko-KR" altLang="en-US" sz="1100" dirty="0">
                <a:solidFill>
                  <a:prstClr val="black"/>
                </a:solidFill>
              </a:rPr>
              <a:t>교통사고에 대한 </a:t>
            </a:r>
            <a:r>
              <a:rPr lang="ko-KR" altLang="en-US" sz="1100" dirty="0" smtClean="0">
                <a:solidFill>
                  <a:prstClr val="black"/>
                </a:solidFill>
              </a:rPr>
              <a:t>경각심 고취</a:t>
            </a:r>
            <a:endParaRPr lang="ko-KR" altLang="en-US" sz="1100" dirty="0">
              <a:solidFill>
                <a:prstClr val="black"/>
              </a:solidFill>
            </a:endParaRPr>
          </a:p>
          <a:p>
            <a:pPr marL="285750" indent="-285750" algn="l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prstClr val="black"/>
                </a:solidFill>
              </a:rPr>
              <a:t>교통 안전 시설물 설치 및 개선에 </a:t>
            </a:r>
            <a:r>
              <a:rPr lang="ko-KR" altLang="en-US" sz="1100" dirty="0" smtClean="0">
                <a:solidFill>
                  <a:prstClr val="black"/>
                </a:solidFill>
              </a:rPr>
              <a:t>활용하여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l" latinLnBrk="0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교통안전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토탈케어</a:t>
            </a:r>
            <a:r>
              <a:rPr lang="ko-KR" altLang="en-US" sz="1100" dirty="0" smtClean="0">
                <a:solidFill>
                  <a:prstClr val="black"/>
                </a:solidFill>
              </a:rPr>
              <a:t> 실현</a:t>
            </a:r>
            <a:endParaRPr lang="ko-KR" altLang="en-US" sz="1100" dirty="0">
              <a:solidFill>
                <a:prstClr val="black"/>
              </a:solidFill>
            </a:endParaRPr>
          </a:p>
          <a:p>
            <a:pPr marL="285750" indent="-285750" algn="l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prstClr val="black"/>
                </a:solidFill>
              </a:rPr>
              <a:t>지속적인 서비스 이용자 </a:t>
            </a:r>
            <a:r>
              <a:rPr lang="ko-KR" altLang="en-US" sz="1100" dirty="0" smtClean="0">
                <a:solidFill>
                  <a:prstClr val="black"/>
                </a:solidFill>
              </a:rPr>
              <a:t>확보 및 교육 자료로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l" latinLnBrk="0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활용하여 </a:t>
            </a:r>
            <a:r>
              <a:rPr lang="ko-KR" altLang="en-US" sz="1100" dirty="0">
                <a:solidFill>
                  <a:prstClr val="black"/>
                </a:solidFill>
              </a:rPr>
              <a:t>교통안전의식 함양 제고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21" y="4325895"/>
            <a:ext cx="1805877" cy="185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4" b="1"/>
          <a:stretch/>
        </p:blipFill>
        <p:spPr bwMode="auto">
          <a:xfrm>
            <a:off x="755470" y="6179825"/>
            <a:ext cx="429926" cy="463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50" y="1021878"/>
            <a:ext cx="4033525" cy="256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699740" y="3757663"/>
            <a:ext cx="5328740" cy="2824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5720" rIns="72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2915769" y="4253587"/>
          <a:ext cx="4782407" cy="2100072"/>
        </p:xfrm>
        <a:graphic>
          <a:graphicData uri="http://schemas.openxmlformats.org/drawingml/2006/table">
            <a:tbl>
              <a:tblPr/>
              <a:tblGrid>
                <a:gridCol w="1407677"/>
                <a:gridCol w="503563"/>
                <a:gridCol w="537242"/>
                <a:gridCol w="550072"/>
                <a:gridCol w="597647"/>
                <a:gridCol w="597647"/>
                <a:gridCol w="588559"/>
              </a:tblGrid>
              <a:tr h="23643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성과지표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실적 및 목표치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6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구분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‘17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’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18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’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18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’19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’20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812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자동차</a:t>
                      </a:r>
                      <a:r>
                        <a:rPr lang="en-US" altLang="ko-KR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1</a:t>
                      </a:r>
                      <a:r>
                        <a:rPr lang="ko-KR" altLang="en-US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만대당</a:t>
                      </a:r>
                      <a:endParaRPr lang="en-US" altLang="ko-KR" sz="1100" b="1" kern="0" spc="4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사망자수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목표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-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-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667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1.492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667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1.343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667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명조"/>
                        </a:rPr>
                        <a:t>1.194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12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4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서비스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이용자수</a:t>
                      </a:r>
                      <a:r>
                        <a:rPr lang="en-US" altLang="ko-KR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(</a:t>
                      </a:r>
                      <a:r>
                        <a:rPr lang="ko-KR" altLang="en-US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명</a:t>
                      </a:r>
                      <a:r>
                        <a:rPr lang="en-US" altLang="ko-KR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목표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&gt;2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&gt;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4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&gt;1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만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&gt;3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만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&gt;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10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만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12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4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서비스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4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만족도 </a:t>
                      </a:r>
                      <a:r>
                        <a:rPr lang="ko-KR" altLang="en-US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평가</a:t>
                      </a:r>
                      <a:r>
                        <a:rPr lang="en-US" altLang="ko-KR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(</a:t>
                      </a:r>
                      <a:r>
                        <a:rPr lang="ko-KR" altLang="en-US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점</a:t>
                      </a:r>
                      <a:r>
                        <a:rPr lang="en-US" altLang="ko-KR" sz="1100" b="1" kern="0" spc="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목표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&gt;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80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&gt;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90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&gt;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95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796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56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3860" y="2780910"/>
            <a:ext cx="236470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6000" b="1" dirty="0" smtClean="0">
                <a:ln/>
                <a:solidFill>
                  <a:srgbClr val="0C44A0"/>
                </a:solidFill>
              </a:rPr>
              <a:t>Q</a:t>
            </a:r>
            <a:r>
              <a:rPr lang="ko-KR" altLang="en-US" sz="6000" b="1" dirty="0" smtClean="0">
                <a:ln/>
                <a:solidFill>
                  <a:srgbClr val="0C44A0"/>
                </a:solidFill>
              </a:rPr>
              <a:t> </a:t>
            </a:r>
            <a:r>
              <a:rPr lang="en-US" altLang="ko-KR" sz="4400" b="1" dirty="0" smtClean="0">
                <a:ln/>
                <a:solidFill>
                  <a:srgbClr val="0C44A0"/>
                </a:solidFill>
              </a:rPr>
              <a:t>&amp;</a:t>
            </a:r>
            <a:r>
              <a:rPr lang="en-US" altLang="ko-KR" sz="6000" b="1" dirty="0" smtClean="0">
                <a:ln/>
                <a:solidFill>
                  <a:srgbClr val="0C44A0"/>
                </a:solidFill>
              </a:rPr>
              <a:t> </a:t>
            </a:r>
            <a:r>
              <a:rPr lang="en-US" altLang="ko-KR" sz="6000" b="1" dirty="0">
                <a:ln/>
                <a:solidFill>
                  <a:srgbClr val="0C44A0"/>
                </a:solidFill>
              </a:rPr>
              <a:t>A</a:t>
            </a:r>
            <a:endParaRPr lang="ko-KR" altLang="en-US" sz="6000" b="1" dirty="0">
              <a:ln/>
              <a:solidFill>
                <a:srgbClr val="0C44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7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9863"/>
            <a:ext cx="2133600" cy="365125"/>
          </a:xfrm>
        </p:spPr>
        <p:txBody>
          <a:bodyPr/>
          <a:lstStyle/>
          <a:p>
            <a:fld id="{30775A1A-91FD-41EB-90C5-020A738C7BFD}" type="slidenum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0627" y="2248335"/>
            <a:ext cx="3424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</a:rPr>
              <a:t>감사합니다</a:t>
            </a:r>
            <a:r>
              <a:rPr lang="en-US" altLang="ko-KR" sz="4800" b="1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</a:rPr>
              <a:t>.</a:t>
            </a:r>
            <a:endParaRPr lang="ko-KR" altLang="en-US" sz="4800" b="1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23145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6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-1784" y="945423"/>
            <a:ext cx="9145784" cy="3253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600" b="1" smtClean="0">
                <a:solidFill>
                  <a:schemeClr val="tx1"/>
                </a:solidFill>
              </a:rPr>
              <a:t>교통사고통계</a:t>
            </a:r>
            <a:r>
              <a:rPr lang="en-US" altLang="ko-KR" sz="1600" b="1" smtClean="0">
                <a:solidFill>
                  <a:schemeClr val="tx1"/>
                </a:solidFill>
              </a:rPr>
              <a:t>/</a:t>
            </a:r>
            <a:r>
              <a:rPr lang="ko-KR" altLang="en-US" sz="1600" b="1" smtClean="0">
                <a:solidFill>
                  <a:schemeClr val="tx1"/>
                </a:solidFill>
              </a:rPr>
              <a:t>교통사고 잦은 곳 데이터 분석</a:t>
            </a:r>
            <a:r>
              <a:rPr lang="en-US" altLang="ko-KR" sz="1600" b="1" smtClean="0">
                <a:solidFill>
                  <a:schemeClr val="tx1"/>
                </a:solidFill>
              </a:rPr>
              <a:t>(</a:t>
            </a:r>
            <a:r>
              <a:rPr lang="ko-KR" altLang="en-US" sz="1600" b="1" smtClean="0">
                <a:solidFill>
                  <a:schemeClr val="tx1"/>
                </a:solidFill>
              </a:rPr>
              <a:t>요약</a:t>
            </a:r>
            <a:r>
              <a:rPr lang="en-US" altLang="ko-KR" sz="1600" b="1" smtClean="0">
                <a:solidFill>
                  <a:schemeClr val="tx1"/>
                </a:solidFill>
              </a:rPr>
              <a:t>)</a:t>
            </a:r>
            <a:endParaRPr lang="ko-KR" altLang="en-US" sz="2000" b="1" dirty="0">
              <a:solidFill>
                <a:srgbClr val="CC99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9414" y="1467558"/>
            <a:ext cx="9906001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모서리가 둥근 직사각형 174"/>
          <p:cNvSpPr/>
          <p:nvPr/>
        </p:nvSpPr>
        <p:spPr>
          <a:xfrm>
            <a:off x="870338" y="5070040"/>
            <a:ext cx="2744169" cy="11954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2652" bIns="32652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/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3694359" y="5070200"/>
            <a:ext cx="2840444" cy="11929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2652" bIns="32652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/>
          </a:p>
        </p:txBody>
      </p:sp>
      <p:sp>
        <p:nvSpPr>
          <p:cNvPr id="177" name="모서리가 둥근 직사각형 176"/>
          <p:cNvSpPr/>
          <p:nvPr/>
        </p:nvSpPr>
        <p:spPr>
          <a:xfrm>
            <a:off x="6611519" y="5070200"/>
            <a:ext cx="2391484" cy="11876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2652" bIns="32652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/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621192"/>
              </p:ext>
            </p:extLst>
          </p:nvPr>
        </p:nvGraphicFramePr>
        <p:xfrm>
          <a:off x="1104896" y="5130059"/>
          <a:ext cx="2275051" cy="10796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9436"/>
                <a:gridCol w="1545615"/>
              </a:tblGrid>
              <a:tr h="209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원천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교통사고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경찰청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사고잦은곳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사고분석처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412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분석범위</a:t>
                      </a: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onotype Sorts" pitchFamily="2" charset="2"/>
                        </a:rPr>
                        <a:t>‘13.01 </a:t>
                      </a:r>
                      <a:r>
                        <a:rPr lang="en-US" altLang="ko-KR" sz="10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onotype Sorts" pitchFamily="2" charset="2"/>
                        </a:rPr>
                        <a:t>~ </a:t>
                      </a:r>
                      <a:r>
                        <a:rPr lang="en-US" altLang="ko-KR" sz="10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onotype Sorts" pitchFamily="2" charset="2"/>
                        </a:rPr>
                        <a:t>’16.12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Monotype Sorts" pitchFamily="2" charset="2"/>
                      </a:endParaRP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4126">
                <a:tc>
                  <a:txBody>
                    <a:bodyPr/>
                    <a:lstStyle/>
                    <a:p>
                      <a:pPr marL="0" marR="0" indent="0" algn="ctr" defTabSz="946052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항목</a:t>
                      </a: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onotype Sorts" pitchFamily="2" charset="2"/>
                        </a:rPr>
                        <a:t>155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onotype Sorts" pitchFamily="2" charset="2"/>
                        </a:rPr>
                        <a:t>개</a:t>
                      </a: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412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indent="0" algn="ctr" defTabSz="946052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</a:p>
                  </a:txBody>
                  <a:tcPr marL="100817" marR="100817" marT="50408" marB="50408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onotype Sorts" pitchFamily="2" charset="2"/>
                        </a:rPr>
                        <a:t>670,941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onotype Sorts" pitchFamily="2" charset="2"/>
                        </a:rPr>
                        <a:t>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onotype Sorts" pitchFamily="2" charset="2"/>
                        </a:rPr>
                        <a:t>건 </a:t>
                      </a:r>
                    </a:p>
                  </a:txBody>
                  <a:tcPr marL="100817" marR="100817" marT="50408" marB="50408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79" name="그룹 178"/>
          <p:cNvGrpSpPr/>
          <p:nvPr/>
        </p:nvGrpSpPr>
        <p:grpSpPr>
          <a:xfrm>
            <a:off x="3922328" y="5184236"/>
            <a:ext cx="521534" cy="485246"/>
            <a:chOff x="-899824" y="2813457"/>
            <a:chExt cx="547065" cy="615688"/>
          </a:xfrm>
        </p:grpSpPr>
        <p:pic>
          <p:nvPicPr>
            <p:cNvPr id="180" name="Picture 5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 l="11754" r="11440"/>
            <a:stretch>
              <a:fillRect/>
            </a:stretch>
          </p:blipFill>
          <p:spPr bwMode="auto">
            <a:xfrm rot="5400000">
              <a:off x="-934135" y="2847768"/>
              <a:ext cx="615688" cy="54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1" name="AutoShape 271"/>
            <p:cNvSpPr>
              <a:spLocks noChangeArrowheads="1"/>
            </p:cNvSpPr>
            <p:nvPr/>
          </p:nvSpPr>
          <p:spPr bwMode="auto">
            <a:xfrm>
              <a:off x="-885140" y="3035233"/>
              <a:ext cx="504749" cy="322443"/>
            </a:xfrm>
            <a:prstGeom prst="roundRect">
              <a:avLst/>
            </a:prstGeom>
            <a:noFill/>
            <a:ln w="9525" algn="ctr">
              <a:noFill/>
              <a:round/>
              <a:headEnd/>
              <a:tailEnd/>
            </a:ln>
            <a:effectLst/>
            <a:extLst/>
          </p:spPr>
          <p:txBody>
            <a:bodyPr lIns="0" tIns="36000" rIns="0" bIns="36000" anchor="ctr"/>
            <a:lstStyle/>
            <a:p>
              <a:pPr algn="ctr"/>
              <a:r>
                <a:rPr lang="en-US" altLang="ko-KR" sz="800" spc="-150" dirty="0" smtClean="0">
                  <a:latin typeface="+mn-ea"/>
                </a:rPr>
                <a:t>TAAS</a:t>
              </a:r>
            </a:p>
            <a:p>
              <a:pPr algn="ctr"/>
              <a:r>
                <a:rPr lang="ko-KR" altLang="en-US" sz="800" spc="-150" dirty="0" smtClean="0">
                  <a:latin typeface="+mn-ea"/>
                </a:rPr>
                <a:t>데이터</a:t>
              </a:r>
              <a:endParaRPr lang="en-US" altLang="ko-KR" sz="800" spc="-150" dirty="0">
                <a:latin typeface="+mn-ea"/>
              </a:endParaRPr>
            </a:p>
          </p:txBody>
        </p:sp>
      </p:grpSp>
      <p:sp>
        <p:nvSpPr>
          <p:cNvPr id="182" name="직사각형 181"/>
          <p:cNvSpPr/>
          <p:nvPr/>
        </p:nvSpPr>
        <p:spPr>
          <a:xfrm>
            <a:off x="4579985" y="5770972"/>
            <a:ext cx="8237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데이터</a:t>
            </a:r>
            <a:endParaRPr lang="en-US" altLang="ko-KR" sz="10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인덱</a:t>
            </a:r>
            <a:r>
              <a:rPr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싱</a:t>
            </a:r>
            <a:endParaRPr lang="en-US" altLang="ko-KR" sz="10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3777195" y="5770972"/>
            <a:ext cx="8237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데이터</a:t>
            </a:r>
            <a:endParaRPr lang="en-US" altLang="ko-KR" sz="10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수집</a:t>
            </a:r>
            <a:endParaRPr lang="en-US" altLang="ko-KR" sz="10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508610" y="5770972"/>
            <a:ext cx="8237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데이터</a:t>
            </a:r>
            <a:endParaRPr lang="en-US" altLang="ko-KR" sz="10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  <a:p>
            <a: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분</a:t>
            </a:r>
            <a:r>
              <a:rPr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석</a:t>
            </a:r>
            <a:endParaRPr lang="en-US" altLang="ko-KR" sz="10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185" name="오른쪽 화살표 184"/>
          <p:cNvSpPr/>
          <p:nvPr/>
        </p:nvSpPr>
        <p:spPr>
          <a:xfrm rot="10800000" flipH="1">
            <a:off x="5309011" y="5296195"/>
            <a:ext cx="200884" cy="29849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오른쪽 화살표 185"/>
          <p:cNvSpPr/>
          <p:nvPr/>
        </p:nvSpPr>
        <p:spPr>
          <a:xfrm rot="10800000" flipH="1">
            <a:off x="4510637" y="5296195"/>
            <a:ext cx="200884" cy="29849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865946" y="1975720"/>
            <a:ext cx="1881898" cy="2101370"/>
            <a:chOff x="354282" y="2660939"/>
            <a:chExt cx="2070089" cy="2101370"/>
          </a:xfrm>
        </p:grpSpPr>
        <p:grpSp>
          <p:nvGrpSpPr>
            <p:cNvPr id="188" name="그룹 93"/>
            <p:cNvGrpSpPr/>
            <p:nvPr/>
          </p:nvGrpSpPr>
          <p:grpSpPr>
            <a:xfrm>
              <a:off x="354282" y="2660939"/>
              <a:ext cx="2070089" cy="2101370"/>
              <a:chOff x="625128" y="2829411"/>
              <a:chExt cx="5608423" cy="1439999"/>
            </a:xfrm>
          </p:grpSpPr>
          <p:sp>
            <p:nvSpPr>
              <p:cNvPr id="195" name="AutoShape 70"/>
              <p:cNvSpPr>
                <a:spLocks noChangeArrowheads="1"/>
              </p:cNvSpPr>
              <p:nvPr/>
            </p:nvSpPr>
            <p:spPr bwMode="auto">
              <a:xfrm>
                <a:off x="625128" y="3007685"/>
                <a:ext cx="5608423" cy="126172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dist="38100" dir="5400000" algn="t" rotWithShape="0">
                  <a:prstClr val="black">
                    <a:alpha val="14000"/>
                  </a:prstClr>
                </a:outerShdw>
              </a:effectLst>
            </p:spPr>
            <p:txBody>
              <a:bodyPr wrap="none" tIns="72000" anchor="t" anchorCtr="0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lvl="1"/>
                <a:endParaRPr lang="ko-KR" altLang="en-US" sz="1400">
                  <a:latin typeface="+mn-ea"/>
                  <a:sym typeface="Monotype Sorts"/>
                </a:endParaRPr>
              </a:p>
            </p:txBody>
          </p:sp>
          <p:sp>
            <p:nvSpPr>
              <p:cNvPr id="196" name="Line 151"/>
              <p:cNvSpPr>
                <a:spLocks noChangeShapeType="1"/>
              </p:cNvSpPr>
              <p:nvPr/>
            </p:nvSpPr>
            <p:spPr bwMode="auto">
              <a:xfrm>
                <a:off x="625128" y="3007686"/>
                <a:ext cx="5608423" cy="0"/>
              </a:xfrm>
              <a:prstGeom prst="line">
                <a:avLst/>
              </a:prstGeom>
              <a:noFill/>
              <a:ln w="25400">
                <a:solidFill>
                  <a:schemeClr val="accent3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n-ea"/>
                </a:endParaRPr>
              </a:p>
            </p:txBody>
          </p:sp>
          <p:grpSp>
            <p:nvGrpSpPr>
              <p:cNvPr id="197" name="그룹 104"/>
              <p:cNvGrpSpPr/>
              <p:nvPr/>
            </p:nvGrpSpPr>
            <p:grpSpPr>
              <a:xfrm>
                <a:off x="967575" y="2829411"/>
                <a:ext cx="4939795" cy="363080"/>
                <a:chOff x="967575" y="2897242"/>
                <a:chExt cx="4939795" cy="363080"/>
              </a:xfrm>
            </p:grpSpPr>
            <p:sp>
              <p:nvSpPr>
                <p:cNvPr id="198" name="AutoShape 22"/>
                <p:cNvSpPr>
                  <a:spLocks noChangeArrowheads="1"/>
                </p:cNvSpPr>
                <p:nvPr/>
              </p:nvSpPr>
              <p:spPr bwMode="auto">
                <a:xfrm>
                  <a:off x="967575" y="2897242"/>
                  <a:ext cx="4939795" cy="36308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>
                    <a:lumMod val="75000"/>
                  </a:schemeClr>
                </a:solidFill>
                <a:ln w="635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effectLst/>
                <a:extLst/>
              </p:spPr>
              <p:txBody>
                <a:bodyPr lIns="0" tIns="0" rIns="0" bIns="0" rtlCol="0" anchor="ctr" anchorCtr="0">
                  <a:scene3d>
                    <a:camera prst="orthographicFront"/>
                    <a:lightRig rig="threePt" dir="t"/>
                  </a:scene3d>
                  <a:sp3d>
                    <a:bevelT w="0"/>
                  </a:sp3d>
                </a:bodyPr>
                <a:lstStyle/>
                <a:p>
                  <a:pPr indent="-180975">
                    <a:lnSpc>
                      <a:spcPct val="105000"/>
                    </a:lnSpc>
                    <a:spcAft>
                      <a:spcPts val="240"/>
                    </a:spcAft>
                    <a:buClr>
                      <a:schemeClr val="tx1"/>
                    </a:buClr>
                    <a:buSzPct val="80000"/>
                  </a:pPr>
                  <a:endParaRPr lang="ko-KR" altLang="en-US" sz="105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9" name="AutoShape 69"/>
                <p:cNvSpPr>
                  <a:spLocks noChangeArrowheads="1"/>
                </p:cNvSpPr>
                <p:nvPr/>
              </p:nvSpPr>
              <p:spPr bwMode="auto">
                <a:xfrm>
                  <a:off x="1849085" y="2953822"/>
                  <a:ext cx="3268070" cy="161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extrusionH="12700">
                  <a:bevelT w="0"/>
                  <a:contourClr>
                    <a:schemeClr val="bg1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t">
                  <a:sp3d>
                    <a:bevelT w="0"/>
                  </a:sp3d>
                </a:bodyPr>
                <a:lstStyle/>
                <a:p>
                  <a:pPr algn="ctr">
                    <a:defRPr/>
                  </a:pPr>
                  <a:r>
                    <a:rPr lang="ko-KR" altLang="en-US" sz="1200" b="1" smtClean="0">
                      <a:solidFill>
                        <a:schemeClr val="bg1"/>
                      </a:solidFill>
                      <a:latin typeface="+mn-ea"/>
                    </a:rPr>
                    <a:t>교통사고통계</a:t>
                  </a:r>
                  <a:endParaRPr lang="ko-KR" altLang="en-US" sz="1200" b="1" dirty="0">
                    <a:solidFill>
                      <a:schemeClr val="bg1"/>
                    </a:solidFill>
                    <a:latin typeface="+mn-ea"/>
                  </a:endParaRPr>
                </a:p>
                <a:p>
                  <a:pPr algn="ctr">
                    <a:defRPr/>
                  </a:pPr>
                  <a:r>
                    <a:rPr lang="ko-KR" altLang="en-US" sz="1200" b="1" dirty="0" smtClean="0">
                      <a:solidFill>
                        <a:schemeClr val="bg1"/>
                      </a:solidFill>
                      <a:latin typeface="+mn-ea"/>
                    </a:rPr>
                    <a:t>패턴분석</a:t>
                  </a:r>
                  <a:endParaRPr lang="ko-KR" altLang="en-US" sz="12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200" name="Line 257"/>
                <p:cNvSpPr>
                  <a:spLocks noChangeShapeType="1"/>
                </p:cNvSpPr>
                <p:nvPr/>
              </p:nvSpPr>
              <p:spPr bwMode="auto">
                <a:xfrm>
                  <a:off x="973778" y="3075517"/>
                  <a:ext cx="119328" cy="0"/>
                </a:xfrm>
                <a:prstGeom prst="line">
                  <a:avLst/>
                </a:prstGeom>
                <a:noFill/>
                <a:ln w="254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201" name="Line 258"/>
                <p:cNvSpPr>
                  <a:spLocks noChangeShapeType="1"/>
                </p:cNvSpPr>
                <p:nvPr/>
              </p:nvSpPr>
              <p:spPr bwMode="auto">
                <a:xfrm>
                  <a:off x="5788042" y="3075517"/>
                  <a:ext cx="119328" cy="0"/>
                </a:xfrm>
                <a:prstGeom prst="line">
                  <a:avLst/>
                </a:prstGeom>
                <a:noFill/>
                <a:ln w="254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 sz="1400">
                    <a:latin typeface="+mn-ea"/>
                  </a:endParaRPr>
                </a:p>
              </p:txBody>
            </p:sp>
          </p:grpSp>
        </p:grpSp>
        <p:grpSp>
          <p:nvGrpSpPr>
            <p:cNvPr id="189" name="그룹 188"/>
            <p:cNvGrpSpPr/>
            <p:nvPr/>
          </p:nvGrpSpPr>
          <p:grpSpPr>
            <a:xfrm>
              <a:off x="534593" y="3750708"/>
              <a:ext cx="1729088" cy="382930"/>
              <a:chOff x="603295" y="2363692"/>
              <a:chExt cx="2551505" cy="397090"/>
            </a:xfrm>
          </p:grpSpPr>
          <p:sp>
            <p:nvSpPr>
              <p:cNvPr id="193" name="모서리가 둥근 직사각형 192"/>
              <p:cNvSpPr/>
              <p:nvPr/>
            </p:nvSpPr>
            <p:spPr>
              <a:xfrm>
                <a:off x="603295" y="2363692"/>
                <a:ext cx="2551505" cy="3970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603295" y="2381856"/>
                <a:ext cx="2551505" cy="35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87313" indent="-87313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SzPct val="100000"/>
                  <a:buFont typeface="Arial" pitchFamily="34" charset="0"/>
                  <a:buChar char="•"/>
                  <a:defRPr sz="1300" spc="-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웹윤고딕130" pitchFamily="18" charset="-127"/>
                    <a:ea typeface="-웹윤고딕130" pitchFamily="18" charset="-127"/>
                  </a:defRPr>
                </a:lvl1pPr>
              </a:lstStyle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Arial" pitchFamily="34" charset="0"/>
                  </a:rPr>
                  <a:t>환경요인</a:t>
                </a:r>
                <a:endPara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endParaRPr>
              </a:p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Arial" pitchFamily="34" charset="0"/>
                  </a:rPr>
                  <a:t>패턴분</a:t>
                </a:r>
                <a:r>
                  <a:rPr lang="ko-KR" altLang="en-US" sz="1100" b="1" spc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Arial" pitchFamily="34" charset="0"/>
                  </a:rPr>
                  <a:t>석</a:t>
                </a:r>
              </a:p>
            </p:txBody>
          </p:sp>
        </p:grpSp>
        <p:grpSp>
          <p:nvGrpSpPr>
            <p:cNvPr id="190" name="그룹 189"/>
            <p:cNvGrpSpPr/>
            <p:nvPr/>
          </p:nvGrpSpPr>
          <p:grpSpPr>
            <a:xfrm>
              <a:off x="540401" y="4211666"/>
              <a:ext cx="1729088" cy="382930"/>
              <a:chOff x="603295" y="2363692"/>
              <a:chExt cx="2551505" cy="397090"/>
            </a:xfrm>
          </p:grpSpPr>
          <p:sp>
            <p:nvSpPr>
              <p:cNvPr id="191" name="모서리가 둥근 직사각형 190"/>
              <p:cNvSpPr/>
              <p:nvPr/>
            </p:nvSpPr>
            <p:spPr>
              <a:xfrm>
                <a:off x="603295" y="2363692"/>
                <a:ext cx="2551505" cy="3970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603295" y="2382637"/>
                <a:ext cx="2551505" cy="35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87313" indent="-87313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SzPct val="100000"/>
                  <a:buFont typeface="Arial" pitchFamily="34" charset="0"/>
                  <a:buChar char="•"/>
                  <a:defRPr sz="1300" spc="-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웹윤고딕130" pitchFamily="18" charset="-127"/>
                    <a:ea typeface="-웹윤고딕130" pitchFamily="18" charset="-127"/>
                  </a:defRPr>
                </a:lvl1pPr>
              </a:lstStyle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Arial" pitchFamily="34" charset="0"/>
                  </a:rPr>
                  <a:t>지역요인</a:t>
                </a:r>
                <a:endPara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endParaRPr>
              </a:p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Arial" pitchFamily="34" charset="0"/>
                  </a:rPr>
                  <a:t>패턴분</a:t>
                </a:r>
                <a:r>
                  <a:rPr lang="ko-KR" altLang="en-US" sz="1100" b="1" spc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Arial" pitchFamily="34" charset="0"/>
                  </a:rPr>
                  <a:t>석</a:t>
                </a:r>
              </a:p>
            </p:txBody>
          </p:sp>
        </p:grpSp>
      </p:grpSp>
      <p:sp>
        <p:nvSpPr>
          <p:cNvPr id="202" name="AutoShape 271"/>
          <p:cNvSpPr>
            <a:spLocks noChangeArrowheads="1"/>
          </p:cNvSpPr>
          <p:nvPr/>
        </p:nvSpPr>
        <p:spPr bwMode="auto">
          <a:xfrm>
            <a:off x="6522745" y="5792277"/>
            <a:ext cx="891392" cy="231730"/>
          </a:xfrm>
          <a:prstGeom prst="roundRect">
            <a:avLst>
              <a:gd name="adj" fmla="val 0"/>
            </a:avLst>
          </a:prstGeom>
          <a:ex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Correlation</a:t>
            </a:r>
            <a:endParaRPr lang="en-US" altLang="ko-KR" sz="9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sp>
        <p:nvSpPr>
          <p:cNvPr id="203" name="양쪽 모서리가 둥근 사각형 202"/>
          <p:cNvSpPr/>
          <p:nvPr/>
        </p:nvSpPr>
        <p:spPr>
          <a:xfrm>
            <a:off x="865946" y="4725180"/>
            <a:ext cx="2748561" cy="304380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kern="0" spc="-13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데이터구성</a:t>
            </a:r>
            <a:endParaRPr lang="ko-KR" altLang="en-US" sz="1200" b="1" kern="0" spc="-13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4" name="양쪽 모서리가 둥근 사각형 203"/>
          <p:cNvSpPr/>
          <p:nvPr/>
        </p:nvSpPr>
        <p:spPr>
          <a:xfrm>
            <a:off x="3694359" y="4725340"/>
            <a:ext cx="2840444" cy="304380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kern="0" spc="-13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데이터처리</a:t>
            </a:r>
          </a:p>
        </p:txBody>
      </p:sp>
      <p:sp>
        <p:nvSpPr>
          <p:cNvPr id="205" name="양쪽 모서리가 둥근 사각형 204"/>
          <p:cNvSpPr/>
          <p:nvPr/>
        </p:nvSpPr>
        <p:spPr>
          <a:xfrm>
            <a:off x="6611519" y="4725340"/>
            <a:ext cx="2391484" cy="304380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tIns="36000" bIns="36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200" b="1" kern="0" spc="-13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분석기법 활용</a:t>
            </a:r>
          </a:p>
        </p:txBody>
      </p:sp>
      <p:sp>
        <p:nvSpPr>
          <p:cNvPr id="206" name="AutoShape 271"/>
          <p:cNvSpPr>
            <a:spLocks noChangeArrowheads="1"/>
          </p:cNvSpPr>
          <p:nvPr/>
        </p:nvSpPr>
        <p:spPr bwMode="auto">
          <a:xfrm>
            <a:off x="8345498" y="5785695"/>
            <a:ext cx="695625" cy="384080"/>
          </a:xfrm>
          <a:prstGeom prst="roundRect">
            <a:avLst>
              <a:gd name="adj" fmla="val 0"/>
            </a:avLst>
          </a:prstGeom>
          <a:ex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Decision Tree</a:t>
            </a:r>
            <a:endParaRPr lang="en-US" altLang="ko-KR" sz="9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grpSp>
        <p:nvGrpSpPr>
          <p:cNvPr id="207" name="그룹 206"/>
          <p:cNvGrpSpPr/>
          <p:nvPr/>
        </p:nvGrpSpPr>
        <p:grpSpPr>
          <a:xfrm>
            <a:off x="2936567" y="1975720"/>
            <a:ext cx="1881899" cy="2101370"/>
            <a:chOff x="3270671" y="2530211"/>
            <a:chExt cx="1881899" cy="2101370"/>
          </a:xfrm>
        </p:grpSpPr>
        <p:grpSp>
          <p:nvGrpSpPr>
            <p:cNvPr id="208" name="그룹 207"/>
            <p:cNvGrpSpPr/>
            <p:nvPr/>
          </p:nvGrpSpPr>
          <p:grpSpPr>
            <a:xfrm>
              <a:off x="3270671" y="2530211"/>
              <a:ext cx="1881899" cy="2101370"/>
              <a:chOff x="2553877" y="2657052"/>
              <a:chExt cx="2070089" cy="2101370"/>
            </a:xfrm>
          </p:grpSpPr>
          <p:grpSp>
            <p:nvGrpSpPr>
              <p:cNvPr id="210" name="그룹 93"/>
              <p:cNvGrpSpPr/>
              <p:nvPr/>
            </p:nvGrpSpPr>
            <p:grpSpPr>
              <a:xfrm>
                <a:off x="2553877" y="2657052"/>
                <a:ext cx="2070089" cy="2101370"/>
                <a:chOff x="625128" y="2829411"/>
                <a:chExt cx="5608423" cy="1439999"/>
              </a:xfrm>
            </p:grpSpPr>
            <p:sp>
              <p:nvSpPr>
                <p:cNvPr id="218" name="AutoShape 70"/>
                <p:cNvSpPr>
                  <a:spLocks noChangeArrowheads="1"/>
                </p:cNvSpPr>
                <p:nvPr/>
              </p:nvSpPr>
              <p:spPr bwMode="auto">
                <a:xfrm>
                  <a:off x="625128" y="3007685"/>
                  <a:ext cx="5608423" cy="1261725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2700" algn="ctr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>
                  <a:outerShdw dist="38100" dir="5400000" algn="t" rotWithShape="0">
                    <a:prstClr val="black">
                      <a:alpha val="14000"/>
                    </a:prstClr>
                  </a:outerShdw>
                </a:effectLst>
              </p:spPr>
              <p:txBody>
                <a:bodyPr wrap="none" tIns="72000" anchor="t" anchorCtr="0"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/>
                <a:p>
                  <a:pPr lvl="1"/>
                  <a:endParaRPr lang="ko-KR" altLang="en-US" sz="1400">
                    <a:latin typeface="+mn-ea"/>
                    <a:sym typeface="Monotype Sorts"/>
                  </a:endParaRPr>
                </a:p>
              </p:txBody>
            </p:sp>
            <p:sp>
              <p:nvSpPr>
                <p:cNvPr id="219" name="Line 151"/>
                <p:cNvSpPr>
                  <a:spLocks noChangeShapeType="1"/>
                </p:cNvSpPr>
                <p:nvPr/>
              </p:nvSpPr>
              <p:spPr bwMode="auto">
                <a:xfrm>
                  <a:off x="625128" y="3007686"/>
                  <a:ext cx="5608423" cy="0"/>
                </a:xfrm>
                <a:prstGeom prst="line">
                  <a:avLst/>
                </a:prstGeom>
                <a:noFill/>
                <a:ln w="25400">
                  <a:solidFill>
                    <a:schemeClr val="accent3">
                      <a:lumMod val="50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 sz="1400">
                    <a:latin typeface="+mn-ea"/>
                  </a:endParaRPr>
                </a:p>
              </p:txBody>
            </p:sp>
            <p:grpSp>
              <p:nvGrpSpPr>
                <p:cNvPr id="220" name="그룹 104"/>
                <p:cNvGrpSpPr/>
                <p:nvPr/>
              </p:nvGrpSpPr>
              <p:grpSpPr>
                <a:xfrm>
                  <a:off x="967575" y="2829411"/>
                  <a:ext cx="4939795" cy="363080"/>
                  <a:chOff x="967575" y="2897242"/>
                  <a:chExt cx="4939795" cy="363080"/>
                </a:xfrm>
              </p:grpSpPr>
              <p:sp>
                <p:nvSpPr>
                  <p:cNvPr id="221" name="AutoShape 22"/>
                  <p:cNvSpPr>
                    <a:spLocks noChangeArrowheads="1"/>
                  </p:cNvSpPr>
                  <p:nvPr/>
                </p:nvSpPr>
                <p:spPr bwMode="auto">
                  <a:xfrm>
                    <a:off x="967575" y="2897242"/>
                    <a:ext cx="4939795" cy="36308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3">
                      <a:lumMod val="75000"/>
                    </a:schemeClr>
                  </a:solidFill>
                  <a:ln w="6350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</a:ln>
                  <a:effectLst/>
                  <a:extLst/>
                </p:spPr>
                <p:txBody>
                  <a:bodyPr lIns="0" tIns="0" rIns="0" bIns="0" rtlCol="0" anchor="ctr" anchorCtr="0"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pPr indent="-180975">
                      <a:lnSpc>
                        <a:spcPct val="105000"/>
                      </a:lnSpc>
                      <a:spcAft>
                        <a:spcPts val="240"/>
                      </a:spcAft>
                      <a:buClr>
                        <a:schemeClr val="tx1"/>
                      </a:buClr>
                      <a:buSzPct val="80000"/>
                    </a:pPr>
                    <a:endParaRPr lang="ko-KR" altLang="en-US" sz="105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22" name="AutoShape 69"/>
                  <p:cNvSpPr>
                    <a:spLocks noChangeArrowheads="1"/>
                  </p:cNvSpPr>
                  <p:nvPr/>
                </p:nvSpPr>
                <p:spPr bwMode="auto">
                  <a:xfrm>
                    <a:off x="1849085" y="2959845"/>
                    <a:ext cx="3268070" cy="16137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scene3d>
                    <a:camera prst="orthographicFront"/>
                    <a:lightRig rig="threePt" dir="t"/>
                  </a:scene3d>
                  <a:sp3d extrusionH="12700">
                    <a:bevelT w="0"/>
                    <a:contourClr>
                      <a:schemeClr val="bg1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t">
                    <a:sp3d>
                      <a:bevelT w="0"/>
                    </a:sp3d>
                  </a:bodyPr>
                  <a:lstStyle/>
                  <a:p>
                    <a:pPr algn="ctr">
                      <a:defRPr/>
                    </a:pPr>
                    <a:r>
                      <a:rPr lang="ko-KR" altLang="en-US" sz="1200" b="1" dirty="0" smtClean="0">
                        <a:solidFill>
                          <a:schemeClr val="bg1"/>
                        </a:solidFill>
                        <a:latin typeface="+mn-ea"/>
                      </a:rPr>
                      <a:t>일반</a:t>
                    </a:r>
                    <a:r>
                      <a:rPr lang="en-US" altLang="ko-KR" sz="1200" b="1" dirty="0" err="1" smtClean="0">
                        <a:solidFill>
                          <a:schemeClr val="bg1"/>
                        </a:solidFill>
                        <a:latin typeface="+mn-ea"/>
                      </a:rPr>
                      <a:t>vs</a:t>
                    </a:r>
                    <a:r>
                      <a:rPr lang="ko-KR" altLang="en-US" sz="1200" b="1" dirty="0" err="1" smtClean="0">
                        <a:solidFill>
                          <a:schemeClr val="bg1"/>
                        </a:solidFill>
                        <a:latin typeface="+mn-ea"/>
                      </a:rPr>
                      <a:t>사고잦은곳</a:t>
                    </a:r>
                    <a:endParaRPr lang="en-US" altLang="ko-KR" sz="1200" b="1" dirty="0" smtClean="0">
                      <a:solidFill>
                        <a:schemeClr val="bg1"/>
                      </a:solidFill>
                      <a:latin typeface="+mn-ea"/>
                    </a:endParaRPr>
                  </a:p>
                  <a:p>
                    <a:pPr algn="ctr">
                      <a:defRPr/>
                    </a:pPr>
                    <a:r>
                      <a:rPr lang="ko-KR" altLang="en-US" sz="1200" b="1" dirty="0" smtClean="0">
                        <a:solidFill>
                          <a:schemeClr val="bg1"/>
                        </a:solidFill>
                        <a:latin typeface="+mn-ea"/>
                      </a:rPr>
                      <a:t>비교분</a:t>
                    </a:r>
                    <a:r>
                      <a:rPr lang="ko-KR" altLang="en-US" sz="1200" b="1" dirty="0">
                        <a:solidFill>
                          <a:schemeClr val="bg1"/>
                        </a:solidFill>
                        <a:latin typeface="+mn-ea"/>
                      </a:rPr>
                      <a:t>석</a:t>
                    </a:r>
                  </a:p>
                </p:txBody>
              </p:sp>
              <p:sp>
                <p:nvSpPr>
                  <p:cNvPr id="223" name="Line 257"/>
                  <p:cNvSpPr>
                    <a:spLocks noChangeShapeType="1"/>
                  </p:cNvSpPr>
                  <p:nvPr/>
                </p:nvSpPr>
                <p:spPr bwMode="auto">
                  <a:xfrm>
                    <a:off x="973778" y="3075517"/>
                    <a:ext cx="11932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bg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 sz="1400">
                      <a:latin typeface="+mn-ea"/>
                    </a:endParaRPr>
                  </a:p>
                </p:txBody>
              </p:sp>
              <p:sp>
                <p:nvSpPr>
                  <p:cNvPr id="224" name="Line 258"/>
                  <p:cNvSpPr>
                    <a:spLocks noChangeShapeType="1"/>
                  </p:cNvSpPr>
                  <p:nvPr/>
                </p:nvSpPr>
                <p:spPr bwMode="auto">
                  <a:xfrm>
                    <a:off x="5788042" y="3075517"/>
                    <a:ext cx="11932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bg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 sz="1400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211" name="그룹 210"/>
              <p:cNvGrpSpPr/>
              <p:nvPr/>
            </p:nvGrpSpPr>
            <p:grpSpPr>
              <a:xfrm>
                <a:off x="2734188" y="3294039"/>
                <a:ext cx="1729088" cy="382930"/>
                <a:chOff x="3667094" y="2363692"/>
                <a:chExt cx="2551505" cy="39709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6" name="모서리가 둥근 직사각형 215"/>
                <p:cNvSpPr/>
                <p:nvPr/>
              </p:nvSpPr>
              <p:spPr>
                <a:xfrm>
                  <a:off x="3667094" y="2363692"/>
                  <a:ext cx="2551505" cy="3970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8100">
                  <a:noFill/>
                </a:ln>
                <a:effectLst>
                  <a:innerShdw blurRad="114300">
                    <a:schemeClr val="bg1">
                      <a:lumMod val="7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/>
                <a:p>
                  <a:pPr algn="ctr" latinLnBrk="0"/>
                  <a:endParaRPr lang="ko-KR" altLang="en-US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17" name="TextBox 216"/>
                <p:cNvSpPr txBox="1"/>
                <p:nvPr/>
              </p:nvSpPr>
              <p:spPr>
                <a:xfrm>
                  <a:off x="3667094" y="2382637"/>
                  <a:ext cx="2551505" cy="3558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>
                  <a:defPPr>
                    <a:defRPr lang="ko-KR"/>
                  </a:defPPr>
                  <a:lvl1pPr marL="87313" indent="-87313" fontAlgn="base" latinLnBrk="0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300"/>
                    </a:spcAft>
                    <a:buSzPct val="100000"/>
                    <a:buFont typeface="Arial" pitchFamily="34" charset="0"/>
                    <a:buChar char="•"/>
                    <a:defRPr sz="1300" spc="-3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웹윤고딕130" pitchFamily="18" charset="-127"/>
                      <a:ea typeface="-웹윤고딕130" pitchFamily="18" charset="-127"/>
                    </a:defRPr>
                  </a:lvl1pPr>
                </a:lstStyle>
                <a:p>
                  <a:pPr marL="0" lvl="0" indent="0" algn="ctr" fontAlgn="auto" latinLnBrk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0"/>
                    </a:spcAft>
                    <a:buSzTx/>
                    <a:buNone/>
                    <a:defRPr/>
                  </a:pPr>
                  <a:r>
                    <a:rPr lang="ko-KR" altLang="en-US" sz="1100" b="1" spc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ea typeface="+mn-ea"/>
                      <a:cs typeface="Arial" pitchFamily="34" charset="0"/>
                    </a:rPr>
                    <a:t>일반</a:t>
                  </a:r>
                  <a:r>
                    <a:rPr lang="en-US" altLang="ko-KR" sz="1100" b="1" spc="0" dirty="0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ea typeface="+mn-ea"/>
                      <a:cs typeface="Arial" pitchFamily="34" charset="0"/>
                    </a:rPr>
                    <a:t>vs</a:t>
                  </a:r>
                  <a:r>
                    <a:rPr lang="ko-KR" altLang="en-US" sz="1100" b="1" spc="0" dirty="0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ea typeface="+mn-ea"/>
                      <a:cs typeface="Arial" pitchFamily="34" charset="0"/>
                    </a:rPr>
                    <a:t>사고잦은곳</a:t>
                  </a:r>
                  <a:endParaRPr lang="en-US" altLang="ko-KR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Arial" pitchFamily="34" charset="0"/>
                  </a:endParaRPr>
                </a:p>
                <a:p>
                  <a:pPr marL="0" lvl="0" indent="0" algn="ctr" fontAlgn="auto" latinLnBrk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0"/>
                    </a:spcAft>
                    <a:buSzTx/>
                    <a:buNone/>
                    <a:defRPr/>
                  </a:pPr>
                  <a:r>
                    <a:rPr lang="ko-KR" altLang="en-US" sz="1100" b="1" spc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ea typeface="+mn-ea"/>
                      <a:cs typeface="Arial" pitchFamily="34" charset="0"/>
                    </a:rPr>
                    <a:t>비교분석</a:t>
                  </a:r>
                  <a:endParaRPr lang="ko-KR" altLang="en-US" sz="1100" b="1" spc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Arial" pitchFamily="34" charset="0"/>
                  </a:endParaRPr>
                </a:p>
              </p:txBody>
            </p:sp>
          </p:grpSp>
          <p:grpSp>
            <p:nvGrpSpPr>
              <p:cNvPr id="212" name="그룹 211"/>
              <p:cNvGrpSpPr/>
              <p:nvPr/>
            </p:nvGrpSpPr>
            <p:grpSpPr>
              <a:xfrm>
                <a:off x="2734188" y="3746821"/>
                <a:ext cx="1729088" cy="382930"/>
                <a:chOff x="3667094" y="2363692"/>
                <a:chExt cx="2551505" cy="397090"/>
              </a:xfrm>
            </p:grpSpPr>
            <p:sp>
              <p:nvSpPr>
                <p:cNvPr id="214" name="모서리가 둥근 직사각형 213"/>
                <p:cNvSpPr/>
                <p:nvPr/>
              </p:nvSpPr>
              <p:spPr>
                <a:xfrm>
                  <a:off x="3667094" y="2363692"/>
                  <a:ext cx="2551505" cy="3970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38100">
                  <a:noFill/>
                </a:ln>
                <a:effectLst>
                  <a:innerShdw blurRad="114300">
                    <a:schemeClr val="bg1">
                      <a:lumMod val="7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/>
                <a:p>
                  <a:pPr algn="ctr" latinLnBrk="0"/>
                  <a:endParaRPr lang="ko-KR" altLang="en-US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15" name="TextBox 214"/>
                <p:cNvSpPr txBox="1"/>
                <p:nvPr/>
              </p:nvSpPr>
              <p:spPr>
                <a:xfrm>
                  <a:off x="3667094" y="2400189"/>
                  <a:ext cx="2551505" cy="3207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>
                  <a:defPPr>
                    <a:defRPr lang="ko-KR"/>
                  </a:defPPr>
                  <a:lvl1pPr marL="87313" indent="-87313" fontAlgn="base" latinLnBrk="0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300"/>
                    </a:spcAft>
                    <a:buSzPct val="100000"/>
                    <a:buFont typeface="Arial" pitchFamily="34" charset="0"/>
                    <a:buChar char="•"/>
                    <a:defRPr sz="1300" spc="-3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웹윤고딕130" pitchFamily="18" charset="-127"/>
                      <a:ea typeface="-웹윤고딕130" pitchFamily="18" charset="-127"/>
                    </a:defRPr>
                  </a:lvl1pPr>
                </a:lstStyle>
                <a:p>
                  <a:pPr marL="0" lvl="0" indent="0" algn="ctr" fontAlgn="auto" latinLnBrk="1">
                    <a:lnSpc>
                      <a:spcPct val="80000"/>
                    </a:lnSpc>
                    <a:spcBef>
                      <a:spcPts val="300"/>
                    </a:spcBef>
                    <a:spcAft>
                      <a:spcPts val="0"/>
                    </a:spcAft>
                    <a:buSzTx/>
                    <a:buNone/>
                    <a:defRPr/>
                  </a:pPr>
                  <a:r>
                    <a:rPr lang="ko-KR" altLang="en-US" sz="1100" b="1" spc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ea typeface="+mn-ea"/>
                      <a:cs typeface="Arial" pitchFamily="34" charset="0"/>
                    </a:rPr>
                    <a:t>일반사고</a:t>
                  </a:r>
                </a:p>
                <a:p>
                  <a:pPr marL="0" lvl="0" indent="0" algn="ctr" fontAlgn="auto" latinLnBrk="1">
                    <a:lnSpc>
                      <a:spcPct val="80000"/>
                    </a:lnSpc>
                    <a:spcBef>
                      <a:spcPts val="300"/>
                    </a:spcBef>
                    <a:spcAft>
                      <a:spcPts val="0"/>
                    </a:spcAft>
                    <a:buSzTx/>
                    <a:buNone/>
                    <a:defRPr/>
                  </a:pPr>
                  <a:r>
                    <a:rPr lang="ko-KR" altLang="en-US" sz="1100" b="1" spc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ea typeface="+mn-ea"/>
                      <a:cs typeface="Arial" pitchFamily="34" charset="0"/>
                    </a:rPr>
                    <a:t>데이터탐색</a:t>
                  </a:r>
                  <a:endParaRPr lang="ko-KR" altLang="en-US" sz="1100" b="1" spc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213" name="모서리가 둥근 직사각형 212"/>
              <p:cNvSpPr/>
              <p:nvPr/>
            </p:nvSpPr>
            <p:spPr>
              <a:xfrm>
                <a:off x="2739996" y="4207779"/>
                <a:ext cx="1729088" cy="3829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09" name="TextBox 208"/>
            <p:cNvSpPr txBox="1"/>
            <p:nvPr/>
          </p:nvSpPr>
          <p:spPr>
            <a:xfrm>
              <a:off x="3360876" y="4126368"/>
              <a:ext cx="1729088" cy="30931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8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100" b="1" spc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사고잦은곳</a:t>
              </a:r>
              <a:endParaRPr lang="en-US" altLang="ko-KR" sz="11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8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데이터탐색</a:t>
              </a:r>
              <a:endParaRPr lang="ko-KR" altLang="en-US" sz="11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25" name="그룹 93"/>
          <p:cNvGrpSpPr/>
          <p:nvPr/>
        </p:nvGrpSpPr>
        <p:grpSpPr>
          <a:xfrm>
            <a:off x="7108289" y="1975720"/>
            <a:ext cx="1881899" cy="2101370"/>
            <a:chOff x="625128" y="2829411"/>
            <a:chExt cx="5608423" cy="1439999"/>
          </a:xfrm>
        </p:grpSpPr>
        <p:sp>
          <p:nvSpPr>
            <p:cNvPr id="226" name="AutoShape 70"/>
            <p:cNvSpPr>
              <a:spLocks noChangeArrowheads="1"/>
            </p:cNvSpPr>
            <p:nvPr/>
          </p:nvSpPr>
          <p:spPr bwMode="auto">
            <a:xfrm>
              <a:off x="625128" y="3007685"/>
              <a:ext cx="5608423" cy="12617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8100" dir="5400000" algn="t" rotWithShape="0">
                <a:prstClr val="black">
                  <a:alpha val="14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lvl="1"/>
              <a:endParaRPr lang="ko-KR" altLang="en-US" sz="1400">
                <a:latin typeface="+mn-ea"/>
                <a:sym typeface="Monotype Sorts"/>
              </a:endParaRPr>
            </a:p>
          </p:txBody>
        </p:sp>
        <p:sp>
          <p:nvSpPr>
            <p:cNvPr id="227" name="Line 151"/>
            <p:cNvSpPr>
              <a:spLocks noChangeShapeType="1"/>
            </p:cNvSpPr>
            <p:nvPr/>
          </p:nvSpPr>
          <p:spPr bwMode="auto">
            <a:xfrm>
              <a:off x="625128" y="3007686"/>
              <a:ext cx="5608423" cy="0"/>
            </a:xfrm>
            <a:prstGeom prst="line">
              <a:avLst/>
            </a:prstGeom>
            <a:noFill/>
            <a:ln w="254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400">
                <a:latin typeface="+mn-ea"/>
              </a:endParaRPr>
            </a:p>
          </p:txBody>
        </p:sp>
        <p:grpSp>
          <p:nvGrpSpPr>
            <p:cNvPr id="228" name="그룹 104"/>
            <p:cNvGrpSpPr/>
            <p:nvPr/>
          </p:nvGrpSpPr>
          <p:grpSpPr>
            <a:xfrm>
              <a:off x="967575" y="2829411"/>
              <a:ext cx="4939795" cy="363080"/>
              <a:chOff x="967575" y="2897242"/>
              <a:chExt cx="4939795" cy="363080"/>
            </a:xfrm>
          </p:grpSpPr>
          <p:sp>
            <p:nvSpPr>
              <p:cNvPr id="229" name="AutoShape 22"/>
              <p:cNvSpPr>
                <a:spLocks noChangeArrowheads="1"/>
              </p:cNvSpPr>
              <p:nvPr/>
            </p:nvSpPr>
            <p:spPr bwMode="auto">
              <a:xfrm>
                <a:off x="967575" y="2897242"/>
                <a:ext cx="4939795" cy="363080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75000"/>
                </a:schemeClr>
              </a:solidFill>
              <a:ln w="6350" cap="flat" cmpd="sng" algn="ctr">
                <a:solidFill>
                  <a:schemeClr val="accent3">
                    <a:lumMod val="75000"/>
                  </a:schemeClr>
                </a:solidFill>
                <a:prstDash val="solid"/>
              </a:ln>
              <a:effectLst/>
              <a:extLst/>
            </p:spPr>
            <p:txBody>
              <a:bodyPr lIns="0" tIns="0" rIns="0" bIns="0" rtlCol="0" anchor="ctr" anchorCtr="0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indent="-180975">
                  <a:lnSpc>
                    <a:spcPct val="105000"/>
                  </a:lnSpc>
                  <a:spcAft>
                    <a:spcPts val="240"/>
                  </a:spcAft>
                  <a:buClr>
                    <a:schemeClr val="tx1"/>
                  </a:buClr>
                  <a:buSzPct val="80000"/>
                </a:pPr>
                <a:endParaRPr lang="ko-KR" altLang="en-US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30" name="AutoShape 69"/>
              <p:cNvSpPr>
                <a:spLocks noChangeArrowheads="1"/>
              </p:cNvSpPr>
              <p:nvPr/>
            </p:nvSpPr>
            <p:spPr bwMode="auto">
              <a:xfrm>
                <a:off x="1849085" y="2953822"/>
                <a:ext cx="3268070" cy="161372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extrusionH="12700">
                <a:bevelT w="0"/>
                <a:contourClr>
                  <a:schemeClr val="bg1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t">
                <a:sp3d>
                  <a:bevelT w="0"/>
                </a:sp3d>
              </a:bodyPr>
              <a:lstStyle/>
              <a:p>
                <a:pPr algn="ctr">
                  <a:defRPr/>
                </a:pPr>
                <a:r>
                  <a:rPr lang="ko-KR" altLang="en-US" sz="1200" b="1" dirty="0" err="1" smtClean="0">
                    <a:solidFill>
                      <a:schemeClr val="bg1"/>
                    </a:solidFill>
                    <a:latin typeface="+mn-ea"/>
                  </a:rPr>
                  <a:t>사고잦은곳</a:t>
                </a:r>
                <a:endParaRPr lang="en-US" altLang="ko-KR" sz="1200" b="1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ko-KR" altLang="en-US" sz="1200" b="1" dirty="0" err="1" smtClean="0">
                    <a:solidFill>
                      <a:schemeClr val="bg1"/>
                    </a:solidFill>
                    <a:latin typeface="+mn-ea"/>
                  </a:rPr>
                  <a:t>테마별분석</a:t>
                </a:r>
                <a:endParaRPr lang="ko-KR" altLang="en-US" sz="12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31" name="Line 257"/>
              <p:cNvSpPr>
                <a:spLocks noChangeShapeType="1"/>
              </p:cNvSpPr>
              <p:nvPr/>
            </p:nvSpPr>
            <p:spPr bwMode="auto">
              <a:xfrm>
                <a:off x="973778" y="3075517"/>
                <a:ext cx="119328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232" name="Line 258"/>
              <p:cNvSpPr>
                <a:spLocks noChangeShapeType="1"/>
              </p:cNvSpPr>
              <p:nvPr/>
            </p:nvSpPr>
            <p:spPr bwMode="auto">
              <a:xfrm>
                <a:off x="5788042" y="3075517"/>
                <a:ext cx="119328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n-ea"/>
                </a:endParaRPr>
              </a:p>
            </p:txBody>
          </p:sp>
        </p:grpSp>
      </p:grpSp>
      <p:grpSp>
        <p:nvGrpSpPr>
          <p:cNvPr id="233" name="그룹 232"/>
          <p:cNvGrpSpPr/>
          <p:nvPr/>
        </p:nvGrpSpPr>
        <p:grpSpPr>
          <a:xfrm>
            <a:off x="7296070" y="2611036"/>
            <a:ext cx="1591256" cy="382930"/>
            <a:chOff x="6748769" y="2362021"/>
            <a:chExt cx="2582927" cy="397090"/>
          </a:xfrm>
        </p:grpSpPr>
        <p:sp>
          <p:nvSpPr>
            <p:cNvPr id="234" name="모서리가 둥근 직사각형 233"/>
            <p:cNvSpPr/>
            <p:nvPr/>
          </p:nvSpPr>
          <p:spPr>
            <a:xfrm>
              <a:off x="6748769" y="2362021"/>
              <a:ext cx="2551505" cy="39709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6780191" y="2381996"/>
              <a:ext cx="2551505" cy="35586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면허종</a:t>
              </a:r>
              <a:r>
                <a:rPr lang="ko-KR" altLang="en-US" sz="11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별</a:t>
              </a:r>
              <a:r>
                <a:rPr lang="ko-KR" altLang="en-US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 </a:t>
              </a:r>
              <a:endParaRPr lang="en-US" altLang="ko-KR" sz="1100" b="1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특성분석</a:t>
              </a:r>
              <a:endParaRPr lang="ko-KR" altLang="en-US" sz="11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sp>
        <p:nvSpPr>
          <p:cNvPr id="236" name="모서리가 둥근 직사각형 235"/>
          <p:cNvSpPr/>
          <p:nvPr/>
        </p:nvSpPr>
        <p:spPr>
          <a:xfrm>
            <a:off x="7291373" y="3063125"/>
            <a:ext cx="1571898" cy="38293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endParaRPr lang="ko-KR" altLang="en-US" sz="8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7312520" y="3085669"/>
            <a:ext cx="1571898" cy="3431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vl="0" indent="0" algn="ctr" fontAlgn="auto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Tx/>
              <a:buFont typeface="Arial" pitchFamily="34" charset="0"/>
              <a:buNone/>
              <a:defRPr sz="1100" b="1" spc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defRPr>
            </a:lvl1pPr>
          </a:lstStyle>
          <a:p>
            <a:pPr lvl="0">
              <a:defRPr/>
            </a:pPr>
            <a:r>
              <a:rPr lang="ko-KR" altLang="en-US" dirty="0" smtClean="0"/>
              <a:t>음주운전</a:t>
            </a:r>
            <a:endParaRPr lang="en-US" altLang="ko-KR" dirty="0" smtClean="0"/>
          </a:p>
          <a:p>
            <a:pPr lvl="0">
              <a:defRPr/>
            </a:pPr>
            <a:r>
              <a:rPr lang="ko-KR" altLang="en-US" dirty="0" smtClean="0"/>
              <a:t>특성분석</a:t>
            </a:r>
            <a:endParaRPr lang="ko-KR" altLang="en-US" dirty="0"/>
          </a:p>
        </p:txBody>
      </p:sp>
      <p:grpSp>
        <p:nvGrpSpPr>
          <p:cNvPr id="238" name="그룹 237"/>
          <p:cNvGrpSpPr/>
          <p:nvPr/>
        </p:nvGrpSpPr>
        <p:grpSpPr>
          <a:xfrm>
            <a:off x="5027508" y="1975720"/>
            <a:ext cx="1881899" cy="2101370"/>
            <a:chOff x="5074518" y="2683378"/>
            <a:chExt cx="2070089" cy="2101370"/>
          </a:xfrm>
        </p:grpSpPr>
        <p:grpSp>
          <p:nvGrpSpPr>
            <p:cNvPr id="239" name="그룹 93"/>
            <p:cNvGrpSpPr/>
            <p:nvPr/>
          </p:nvGrpSpPr>
          <p:grpSpPr>
            <a:xfrm>
              <a:off x="5074518" y="2683378"/>
              <a:ext cx="2070089" cy="2101370"/>
              <a:chOff x="625128" y="2829411"/>
              <a:chExt cx="5608423" cy="1439999"/>
            </a:xfrm>
          </p:grpSpPr>
          <p:sp>
            <p:nvSpPr>
              <p:cNvPr id="247" name="AutoShape 70"/>
              <p:cNvSpPr>
                <a:spLocks noChangeArrowheads="1"/>
              </p:cNvSpPr>
              <p:nvPr/>
            </p:nvSpPr>
            <p:spPr bwMode="auto">
              <a:xfrm>
                <a:off x="625128" y="3007685"/>
                <a:ext cx="5608423" cy="126172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dist="38100" dir="5400000" algn="t" rotWithShape="0">
                  <a:prstClr val="black">
                    <a:alpha val="14000"/>
                  </a:prstClr>
                </a:outerShdw>
              </a:effectLst>
            </p:spPr>
            <p:txBody>
              <a:bodyPr wrap="none" tIns="72000" anchor="t" anchorCtr="0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lvl="1"/>
                <a:endParaRPr lang="ko-KR" altLang="en-US" sz="1400">
                  <a:latin typeface="+mn-ea"/>
                  <a:sym typeface="Monotype Sorts"/>
                </a:endParaRPr>
              </a:p>
            </p:txBody>
          </p:sp>
          <p:sp>
            <p:nvSpPr>
              <p:cNvPr id="248" name="Line 151"/>
              <p:cNvSpPr>
                <a:spLocks noChangeShapeType="1"/>
              </p:cNvSpPr>
              <p:nvPr/>
            </p:nvSpPr>
            <p:spPr bwMode="auto">
              <a:xfrm>
                <a:off x="625128" y="3007686"/>
                <a:ext cx="5608423" cy="0"/>
              </a:xfrm>
              <a:prstGeom prst="line">
                <a:avLst/>
              </a:prstGeom>
              <a:noFill/>
              <a:ln w="25400">
                <a:solidFill>
                  <a:schemeClr val="accent3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n-ea"/>
                </a:endParaRPr>
              </a:p>
            </p:txBody>
          </p:sp>
          <p:grpSp>
            <p:nvGrpSpPr>
              <p:cNvPr id="249" name="그룹 104"/>
              <p:cNvGrpSpPr/>
              <p:nvPr/>
            </p:nvGrpSpPr>
            <p:grpSpPr>
              <a:xfrm>
                <a:off x="967575" y="2829411"/>
                <a:ext cx="4939795" cy="363080"/>
                <a:chOff x="967575" y="2897242"/>
                <a:chExt cx="4939795" cy="363080"/>
              </a:xfrm>
            </p:grpSpPr>
            <p:sp>
              <p:nvSpPr>
                <p:cNvPr id="250" name="AutoShape 22"/>
                <p:cNvSpPr>
                  <a:spLocks noChangeArrowheads="1"/>
                </p:cNvSpPr>
                <p:nvPr/>
              </p:nvSpPr>
              <p:spPr bwMode="auto">
                <a:xfrm>
                  <a:off x="967575" y="2897242"/>
                  <a:ext cx="4939795" cy="36308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>
                    <a:lumMod val="75000"/>
                  </a:schemeClr>
                </a:solidFill>
                <a:ln w="635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effectLst/>
                <a:extLst/>
              </p:spPr>
              <p:txBody>
                <a:bodyPr lIns="0" tIns="0" rIns="0" bIns="0" rtlCol="0" anchor="ctr" anchorCtr="0">
                  <a:scene3d>
                    <a:camera prst="orthographicFront"/>
                    <a:lightRig rig="threePt" dir="t"/>
                  </a:scene3d>
                  <a:sp3d>
                    <a:bevelT w="0"/>
                  </a:sp3d>
                </a:bodyPr>
                <a:lstStyle/>
                <a:p>
                  <a:pPr indent="-180975">
                    <a:lnSpc>
                      <a:spcPct val="105000"/>
                    </a:lnSpc>
                    <a:spcAft>
                      <a:spcPts val="240"/>
                    </a:spcAft>
                    <a:buClr>
                      <a:schemeClr val="tx1"/>
                    </a:buClr>
                    <a:buSzPct val="80000"/>
                  </a:pPr>
                  <a:endParaRPr lang="ko-KR" altLang="en-US" sz="105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251" name="AutoShape 69"/>
                <p:cNvSpPr>
                  <a:spLocks noChangeArrowheads="1"/>
                </p:cNvSpPr>
                <p:nvPr/>
              </p:nvSpPr>
              <p:spPr bwMode="auto">
                <a:xfrm>
                  <a:off x="1849085" y="2953822"/>
                  <a:ext cx="3268070" cy="161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extrusionH="12700">
                  <a:bevelT w="0"/>
                  <a:contourClr>
                    <a:schemeClr val="bg1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t">
                  <a:sp3d>
                    <a:bevelT w="0"/>
                  </a:sp3d>
                </a:bodyPr>
                <a:lstStyle/>
                <a:p>
                  <a:pPr algn="ctr">
                    <a:defRPr/>
                  </a:pPr>
                  <a:r>
                    <a:rPr lang="ko-KR" altLang="en-US" sz="1200" b="1" dirty="0" err="1" smtClean="0">
                      <a:solidFill>
                        <a:schemeClr val="bg1"/>
                      </a:solidFill>
                      <a:latin typeface="+mn-ea"/>
                    </a:rPr>
                    <a:t>사고잦은곳</a:t>
                  </a:r>
                  <a:endParaRPr lang="en-US" altLang="ko-KR" sz="1200" b="1" dirty="0" smtClean="0">
                    <a:solidFill>
                      <a:schemeClr val="bg1"/>
                    </a:solidFill>
                    <a:latin typeface="+mn-ea"/>
                  </a:endParaRPr>
                </a:p>
                <a:p>
                  <a:pPr algn="ctr">
                    <a:defRPr/>
                  </a:pPr>
                  <a:r>
                    <a:rPr lang="ko-KR" altLang="en-US" sz="1200" b="1" dirty="0" smtClean="0">
                      <a:solidFill>
                        <a:schemeClr val="bg1"/>
                      </a:solidFill>
                      <a:latin typeface="+mn-ea"/>
                    </a:rPr>
                    <a:t>특성분석</a:t>
                  </a:r>
                  <a:endParaRPr lang="ko-KR" altLang="en-US" sz="12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252" name="Line 257"/>
                <p:cNvSpPr>
                  <a:spLocks noChangeShapeType="1"/>
                </p:cNvSpPr>
                <p:nvPr/>
              </p:nvSpPr>
              <p:spPr bwMode="auto">
                <a:xfrm>
                  <a:off x="973778" y="3075517"/>
                  <a:ext cx="119328" cy="0"/>
                </a:xfrm>
                <a:prstGeom prst="line">
                  <a:avLst/>
                </a:prstGeom>
                <a:noFill/>
                <a:ln w="254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253" name="Line 258"/>
                <p:cNvSpPr>
                  <a:spLocks noChangeShapeType="1"/>
                </p:cNvSpPr>
                <p:nvPr/>
              </p:nvSpPr>
              <p:spPr bwMode="auto">
                <a:xfrm>
                  <a:off x="5788042" y="3075517"/>
                  <a:ext cx="119328" cy="0"/>
                </a:xfrm>
                <a:prstGeom prst="line">
                  <a:avLst/>
                </a:prstGeom>
                <a:noFill/>
                <a:ln w="254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 sz="1400">
                    <a:latin typeface="+mn-ea"/>
                  </a:endParaRPr>
                </a:p>
              </p:txBody>
            </p:sp>
          </p:grpSp>
        </p:grpSp>
        <p:grpSp>
          <p:nvGrpSpPr>
            <p:cNvPr id="240" name="그룹 239"/>
            <p:cNvGrpSpPr/>
            <p:nvPr/>
          </p:nvGrpSpPr>
          <p:grpSpPr>
            <a:xfrm>
              <a:off x="5276831" y="3318694"/>
              <a:ext cx="1729088" cy="382930"/>
              <a:chOff x="6748769" y="2362021"/>
              <a:chExt cx="2551505" cy="397090"/>
            </a:xfrm>
          </p:grpSpPr>
          <p:sp>
            <p:nvSpPr>
              <p:cNvPr id="245" name="모서리가 둥근 직사각형 244"/>
              <p:cNvSpPr/>
              <p:nvPr/>
            </p:nvSpPr>
            <p:spPr>
              <a:xfrm>
                <a:off x="6748769" y="2362021"/>
                <a:ext cx="2551505" cy="39709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noFill/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/>
                <a:endPara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6748769" y="2382635"/>
                <a:ext cx="2551505" cy="35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87313" indent="-87313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SzPct val="100000"/>
                  <a:buFont typeface="Arial" pitchFamily="34" charset="0"/>
                  <a:buChar char="•"/>
                  <a:defRPr sz="1300" spc="-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웹윤고딕130" pitchFamily="18" charset="-127"/>
                    <a:ea typeface="-웹윤고딕130" pitchFamily="18" charset="-127"/>
                  </a:defRPr>
                </a:lvl1pPr>
              </a:lstStyle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Arial" pitchFamily="34" charset="0"/>
                  </a:rPr>
                  <a:t>사고잦은곳</a:t>
                </a:r>
                <a:endParaRPr lang="en-US" altLang="ko-KR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endParaRPr>
              </a:p>
              <a:p>
                <a:pPr marL="0" lvl="0" indent="0" algn="ctr" fontAlgn="auto" latinLnBrk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ko-KR" altLang="en-US" sz="1100" b="1" spc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Arial" pitchFamily="34" charset="0"/>
                  </a:rPr>
                  <a:t>중요요인선정 </a:t>
                </a:r>
                <a:endParaRPr lang="ko-KR" altLang="en-US" sz="1100" b="1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241" name="모서리가 둥근 직사각형 240"/>
            <p:cNvSpPr/>
            <p:nvPr/>
          </p:nvSpPr>
          <p:spPr>
            <a:xfrm>
              <a:off x="5282639" y="3754884"/>
              <a:ext cx="1729088" cy="38293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5304303" y="3779773"/>
              <a:ext cx="1729088" cy="34317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87313" indent="-87313" fontAlgn="base" latinLnBrk="0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3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defRPr>
              </a:lvl1pPr>
            </a:lstStyle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100" b="1" spc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사고잦은곳</a:t>
              </a:r>
              <a:endParaRPr lang="ko-KR" altLang="en-US" sz="11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  <a:p>
              <a:pPr marL="0" lvl="0" indent="0" algn="ctr" fontAlgn="auto" latinLnBrk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ko-KR" altLang="en-US" sz="1100" b="1" spc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Arial" pitchFamily="34" charset="0"/>
                </a:rPr>
                <a:t>특성분류분석</a:t>
              </a:r>
              <a:endParaRPr lang="ko-KR" altLang="en-US" sz="1100" b="1" spc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43" name="모서리가 둥근 직사각형 242"/>
            <p:cNvSpPr/>
            <p:nvPr/>
          </p:nvSpPr>
          <p:spPr>
            <a:xfrm>
              <a:off x="5288488" y="4221206"/>
              <a:ext cx="1729088" cy="38293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noFill/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/>
              <a:endParaRPr lang="ko-KR" alt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268957" y="4277293"/>
              <a:ext cx="1729088" cy="30931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lvl="0" indent="0" algn="ctr" fontAlgn="auto">
                <a:lnSpc>
                  <a:spcPct val="80000"/>
                </a:lnSpc>
                <a:spcBef>
                  <a:spcPts val="300"/>
                </a:spcBef>
                <a:spcAft>
                  <a:spcPts val="0"/>
                </a:spcAft>
                <a:buSzTx/>
                <a:buFont typeface="Arial" pitchFamily="34" charset="0"/>
                <a:buNone/>
                <a:defRPr sz="1400" spc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itchFamily="34" charset="0"/>
                </a:defRPr>
              </a:lvl1pPr>
            </a:lstStyle>
            <a:p>
              <a:r>
                <a:rPr lang="ko-KR" altLang="en-US" sz="1100" b="1" dirty="0" smtClean="0"/>
                <a:t>특성분석</a:t>
              </a:r>
              <a:endParaRPr lang="en-US" altLang="ko-KR" sz="1100" b="1" dirty="0" smtClean="0"/>
            </a:p>
            <a:p>
              <a:r>
                <a:rPr lang="ko-KR" altLang="en-US" sz="1100" b="1" dirty="0" smtClean="0"/>
                <a:t>활용방안제</a:t>
              </a:r>
              <a:r>
                <a:rPr lang="ko-KR" altLang="en-US" sz="1100" b="1" dirty="0"/>
                <a:t>시</a:t>
              </a:r>
              <a:endParaRPr lang="en-US" altLang="ko-KR" sz="1100" b="1" dirty="0" smtClean="0"/>
            </a:p>
          </p:txBody>
        </p:sp>
      </p:grpSp>
      <p:sp>
        <p:nvSpPr>
          <p:cNvPr id="254" name="직사각형 253"/>
          <p:cNvSpPr/>
          <p:nvPr/>
        </p:nvSpPr>
        <p:spPr bwMode="gray">
          <a:xfrm>
            <a:off x="-144480" y="2628318"/>
            <a:ext cx="1260000" cy="5847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+mn-ea"/>
                <a:ea typeface="+mn-ea"/>
                <a:sym typeface="Wingdings" pitchFamily="2" charset="2"/>
              </a:rPr>
              <a:t>분석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+mn-ea"/>
              <a:ea typeface="+mn-ea"/>
              <a:sym typeface="Wingdings" pitchFamily="2" charset="2"/>
            </a:endParaRPr>
          </a:p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+mn-ea"/>
                <a:ea typeface="+mn-ea"/>
                <a:sym typeface="Wingdings" pitchFamily="2" charset="2"/>
              </a:rPr>
              <a:t>항목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255" name="직사각형 254"/>
          <p:cNvSpPr/>
          <p:nvPr/>
        </p:nvSpPr>
        <p:spPr bwMode="gray">
          <a:xfrm>
            <a:off x="-144480" y="4963866"/>
            <a:ext cx="1260000" cy="5847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데이터</a:t>
            </a:r>
            <a:endParaRPr lang="en-US" altLang="ko-KR" sz="16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 pitchFamily="2" charset="2"/>
            </a:endParaRPr>
          </a:p>
          <a:p>
            <a:pPr marL="0" marR="0" lvl="0" indent="0" algn="ctr" defTabSz="99567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개</a:t>
            </a:r>
            <a:r>
              <a:rPr lang="ko-KR" alt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 pitchFamily="2" charset="2"/>
              </a:rPr>
              <a:t>요</a:t>
            </a:r>
            <a:endParaRPr lang="en-US" altLang="ko-KR" sz="16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 pitchFamily="2" charset="2"/>
            </a:endParaRPr>
          </a:p>
        </p:txBody>
      </p:sp>
      <p:cxnSp>
        <p:nvCxnSpPr>
          <p:cNvPr id="256" name="직선 연결선 255"/>
          <p:cNvCxnSpPr/>
          <p:nvPr/>
        </p:nvCxnSpPr>
        <p:spPr bwMode="gray">
          <a:xfrm>
            <a:off x="-120721" y="4439140"/>
            <a:ext cx="9144000" cy="1588"/>
          </a:xfrm>
          <a:prstGeom prst="lin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257" name="모서리가 둥근 직사각형 256"/>
          <p:cNvSpPr/>
          <p:nvPr/>
        </p:nvSpPr>
        <p:spPr>
          <a:xfrm>
            <a:off x="7281336" y="3521792"/>
            <a:ext cx="1571898" cy="38293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endParaRPr lang="ko-KR" altLang="en-US" sz="8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7300910" y="3569743"/>
            <a:ext cx="1571898" cy="3093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lvl="0" indent="0" algn="ctr" fontAlgn="auto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Tx/>
              <a:buFont typeface="Arial" pitchFamily="34" charset="0"/>
              <a:buNone/>
              <a:defRPr sz="1400" spc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defRPr>
            </a:lvl1pPr>
          </a:lstStyle>
          <a:p>
            <a:r>
              <a:rPr lang="ko-KR" altLang="en-US" sz="1100" b="1" dirty="0" smtClean="0"/>
              <a:t>여성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고령자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특성분석</a:t>
            </a:r>
            <a:endParaRPr lang="ko-KR" altLang="en-US" sz="1100" b="1" dirty="0"/>
          </a:p>
        </p:txBody>
      </p:sp>
      <p:pic>
        <p:nvPicPr>
          <p:cNvPr id="259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 t="11184" r="19987" b="14934"/>
          <a:stretch/>
        </p:blipFill>
        <p:spPr bwMode="auto">
          <a:xfrm>
            <a:off x="6638236" y="5183310"/>
            <a:ext cx="635183" cy="60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4" b="7172"/>
          <a:stretch/>
        </p:blipFill>
        <p:spPr>
          <a:xfrm>
            <a:off x="7367983" y="5194613"/>
            <a:ext cx="409000" cy="543447"/>
          </a:xfrm>
          <a:prstGeom prst="rect">
            <a:avLst/>
          </a:prstGeom>
        </p:spPr>
      </p:pic>
      <p:sp>
        <p:nvSpPr>
          <p:cNvPr id="261" name="AutoShape 271"/>
          <p:cNvSpPr>
            <a:spLocks noChangeArrowheads="1"/>
          </p:cNvSpPr>
          <p:nvPr/>
        </p:nvSpPr>
        <p:spPr bwMode="auto">
          <a:xfrm>
            <a:off x="7169918" y="5787283"/>
            <a:ext cx="828429" cy="397032"/>
          </a:xfrm>
          <a:prstGeom prst="roundRect">
            <a:avLst>
              <a:gd name="adj" fmla="val 0"/>
            </a:avLst>
          </a:prstGeom>
          <a:ex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Logistic</a:t>
            </a:r>
          </a:p>
          <a:p>
            <a:pPr algn="ctr">
              <a:lnSpc>
                <a:spcPct val="110000"/>
              </a:lnSpc>
            </a:pPr>
            <a:r>
              <a:rPr lang="en-US" altLang="ko-KR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Regression</a:t>
            </a:r>
            <a:endParaRPr lang="en-US" altLang="ko-KR" sz="9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pic>
        <p:nvPicPr>
          <p:cNvPr id="262" name="그림 26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24" y="5231688"/>
            <a:ext cx="475168" cy="410698"/>
          </a:xfrm>
          <a:prstGeom prst="rect">
            <a:avLst/>
          </a:prstGeom>
        </p:spPr>
      </p:pic>
      <p:pic>
        <p:nvPicPr>
          <p:cNvPr id="26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137" y="5253726"/>
            <a:ext cx="909229" cy="40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4" name="AutoShape 271"/>
          <p:cNvSpPr>
            <a:spLocks noChangeArrowheads="1"/>
          </p:cNvSpPr>
          <p:nvPr/>
        </p:nvSpPr>
        <p:spPr bwMode="auto">
          <a:xfrm>
            <a:off x="7812255" y="5787283"/>
            <a:ext cx="695625" cy="397032"/>
          </a:xfrm>
          <a:prstGeom prst="roundRect">
            <a:avLst>
              <a:gd name="adj" fmla="val 0"/>
            </a:avLst>
          </a:prstGeom>
          <a:ex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Bayesian</a:t>
            </a:r>
          </a:p>
          <a:p>
            <a:pPr algn="ctr">
              <a:lnSpc>
                <a:spcPct val="110000"/>
              </a:lnSpc>
            </a:pPr>
            <a:r>
              <a:rPr lang="en-US" altLang="ko-KR" sz="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s"/>
              </a:rPr>
              <a:t>Network</a:t>
            </a:r>
            <a:endParaRPr lang="en-US" altLang="ko-KR" sz="9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s"/>
            </a:endParaRPr>
          </a:p>
        </p:txBody>
      </p:sp>
      <p:pic>
        <p:nvPicPr>
          <p:cNvPr id="265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6" r="9454" b="16377"/>
          <a:stretch/>
        </p:blipFill>
        <p:spPr bwMode="auto">
          <a:xfrm>
            <a:off x="7856365" y="5194613"/>
            <a:ext cx="520393" cy="52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" name="그림 26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1" t="18389" r="27390" b="36839"/>
          <a:stretch/>
        </p:blipFill>
        <p:spPr>
          <a:xfrm>
            <a:off x="8480250" y="5258271"/>
            <a:ext cx="418334" cy="440284"/>
          </a:xfrm>
          <a:prstGeom prst="rect">
            <a:avLst/>
          </a:prstGeom>
        </p:spPr>
      </p:pic>
      <p:sp>
        <p:nvSpPr>
          <p:cNvPr id="267" name="모서리가 둥근 직사각형 266"/>
          <p:cNvSpPr/>
          <p:nvPr/>
        </p:nvSpPr>
        <p:spPr>
          <a:xfrm>
            <a:off x="1038993" y="2591217"/>
            <a:ext cx="1571898" cy="3829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시간요인</a:t>
            </a:r>
            <a:endParaRPr lang="en-US" altLang="ko-KR" sz="1100" b="1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  <a:p>
            <a:pPr algn="ctr" latinLnBrk="0"/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패턴분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석</a:t>
            </a:r>
          </a:p>
        </p:txBody>
      </p:sp>
    </p:spTree>
    <p:extLst>
      <p:ext uri="{BB962C8B-B14F-4D97-AF65-F5344CB8AC3E}">
        <p14:creationId xmlns:p14="http://schemas.microsoft.com/office/powerpoint/2010/main" val="4361538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7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1" name="AutoShape 70"/>
          <p:cNvSpPr>
            <a:spLocks noChangeArrowheads="1"/>
          </p:cNvSpPr>
          <p:nvPr/>
        </p:nvSpPr>
        <p:spPr bwMode="auto">
          <a:xfrm>
            <a:off x="4860040" y="1664791"/>
            <a:ext cx="4213078" cy="37798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102" name="AutoShape 70"/>
          <p:cNvSpPr>
            <a:spLocks noChangeArrowheads="1"/>
          </p:cNvSpPr>
          <p:nvPr/>
        </p:nvSpPr>
        <p:spPr bwMode="auto">
          <a:xfrm>
            <a:off x="107380" y="1670803"/>
            <a:ext cx="4374303" cy="37738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07380" y="5591907"/>
            <a:ext cx="8965738" cy="904798"/>
          </a:xfrm>
          <a:prstGeom prst="roundRect">
            <a:avLst>
              <a:gd name="adj" fmla="val 188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31870" y="5677297"/>
            <a:ext cx="761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kern="0" dirty="0"/>
              <a:t>음주운전 사고는 </a:t>
            </a:r>
            <a:r>
              <a:rPr lang="ko-KR" altLang="en-US" sz="1100" b="1" u="sng" kern="0" dirty="0"/>
              <a:t>토요일과 일요일 새벽에 평일 대비 약 </a:t>
            </a:r>
            <a:r>
              <a:rPr lang="en-US" altLang="ko-KR" sz="1100" b="1" u="sng" kern="0" dirty="0"/>
              <a:t>24% </a:t>
            </a:r>
            <a:r>
              <a:rPr lang="ko-KR" altLang="en-US" sz="1100" b="1" u="sng" kern="0" dirty="0"/>
              <a:t>많이 발생</a:t>
            </a:r>
            <a:endParaRPr lang="ko-KR" altLang="en-US" sz="1100" u="sng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7" y="5643961"/>
            <a:ext cx="282441" cy="342722"/>
          </a:xfrm>
          <a:prstGeom prst="rect">
            <a:avLst/>
          </a:prstGeom>
        </p:spPr>
      </p:pic>
      <p:sp>
        <p:nvSpPr>
          <p:cNvPr id="106" name="직사각형 105"/>
          <p:cNvSpPr/>
          <p:nvPr/>
        </p:nvSpPr>
        <p:spPr>
          <a:xfrm>
            <a:off x="3572242" y="3842292"/>
            <a:ext cx="735563" cy="729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4079170" y="2372622"/>
            <a:ext cx="228635" cy="1674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 t="11184" r="19987" b="14934"/>
          <a:stretch/>
        </p:blipFill>
        <p:spPr bwMode="auto">
          <a:xfrm>
            <a:off x="2230815" y="2003898"/>
            <a:ext cx="2217261" cy="290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11028" r="18053" b="14934"/>
          <a:stretch/>
        </p:blipFill>
        <p:spPr bwMode="auto">
          <a:xfrm>
            <a:off x="128050" y="1995650"/>
            <a:ext cx="2274277" cy="2915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4959277" y="3559605"/>
            <a:ext cx="3989739" cy="178694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0"/>
          <a:stretch/>
        </p:blipFill>
        <p:spPr bwMode="auto">
          <a:xfrm>
            <a:off x="4969179" y="1750788"/>
            <a:ext cx="3979837" cy="167876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모서리가 둥근 직사각형 111"/>
          <p:cNvSpPr/>
          <p:nvPr/>
        </p:nvSpPr>
        <p:spPr>
          <a:xfrm>
            <a:off x="297235" y="4917513"/>
            <a:ext cx="1970445" cy="337253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</a:pPr>
            <a:endParaRPr lang="ko-KR" altLang="en-US" sz="10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13" name="Rectangle 7"/>
          <p:cNvSpPr>
            <a:spLocks noChangeArrowheads="1"/>
          </p:cNvSpPr>
          <p:nvPr/>
        </p:nvSpPr>
        <p:spPr bwMode="gray">
          <a:xfrm>
            <a:off x="464415" y="4923771"/>
            <a:ext cx="1568511" cy="30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8315" tIns="49158" rIns="98315" bIns="49158">
            <a:spAutoFit/>
          </a:bodyPr>
          <a:lstStyle/>
          <a:p>
            <a:pPr algn="ctr" defTabSz="814388">
              <a:lnSpc>
                <a:spcPct val="120000"/>
              </a:lnSpc>
              <a:spcBef>
                <a:spcPts val="600"/>
              </a:spcBef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  <a:latin typeface="+mn-ea"/>
              </a:rPr>
              <a:t>사망사고 패턴</a:t>
            </a:r>
            <a:endParaRPr lang="en-US" altLang="ko-KR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398382" y="4917513"/>
            <a:ext cx="1957588" cy="337253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indent="-180975" algn="ctr" eaLnBrk="0" latinLnBrk="0" hangingPunct="0">
              <a:spcBef>
                <a:spcPct val="20000"/>
              </a:spcBef>
              <a:spcAft>
                <a:spcPts val="240"/>
              </a:spcAft>
              <a:buClr>
                <a:prstClr val="black"/>
              </a:buClr>
              <a:buSzPct val="85000"/>
            </a:pPr>
            <a:endParaRPr lang="ko-KR" altLang="en-US" sz="10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15" name="Rectangle 7"/>
          <p:cNvSpPr>
            <a:spLocks noChangeArrowheads="1"/>
          </p:cNvSpPr>
          <p:nvPr/>
        </p:nvSpPr>
        <p:spPr bwMode="gray">
          <a:xfrm>
            <a:off x="2604014" y="4923771"/>
            <a:ext cx="1564396" cy="30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8315" tIns="49158" rIns="98315" bIns="49158">
            <a:spAutoFit/>
          </a:bodyPr>
          <a:lstStyle/>
          <a:p>
            <a:pPr algn="ctr" defTabSz="814388">
              <a:lnSpc>
                <a:spcPct val="120000"/>
              </a:lnSpc>
              <a:spcBef>
                <a:spcPts val="600"/>
              </a:spcBef>
            </a:pP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  <a:latin typeface="+mn-ea"/>
              </a:rPr>
              <a:t>중</a:t>
            </a:r>
            <a:r>
              <a:rPr lang="ko-KR" altLang="en-US" sz="1100" b="1" kern="0" dirty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  <a:latin typeface="+mn-ea"/>
              </a:rPr>
              <a:t>상</a:t>
            </a:r>
            <a:r>
              <a:rPr lang="ko-KR" altLang="en-US" sz="1100" b="1" kern="0" dirty="0" smtClean="0">
                <a:ln>
                  <a:solidFill>
                    <a:sysClr val="window" lastClr="FFFFFF">
                      <a:alpha val="4000"/>
                    </a:sysClr>
                  </a:solidFill>
                </a:ln>
                <a:solidFill>
                  <a:sysClr val="window" lastClr="FFFFFF"/>
                </a:solidFill>
                <a:latin typeface="+mn-ea"/>
              </a:rPr>
              <a:t>사고 패턴</a:t>
            </a:r>
            <a:endParaRPr lang="en-US" altLang="ko-KR" sz="1100" b="1" kern="0" dirty="0">
              <a:ln>
                <a:solidFill>
                  <a:sysClr val="window" lastClr="FFFFFF">
                    <a:alpha val="4000"/>
                  </a:sysClr>
                </a:solidFill>
              </a:ln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31870" y="6104676"/>
            <a:ext cx="8031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u="sng" dirty="0" smtClean="0"/>
              <a:t>통계집계</a:t>
            </a:r>
            <a:r>
              <a:rPr lang="en-US" altLang="ko-KR" sz="1100" b="1" u="sng" dirty="0" smtClean="0"/>
              <a:t>, </a:t>
            </a:r>
            <a:r>
              <a:rPr lang="ko-KR" altLang="en-US" sz="1100" b="1" u="sng" dirty="0" smtClean="0"/>
              <a:t>시각화만으로 추가 </a:t>
            </a:r>
            <a:r>
              <a:rPr lang="ko-KR" altLang="en-US" sz="1100" b="1" u="sng" dirty="0" err="1" smtClean="0"/>
              <a:t>인사이트</a:t>
            </a:r>
            <a:r>
              <a:rPr lang="ko-KR" altLang="en-US" sz="1100" b="1" u="sng" dirty="0" smtClean="0"/>
              <a:t> 발굴의 한계가 있어 분석 기법 차별화 전략이 필요</a:t>
            </a:r>
            <a:endParaRPr lang="ko-KR" altLang="en-US" sz="1100" b="1" u="sng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8" y="6075330"/>
            <a:ext cx="282441" cy="342722"/>
          </a:xfrm>
          <a:prstGeom prst="rect">
            <a:avLst/>
          </a:prstGeom>
        </p:spPr>
      </p:pic>
      <p:pic>
        <p:nvPicPr>
          <p:cNvPr id="118" name="Picture 2" descr="C:\Users\강세환\Desktop\temp\a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785741" y="3075893"/>
            <a:ext cx="3473611" cy="7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TextBox 118"/>
          <p:cNvSpPr txBox="1"/>
          <p:nvPr/>
        </p:nvSpPr>
        <p:spPr>
          <a:xfrm>
            <a:off x="5625894" y="1849185"/>
            <a:ext cx="2458071" cy="356150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lvl="0" indent="-100241" algn="ctr" latinLnBrk="0">
              <a:defRPr sz="1600" b="1" kern="0">
                <a:latin typeface="맑은 고딕"/>
                <a:ea typeface="맑은 고딕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kern="1200" dirty="0">
                <a:latin typeface="+mn-ea"/>
              </a:rPr>
              <a:t>시간대별 전체 음주 사고 추이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907434" y="3609744"/>
            <a:ext cx="2102726" cy="32043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lvl="0" indent="-100241" algn="ctr" latinLnBrk="0">
              <a:defRPr sz="1600" b="1" kern="0">
                <a:latin typeface="맑은 고딕"/>
                <a:ea typeface="맑은 고딕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kern="1200" dirty="0" smtClean="0">
                <a:latin typeface="+mn-ea"/>
                <a:ea typeface="+mn-ea"/>
              </a:rPr>
              <a:t>시간대별 음주사망자 추이</a:t>
            </a:r>
            <a:endParaRPr lang="ko-KR" altLang="en-US" sz="1200" kern="1200" dirty="0">
              <a:latin typeface="+mn-ea"/>
              <a:ea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65237" y="3160227"/>
            <a:ext cx="370657" cy="26009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lvl="0" indent="-100241" algn="ctr" latinLnBrk="0">
              <a:defRPr sz="1600" b="1" kern="0">
                <a:latin typeface="맑은 고딕"/>
                <a:ea typeface="맑은 고딕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</a:t>
            </a:r>
            <a:r>
              <a:rPr lang="en-US" altLang="ko-KR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9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8578359" y="5078809"/>
            <a:ext cx="370657" cy="26009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lvl="0" indent="-100241" algn="ctr" latinLnBrk="0">
              <a:defRPr sz="1600" b="1" kern="0">
                <a:latin typeface="맑은 고딕"/>
                <a:ea typeface="맑은 고딕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</a:t>
            </a:r>
            <a:r>
              <a:rPr lang="en-US" altLang="ko-KR" sz="9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9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95963" y="1714764"/>
            <a:ext cx="3330957" cy="356150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lvl="0" indent="-100241" algn="ctr" latinLnBrk="0">
              <a:defRPr sz="1600" b="1" kern="0">
                <a:latin typeface="맑은 고딕"/>
                <a:ea typeface="맑은 고딕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kern="1200" dirty="0" smtClean="0">
                <a:latin typeface="+mn-ea"/>
              </a:rPr>
              <a:t>교통사고 </a:t>
            </a:r>
            <a:r>
              <a:rPr lang="ko-KR" altLang="en-US" sz="1200" kern="1200" dirty="0" err="1" smtClean="0">
                <a:latin typeface="+mn-ea"/>
              </a:rPr>
              <a:t>발생시간대</a:t>
            </a:r>
            <a:r>
              <a:rPr lang="ko-KR" altLang="en-US" sz="1200" kern="1200" dirty="0" smtClean="0">
                <a:latin typeface="+mn-ea"/>
              </a:rPr>
              <a:t> </a:t>
            </a:r>
            <a:r>
              <a:rPr lang="en-US" altLang="ko-KR" sz="1200" kern="1200" dirty="0" smtClean="0">
                <a:latin typeface="+mn-ea"/>
              </a:rPr>
              <a:t>/ </a:t>
            </a:r>
            <a:r>
              <a:rPr lang="ko-KR" altLang="en-US" sz="1200" kern="1200" dirty="0" smtClean="0">
                <a:latin typeface="+mn-ea"/>
              </a:rPr>
              <a:t>발생요일 상관관계 </a:t>
            </a:r>
            <a:endParaRPr lang="ko-KR" altLang="en-US" sz="1200" kern="1200" dirty="0">
              <a:latin typeface="+mn-ea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" y="945423"/>
            <a:ext cx="9144000" cy="38692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600" b="1" dirty="0" smtClean="0">
                <a:solidFill>
                  <a:schemeClr val="tx1"/>
                </a:solidFill>
              </a:rPr>
              <a:t>통계집계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시각화만으로 추가 </a:t>
            </a:r>
            <a:r>
              <a:rPr lang="ko-KR" altLang="en-US" sz="1600" b="1" dirty="0" err="1">
                <a:solidFill>
                  <a:schemeClr val="tx1"/>
                </a:solidFill>
              </a:rPr>
              <a:t>인사이트</a:t>
            </a:r>
            <a:r>
              <a:rPr lang="ko-KR" altLang="en-US" sz="1600" b="1" dirty="0">
                <a:solidFill>
                  <a:schemeClr val="tx1"/>
                </a:solidFill>
              </a:rPr>
              <a:t> 발굴의 한계가 </a:t>
            </a:r>
            <a:r>
              <a:rPr lang="ko-KR" altLang="en-US" sz="1600" b="1">
                <a:solidFill>
                  <a:schemeClr val="tx1"/>
                </a:solidFill>
              </a:rPr>
              <a:t>있어 </a:t>
            </a:r>
            <a:r>
              <a:rPr lang="ko-KR" altLang="en-US" sz="2000" b="1" smtClean="0">
                <a:solidFill>
                  <a:srgbClr val="FF9900"/>
                </a:solidFill>
              </a:rPr>
              <a:t>분석기법 </a:t>
            </a:r>
            <a:r>
              <a:rPr lang="ko-KR" altLang="en-US" sz="2000" b="1" dirty="0">
                <a:solidFill>
                  <a:srgbClr val="FF9900"/>
                </a:solidFill>
              </a:rPr>
              <a:t>차별화 전략</a:t>
            </a:r>
            <a:r>
              <a:rPr lang="ko-KR" altLang="en-US" sz="1600" b="1" dirty="0">
                <a:solidFill>
                  <a:schemeClr val="tx1"/>
                </a:solidFill>
              </a:rPr>
              <a:t>이 필요</a:t>
            </a:r>
          </a:p>
        </p:txBody>
      </p:sp>
    </p:spTree>
    <p:extLst>
      <p:ext uri="{BB962C8B-B14F-4D97-AF65-F5344CB8AC3E}">
        <p14:creationId xmlns:p14="http://schemas.microsoft.com/office/powerpoint/2010/main" val="11732189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380" y="5530362"/>
            <a:ext cx="8950027" cy="855191"/>
          </a:xfrm>
          <a:prstGeom prst="roundRect">
            <a:avLst>
              <a:gd name="adj" fmla="val 188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AutoShape 70"/>
          <p:cNvSpPr>
            <a:spLocks noChangeArrowheads="1"/>
          </p:cNvSpPr>
          <p:nvPr/>
        </p:nvSpPr>
        <p:spPr bwMode="auto">
          <a:xfrm>
            <a:off x="4644010" y="2072916"/>
            <a:ext cx="4456141" cy="33381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sz="1600" dirty="0">
              <a:sym typeface="Monotype Sorts"/>
            </a:endParaRPr>
          </a:p>
        </p:txBody>
      </p:sp>
      <p:sp>
        <p:nvSpPr>
          <p:cNvPr id="32" name="AutoShape 70"/>
          <p:cNvSpPr>
            <a:spLocks noChangeArrowheads="1"/>
          </p:cNvSpPr>
          <p:nvPr/>
        </p:nvSpPr>
        <p:spPr bwMode="auto">
          <a:xfrm>
            <a:off x="107380" y="2072916"/>
            <a:ext cx="4527169" cy="33381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sz="1600" dirty="0">
              <a:sym typeface="Monotype Sorts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10" y="5621949"/>
            <a:ext cx="282441" cy="3427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83460" y="5657635"/>
            <a:ext cx="8267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u="sng" dirty="0" smtClean="0"/>
              <a:t>신호기운영</a:t>
            </a:r>
            <a:r>
              <a:rPr lang="ko-KR" altLang="en-US" sz="1050" b="1" dirty="0" smtClean="0"/>
              <a:t>과 </a:t>
            </a:r>
            <a:r>
              <a:rPr lang="ko-KR" altLang="en-US" sz="1050" b="1" u="sng" dirty="0" smtClean="0"/>
              <a:t>사고발생시간과 도로종류</a:t>
            </a:r>
            <a:r>
              <a:rPr lang="ko-KR" altLang="en-US" sz="1050" b="1" dirty="0" smtClean="0"/>
              <a:t> 등에서 차별 패턴을 보임</a:t>
            </a:r>
            <a:r>
              <a:rPr lang="en-US" altLang="ko-KR" sz="1050" b="1" dirty="0" smtClean="0"/>
              <a:t>,</a:t>
            </a:r>
            <a:r>
              <a:rPr lang="ko-KR" altLang="en-US" sz="1050" b="1" dirty="0"/>
              <a:t> 도출된 패턴으로 </a:t>
            </a:r>
            <a:r>
              <a:rPr lang="ko-KR" altLang="en-US" sz="1050" b="1"/>
              <a:t>분석대상 </a:t>
            </a:r>
            <a:r>
              <a:rPr lang="ko-KR" altLang="en-US" sz="1050" b="1" smtClean="0"/>
              <a:t>우선 선정</a:t>
            </a:r>
            <a:endParaRPr lang="ko-KR" altLang="en-US" sz="1050" b="1" u="sng" dirty="0"/>
          </a:p>
        </p:txBody>
      </p:sp>
      <p:sp>
        <p:nvSpPr>
          <p:cNvPr id="35" name="직사각형 34"/>
          <p:cNvSpPr/>
          <p:nvPr/>
        </p:nvSpPr>
        <p:spPr>
          <a:xfrm>
            <a:off x="701491" y="6021179"/>
            <a:ext cx="83598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분석방법 </a:t>
            </a:r>
            <a:r>
              <a:rPr lang="en-US" altLang="ko-KR" sz="105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 Bayesian </a:t>
            </a:r>
            <a:r>
              <a:rPr lang="en-US" altLang="ko-KR" sz="105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network : </a:t>
            </a:r>
            <a:r>
              <a:rPr lang="ko-KR" altLang="en-US" sz="105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확률적 인과관계를 네트워크 그래프로 표현</a:t>
            </a:r>
            <a:endParaRPr lang="en-US" altLang="ko-KR" sz="105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19" y="5975345"/>
            <a:ext cx="282441" cy="342722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924423" y="2197423"/>
            <a:ext cx="929070" cy="374987"/>
            <a:chOff x="12141967" y="920551"/>
            <a:chExt cx="984747" cy="984743"/>
          </a:xfrm>
        </p:grpSpPr>
        <p:sp>
          <p:nvSpPr>
            <p:cNvPr id="38" name="타원 37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중앙분리시설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869927" y="3265776"/>
            <a:ext cx="953375" cy="891989"/>
            <a:chOff x="12141968" y="920552"/>
            <a:chExt cx="984746" cy="984744"/>
          </a:xfrm>
        </p:grpSpPr>
        <p:sp>
          <p:nvSpPr>
            <p:cNvPr id="41" name="타원 40"/>
            <p:cNvSpPr/>
            <p:nvPr/>
          </p:nvSpPr>
          <p:spPr>
            <a:xfrm>
              <a:off x="12141968" y="920552"/>
              <a:ext cx="984746" cy="98474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2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일반</a:t>
              </a:r>
              <a:endParaRPr lang="en-US" altLang="ko-KR" sz="1200" b="1" kern="0" spc="-150" dirty="0" smtClean="0">
                <a:solidFill>
                  <a:schemeClr val="bg1"/>
                </a:solidFill>
                <a:latin typeface="+mn-ea"/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2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사고</a:t>
              </a:r>
              <a:endParaRPr lang="en-US" altLang="ko-KR" sz="1200" b="1" kern="0" spc="-150" dirty="0" smtClean="0">
                <a:solidFill>
                  <a:schemeClr val="bg1"/>
                </a:solidFill>
                <a:latin typeface="+mn-ea"/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en-US" altLang="ko-KR" sz="12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network</a:t>
              </a:r>
              <a:endParaRPr lang="ko-KR" altLang="en-US" sz="12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597947" y="3046986"/>
            <a:ext cx="929070" cy="374987"/>
            <a:chOff x="12141967" y="920551"/>
            <a:chExt cx="984747" cy="984743"/>
          </a:xfrm>
        </p:grpSpPr>
        <p:sp>
          <p:nvSpPr>
            <p:cNvPr id="44" name="타원 43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노면상태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555203" y="4056351"/>
            <a:ext cx="929070" cy="374987"/>
            <a:chOff x="12141967" y="920551"/>
            <a:chExt cx="984747" cy="984743"/>
          </a:xfrm>
        </p:grpSpPr>
        <p:sp>
          <p:nvSpPr>
            <p:cNvPr id="47" name="타원 46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도로선형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998912" y="4967135"/>
            <a:ext cx="929070" cy="374987"/>
            <a:chOff x="12141967" y="920551"/>
            <a:chExt cx="984747" cy="984743"/>
          </a:xfrm>
        </p:grpSpPr>
        <p:sp>
          <p:nvSpPr>
            <p:cNvPr id="50" name="타원 49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err="1" smtClean="0">
                  <a:solidFill>
                    <a:schemeClr val="bg1"/>
                  </a:solidFill>
                  <a:latin typeface="+mn-ea"/>
                  <a:sym typeface="Monotype Sorts"/>
                </a:rPr>
                <a:t>사고차로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936976" y="2139250"/>
            <a:ext cx="929070" cy="374987"/>
            <a:chOff x="12141967" y="920551"/>
            <a:chExt cx="984747" cy="984743"/>
          </a:xfrm>
        </p:grpSpPr>
        <p:sp>
          <p:nvSpPr>
            <p:cNvPr id="53" name="타원 52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교차로형태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468756" y="2552136"/>
            <a:ext cx="929070" cy="374987"/>
            <a:chOff x="12141967" y="920551"/>
            <a:chExt cx="984747" cy="984743"/>
          </a:xfrm>
        </p:grpSpPr>
        <p:sp>
          <p:nvSpPr>
            <p:cNvPr id="56" name="타원 55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신호기운영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665657" y="3554477"/>
            <a:ext cx="929070" cy="374987"/>
            <a:chOff x="12141967" y="920551"/>
            <a:chExt cx="984747" cy="984743"/>
          </a:xfrm>
        </p:grpSpPr>
        <p:sp>
          <p:nvSpPr>
            <p:cNvPr id="59" name="타원 58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기상상태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301121" y="4503770"/>
            <a:ext cx="929070" cy="374987"/>
            <a:chOff x="12141967" y="920551"/>
            <a:chExt cx="984747" cy="984743"/>
          </a:xfrm>
        </p:grpSpPr>
        <p:sp>
          <p:nvSpPr>
            <p:cNvPr id="62" name="타원 61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err="1" smtClean="0">
                  <a:solidFill>
                    <a:schemeClr val="bg1"/>
                  </a:solidFill>
                  <a:latin typeface="+mn-ea"/>
                  <a:sym typeface="Monotype Sorts"/>
                </a:rPr>
                <a:t>차도폭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968247" y="4977334"/>
            <a:ext cx="929070" cy="374987"/>
            <a:chOff x="12141967" y="920551"/>
            <a:chExt cx="984747" cy="984743"/>
          </a:xfrm>
        </p:grpSpPr>
        <p:sp>
          <p:nvSpPr>
            <p:cNvPr id="65" name="타원 64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도로형태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28799" y="4970618"/>
            <a:ext cx="929070" cy="374987"/>
            <a:chOff x="12141967" y="920551"/>
            <a:chExt cx="984747" cy="984743"/>
          </a:xfrm>
        </p:grpSpPr>
        <p:sp>
          <p:nvSpPr>
            <p:cNvPr id="68" name="타원 67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도로종류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43605" y="4554071"/>
            <a:ext cx="929070" cy="374987"/>
            <a:chOff x="12141967" y="920551"/>
            <a:chExt cx="984747" cy="984743"/>
          </a:xfrm>
        </p:grpSpPr>
        <p:sp>
          <p:nvSpPr>
            <p:cNvPr id="71" name="타원 70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사고유형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16605" y="4054730"/>
            <a:ext cx="929070" cy="374987"/>
            <a:chOff x="12141967" y="920551"/>
            <a:chExt cx="984747" cy="984743"/>
          </a:xfrm>
        </p:grpSpPr>
        <p:sp>
          <p:nvSpPr>
            <p:cNvPr id="74" name="타원 73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사고내용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76644" y="3054292"/>
            <a:ext cx="929070" cy="374987"/>
            <a:chOff x="12141967" y="920551"/>
            <a:chExt cx="984747" cy="984743"/>
          </a:xfrm>
        </p:grpSpPr>
        <p:sp>
          <p:nvSpPr>
            <p:cNvPr id="77" name="타원 76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발생요일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478534" y="2601313"/>
            <a:ext cx="929070" cy="374987"/>
            <a:chOff x="12141967" y="920551"/>
            <a:chExt cx="984747" cy="984743"/>
          </a:xfrm>
        </p:grpSpPr>
        <p:sp>
          <p:nvSpPr>
            <p:cNvPr id="80" name="타원 79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발생시간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968831" y="2197422"/>
            <a:ext cx="929070" cy="374987"/>
            <a:chOff x="12141967" y="920551"/>
            <a:chExt cx="984747" cy="984743"/>
          </a:xfrm>
        </p:grpSpPr>
        <p:sp>
          <p:nvSpPr>
            <p:cNvPr id="83" name="타원 82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발생일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75328" y="3554134"/>
            <a:ext cx="929070" cy="374987"/>
            <a:chOff x="12141967" y="920551"/>
            <a:chExt cx="984747" cy="984743"/>
          </a:xfrm>
        </p:grpSpPr>
        <p:sp>
          <p:nvSpPr>
            <p:cNvPr id="86" name="타원 85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주야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cxnSp>
        <p:nvCxnSpPr>
          <p:cNvPr id="89" name="구부러진 연결선 88"/>
          <p:cNvCxnSpPr/>
          <p:nvPr/>
        </p:nvCxnSpPr>
        <p:spPr>
          <a:xfrm rot="5400000" flipH="1" flipV="1">
            <a:off x="1073185" y="2713640"/>
            <a:ext cx="719601" cy="437142"/>
          </a:xfrm>
          <a:prstGeom prst="curvedConnector3">
            <a:avLst>
              <a:gd name="adj1" fmla="val 8729"/>
            </a:avLst>
          </a:prstGeom>
          <a:ln w="28575">
            <a:solidFill>
              <a:schemeClr val="bg1">
                <a:lumMod val="65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원호 89"/>
          <p:cNvSpPr/>
          <p:nvPr/>
        </p:nvSpPr>
        <p:spPr>
          <a:xfrm rot="16451430">
            <a:off x="588625" y="2192748"/>
            <a:ext cx="1323968" cy="1973601"/>
          </a:xfrm>
          <a:prstGeom prst="arc">
            <a:avLst>
              <a:gd name="adj1" fmla="val 15614742"/>
              <a:gd name="adj2" fmla="val 17888920"/>
            </a:avLst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91" name="구부러진 연결선 90"/>
          <p:cNvCxnSpPr/>
          <p:nvPr/>
        </p:nvCxnSpPr>
        <p:spPr>
          <a:xfrm flipV="1">
            <a:off x="1252941" y="2483143"/>
            <a:ext cx="590171" cy="1724732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원호 91"/>
          <p:cNvSpPr/>
          <p:nvPr/>
        </p:nvSpPr>
        <p:spPr>
          <a:xfrm rot="12014229">
            <a:off x="543729" y="3286559"/>
            <a:ext cx="1323968" cy="1973601"/>
          </a:xfrm>
          <a:prstGeom prst="arc">
            <a:avLst>
              <a:gd name="adj1" fmla="val 15614742"/>
              <a:gd name="adj2" fmla="val 1788892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93" name="그룹 92"/>
          <p:cNvGrpSpPr/>
          <p:nvPr/>
        </p:nvGrpSpPr>
        <p:grpSpPr>
          <a:xfrm>
            <a:off x="7969125" y="2586132"/>
            <a:ext cx="929070" cy="374987"/>
            <a:chOff x="12141967" y="920551"/>
            <a:chExt cx="984747" cy="984743"/>
          </a:xfrm>
        </p:grpSpPr>
        <p:sp>
          <p:nvSpPr>
            <p:cNvPr id="94" name="타원 93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신호기운영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5429168" y="5004614"/>
            <a:ext cx="929070" cy="374987"/>
            <a:chOff x="12141967" y="920551"/>
            <a:chExt cx="984747" cy="984743"/>
          </a:xfrm>
        </p:grpSpPr>
        <p:sp>
          <p:nvSpPr>
            <p:cNvPr id="97" name="타원 96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도로종류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4943974" y="4588067"/>
            <a:ext cx="929070" cy="374987"/>
            <a:chOff x="12141967" y="920551"/>
            <a:chExt cx="984747" cy="984743"/>
          </a:xfrm>
        </p:grpSpPr>
        <p:sp>
          <p:nvSpPr>
            <p:cNvPr id="100" name="타원 99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사고유형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4816974" y="4088726"/>
            <a:ext cx="929070" cy="374987"/>
            <a:chOff x="12141967" y="920551"/>
            <a:chExt cx="984747" cy="984743"/>
          </a:xfrm>
        </p:grpSpPr>
        <p:sp>
          <p:nvSpPr>
            <p:cNvPr id="127" name="타원 126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사고내용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777013" y="3088288"/>
            <a:ext cx="929070" cy="374987"/>
            <a:chOff x="12141967" y="920551"/>
            <a:chExt cx="984747" cy="984743"/>
          </a:xfrm>
        </p:grpSpPr>
        <p:sp>
          <p:nvSpPr>
            <p:cNvPr id="130" name="타원 129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발생요일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78903" y="2635309"/>
            <a:ext cx="929070" cy="374987"/>
            <a:chOff x="12141967" y="920551"/>
            <a:chExt cx="984747" cy="984743"/>
          </a:xfrm>
        </p:grpSpPr>
        <p:sp>
          <p:nvSpPr>
            <p:cNvPr id="133" name="타원 132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발생시간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469200" y="2231418"/>
            <a:ext cx="929070" cy="374987"/>
            <a:chOff x="12141967" y="920551"/>
            <a:chExt cx="984747" cy="984743"/>
          </a:xfrm>
        </p:grpSpPr>
        <p:sp>
          <p:nvSpPr>
            <p:cNvPr id="136" name="타원 135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발생일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4675697" y="3588130"/>
            <a:ext cx="929070" cy="374987"/>
            <a:chOff x="12141967" y="920551"/>
            <a:chExt cx="984747" cy="984743"/>
          </a:xfrm>
        </p:grpSpPr>
        <p:sp>
          <p:nvSpPr>
            <p:cNvPr id="139" name="타원 138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주야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cxnSp>
        <p:nvCxnSpPr>
          <p:cNvPr id="141" name="구부러진 연결선 140"/>
          <p:cNvCxnSpPr/>
          <p:nvPr/>
        </p:nvCxnSpPr>
        <p:spPr>
          <a:xfrm rot="5400000" flipH="1" flipV="1">
            <a:off x="5573554" y="2747636"/>
            <a:ext cx="719601" cy="437142"/>
          </a:xfrm>
          <a:prstGeom prst="curvedConnector3">
            <a:avLst>
              <a:gd name="adj1" fmla="val 8729"/>
            </a:avLst>
          </a:prstGeom>
          <a:ln w="38100">
            <a:solidFill>
              <a:schemeClr val="bg1">
                <a:lumMod val="65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H="1">
            <a:off x="5907973" y="2773626"/>
            <a:ext cx="2061152" cy="4917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원호 142"/>
          <p:cNvSpPr/>
          <p:nvPr/>
        </p:nvSpPr>
        <p:spPr>
          <a:xfrm rot="16451430">
            <a:off x="5088994" y="2226744"/>
            <a:ext cx="1323968" cy="1973601"/>
          </a:xfrm>
          <a:prstGeom prst="arc">
            <a:avLst>
              <a:gd name="adj1" fmla="val 15614742"/>
              <a:gd name="adj2" fmla="val 17888920"/>
            </a:avLst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44" name="구부러진 연결선 143"/>
          <p:cNvCxnSpPr/>
          <p:nvPr/>
        </p:nvCxnSpPr>
        <p:spPr>
          <a:xfrm>
            <a:off x="5703300" y="4276221"/>
            <a:ext cx="518879" cy="783309"/>
          </a:xfrm>
          <a:prstGeom prst="curvedConnector2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원호 144"/>
          <p:cNvSpPr/>
          <p:nvPr/>
        </p:nvSpPr>
        <p:spPr>
          <a:xfrm rot="3697840">
            <a:off x="4496015" y="2371522"/>
            <a:ext cx="1331151" cy="2019177"/>
          </a:xfrm>
          <a:prstGeom prst="arc">
            <a:avLst>
              <a:gd name="adj1" fmla="val 16056302"/>
              <a:gd name="adj2" fmla="val 20048614"/>
            </a:avLst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46" name="그룹 145"/>
          <p:cNvGrpSpPr/>
          <p:nvPr/>
        </p:nvGrpSpPr>
        <p:grpSpPr>
          <a:xfrm>
            <a:off x="6444311" y="3325075"/>
            <a:ext cx="953375" cy="891989"/>
            <a:chOff x="12141968" y="920552"/>
            <a:chExt cx="984746" cy="984744"/>
          </a:xfrm>
        </p:grpSpPr>
        <p:sp>
          <p:nvSpPr>
            <p:cNvPr id="147" name="타원 146"/>
            <p:cNvSpPr/>
            <p:nvPr/>
          </p:nvSpPr>
          <p:spPr>
            <a:xfrm>
              <a:off x="12141968" y="920552"/>
              <a:ext cx="984746" cy="98474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2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사고</a:t>
              </a:r>
              <a:endParaRPr lang="en-US" altLang="ko-KR" sz="1200" b="1" kern="0" spc="-150" dirty="0" smtClean="0">
                <a:solidFill>
                  <a:schemeClr val="bg1"/>
                </a:solidFill>
                <a:latin typeface="+mn-ea"/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200" b="1" kern="0" spc="-150" dirty="0" err="1" smtClean="0">
                  <a:solidFill>
                    <a:schemeClr val="bg1"/>
                  </a:solidFill>
                  <a:latin typeface="+mn-ea"/>
                  <a:sym typeface="Monotype Sorts"/>
                </a:rPr>
                <a:t>다발지</a:t>
              </a:r>
              <a:endParaRPr lang="en-US" altLang="ko-KR" sz="1200" b="1" kern="0" spc="-150" dirty="0" smtClean="0">
                <a:solidFill>
                  <a:schemeClr val="bg1"/>
                </a:solidFill>
                <a:latin typeface="+mn-ea"/>
                <a:sym typeface="Monotype Sorts"/>
              </a:endParaRPr>
            </a:p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en-US" altLang="ko-KR" sz="1200" b="1" kern="0" spc="-150" dirty="0">
                  <a:solidFill>
                    <a:schemeClr val="bg1"/>
                  </a:solidFill>
                  <a:latin typeface="+mn-ea"/>
                  <a:sym typeface="Monotype Sorts"/>
                </a:rPr>
                <a:t>network</a:t>
              </a:r>
              <a:endParaRPr lang="ko-KR" altLang="en-US" sz="12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79390" y="945423"/>
            <a:ext cx="9154084" cy="9409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ko-KR" altLang="en-US" sz="1600" b="1" smtClean="0">
                <a:solidFill>
                  <a:schemeClr val="tx1"/>
                </a:solidFill>
              </a:rPr>
              <a:t> 사고잦은곳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요인의 </a:t>
            </a:r>
            <a:r>
              <a:rPr lang="ko-KR" altLang="en-US" sz="1600" b="1" dirty="0">
                <a:solidFill>
                  <a:schemeClr val="tx1"/>
                </a:solidFill>
              </a:rPr>
              <a:t>구조적 패턴 확인하기 위해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베이지안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네트워크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(Bayesian Network</a:t>
            </a:r>
            <a:r>
              <a:rPr lang="en-US" altLang="ko-KR" sz="1400" b="1" smtClean="0">
                <a:solidFill>
                  <a:schemeClr val="tx1"/>
                </a:solidFill>
              </a:rPr>
              <a:t>)</a:t>
            </a:r>
            <a:r>
              <a:rPr lang="en-US" altLang="ko-KR" sz="1600" b="1" smtClean="0">
                <a:solidFill>
                  <a:schemeClr val="tx1"/>
                </a:solidFill>
              </a:rPr>
              <a:t> </a:t>
            </a:r>
            <a:r>
              <a:rPr lang="ko-KR" altLang="en-US" sz="1600" b="1" smtClean="0">
                <a:solidFill>
                  <a:schemeClr val="tx1"/>
                </a:solidFill>
              </a:rPr>
              <a:t>모델 </a:t>
            </a:r>
            <a:r>
              <a:rPr lang="ko-KR" altLang="en-US" sz="1600" b="1" dirty="0">
                <a:solidFill>
                  <a:schemeClr val="tx1"/>
                </a:solidFill>
              </a:rPr>
              <a:t>활용</a:t>
            </a:r>
          </a:p>
          <a:p>
            <a:pPr marL="0" lvl="0" indent="0" algn="l" latinLnBrk="0">
              <a:defRPr/>
            </a:pPr>
            <a:r>
              <a:rPr lang="ko-KR" altLang="en-US" sz="1600" b="1" smtClean="0"/>
              <a:t> 공통패턴 </a:t>
            </a:r>
            <a:r>
              <a:rPr lang="en-US" altLang="ko-KR" sz="1600" b="1" dirty="0"/>
              <a:t>: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시간</a:t>
            </a:r>
            <a:endParaRPr lang="en-US" altLang="ko-KR" sz="2000" b="1" kern="0" dirty="0">
              <a:solidFill>
                <a:srgbClr val="F79646">
                  <a:lumMod val="75000"/>
                </a:srgbClr>
              </a:solidFill>
            </a:endParaRPr>
          </a:p>
          <a:p>
            <a:pPr marL="0" lvl="0" indent="0" algn="l" latinLnBrk="0">
              <a:defRPr/>
            </a:pPr>
            <a:r>
              <a:rPr lang="ko-KR" altLang="en-US" sz="1600" b="1" smtClean="0"/>
              <a:t> 차별패턴 </a:t>
            </a:r>
            <a:r>
              <a:rPr lang="en-US" altLang="ko-KR" sz="1600" b="1" smtClean="0"/>
              <a:t>: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신호기운영</a:t>
            </a:r>
            <a:r>
              <a:rPr lang="en-US" altLang="ko-KR" sz="2000" b="1" kern="0" dirty="0">
                <a:solidFill>
                  <a:srgbClr val="F79646">
                    <a:lumMod val="75000"/>
                  </a:srgbClr>
                </a:solidFill>
              </a:rPr>
              <a:t>,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 도로종류</a:t>
            </a:r>
            <a:r>
              <a:rPr lang="en-US" altLang="ko-KR" sz="2000" b="1" kern="0" dirty="0">
                <a:solidFill>
                  <a:srgbClr val="F79646">
                    <a:lumMod val="75000"/>
                  </a:srgbClr>
                </a:solidFill>
              </a:rPr>
              <a:t>,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사고내용</a:t>
            </a:r>
            <a:r>
              <a:rPr lang="en-US" altLang="ko-KR" sz="2000" b="1" kern="0" dirty="0">
                <a:solidFill>
                  <a:srgbClr val="F79646">
                    <a:lumMod val="75000"/>
                  </a:srgbClr>
                </a:solidFill>
              </a:rPr>
              <a:t>,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사고유형</a:t>
            </a:r>
            <a:r>
              <a:rPr lang="en-US" altLang="ko-KR" sz="2000" b="1" kern="0" dirty="0">
                <a:solidFill>
                  <a:srgbClr val="F79646">
                    <a:lumMod val="75000"/>
                  </a:srgbClr>
                </a:solidFill>
              </a:rPr>
              <a:t> </a:t>
            </a:r>
            <a:endParaRPr lang="ko-KR" altLang="en-US" sz="1600" b="1" kern="0" dirty="0">
              <a:solidFill>
                <a:prstClr val="black"/>
              </a:solidFill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7429847" y="2228719"/>
            <a:ext cx="929070" cy="374987"/>
            <a:chOff x="12141967" y="920551"/>
            <a:chExt cx="984747" cy="984743"/>
          </a:xfrm>
        </p:grpSpPr>
        <p:sp>
          <p:nvSpPr>
            <p:cNvPr id="151" name="타원 150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중앙분리시설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8103371" y="3078282"/>
            <a:ext cx="929070" cy="374987"/>
            <a:chOff x="12141967" y="920551"/>
            <a:chExt cx="984747" cy="984743"/>
          </a:xfrm>
        </p:grpSpPr>
        <p:sp>
          <p:nvSpPr>
            <p:cNvPr id="154" name="타원 153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5" name="타원 154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노면상태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8060627" y="4087647"/>
            <a:ext cx="929070" cy="374987"/>
            <a:chOff x="12141967" y="920551"/>
            <a:chExt cx="984747" cy="984743"/>
          </a:xfrm>
        </p:grpSpPr>
        <p:sp>
          <p:nvSpPr>
            <p:cNvPr id="157" name="타원 156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도로선형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7504336" y="4998431"/>
            <a:ext cx="929070" cy="374987"/>
            <a:chOff x="12141967" y="920551"/>
            <a:chExt cx="984747" cy="984743"/>
          </a:xfrm>
        </p:grpSpPr>
        <p:sp>
          <p:nvSpPr>
            <p:cNvPr id="160" name="타원 159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61" name="타원 160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err="1" smtClean="0">
                  <a:solidFill>
                    <a:schemeClr val="bg1"/>
                  </a:solidFill>
                  <a:latin typeface="+mn-ea"/>
                  <a:sym typeface="Monotype Sorts"/>
                </a:rPr>
                <a:t>사고차로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6442400" y="2170546"/>
            <a:ext cx="929070" cy="374987"/>
            <a:chOff x="12141967" y="920551"/>
            <a:chExt cx="984747" cy="984743"/>
          </a:xfrm>
        </p:grpSpPr>
        <p:sp>
          <p:nvSpPr>
            <p:cNvPr id="163" name="타원 162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64" name="타원 163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교차로형태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8171081" y="3585773"/>
            <a:ext cx="929070" cy="374987"/>
            <a:chOff x="12141967" y="920551"/>
            <a:chExt cx="984747" cy="984743"/>
          </a:xfrm>
        </p:grpSpPr>
        <p:sp>
          <p:nvSpPr>
            <p:cNvPr id="166" name="타원 165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67" name="타원 166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기상상태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7806545" y="4535066"/>
            <a:ext cx="929070" cy="374987"/>
            <a:chOff x="12141967" y="920551"/>
            <a:chExt cx="984747" cy="984743"/>
          </a:xfrm>
        </p:grpSpPr>
        <p:sp>
          <p:nvSpPr>
            <p:cNvPr id="169" name="타원 168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70" name="타원 169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err="1" smtClean="0">
                  <a:solidFill>
                    <a:schemeClr val="bg1"/>
                  </a:solidFill>
                  <a:latin typeface="+mn-ea"/>
                  <a:sym typeface="Monotype Sorts"/>
                </a:rPr>
                <a:t>차도폭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6473671" y="5008630"/>
            <a:ext cx="929070" cy="374987"/>
            <a:chOff x="12141967" y="920551"/>
            <a:chExt cx="984747" cy="984743"/>
          </a:xfrm>
        </p:grpSpPr>
        <p:sp>
          <p:nvSpPr>
            <p:cNvPr id="172" name="타원 171"/>
            <p:cNvSpPr/>
            <p:nvPr/>
          </p:nvSpPr>
          <p:spPr>
            <a:xfrm>
              <a:off x="12141967" y="920551"/>
              <a:ext cx="984747" cy="98474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12187275" y="965859"/>
              <a:ext cx="894134" cy="8941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-82073" algn="ctr" defTabSz="793365" eaLnBrk="0" hangingPunct="0">
                <a:buClr>
                  <a:schemeClr val="bg1">
                    <a:lumMod val="65000"/>
                  </a:schemeClr>
                </a:buClr>
                <a:buSzPct val="80000"/>
                <a:tabLst>
                  <a:tab pos="5123031" algn="l"/>
                </a:tabLst>
                <a:defRPr/>
              </a:pPr>
              <a:r>
                <a:rPr lang="ko-KR" altLang="en-US" sz="1000" b="1" kern="0" spc="-15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도로형태</a:t>
              </a:r>
              <a:endParaRPr lang="ko-KR" altLang="en-US" sz="1000" b="1" kern="0" spc="-15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7412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9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인사이트 도출</a:t>
            </a:r>
            <a:endParaRPr lang="ko-KR" altLang="en-US" b="1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endParaRPr lang="ko-KR" altLang="en-US"/>
          </a:p>
        </p:txBody>
      </p:sp>
      <p:sp>
        <p:nvSpPr>
          <p:cNvPr id="87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74" name="AutoShape 70"/>
          <p:cNvSpPr>
            <a:spLocks noChangeArrowheads="1"/>
          </p:cNvSpPr>
          <p:nvPr/>
        </p:nvSpPr>
        <p:spPr bwMode="auto">
          <a:xfrm>
            <a:off x="5076070" y="1807396"/>
            <a:ext cx="4005860" cy="33720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175" name="AutoShape 70"/>
          <p:cNvSpPr>
            <a:spLocks noChangeArrowheads="1"/>
          </p:cNvSpPr>
          <p:nvPr/>
        </p:nvSpPr>
        <p:spPr bwMode="auto">
          <a:xfrm>
            <a:off x="35370" y="1807397"/>
            <a:ext cx="4969287" cy="33720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8100" dir="5400000" algn="t" rotWithShape="0">
              <a:prstClr val="black">
                <a:alpha val="14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1"/>
            <a:endParaRPr lang="ko-KR" altLang="en-US" dirty="0">
              <a:sym typeface="Monotype Sorts"/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105459" y="5260549"/>
            <a:ext cx="8976471" cy="1197163"/>
          </a:xfrm>
          <a:prstGeom prst="roundRect">
            <a:avLst>
              <a:gd name="adj" fmla="val 188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31754" y="6092114"/>
            <a:ext cx="45984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분석결과 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:  </a:t>
            </a:r>
            <a:r>
              <a:rPr lang="ko-KR" altLang="en-US" sz="10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총 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108</a:t>
            </a:r>
            <a:r>
              <a:rPr lang="ko-KR" altLang="en-US" sz="10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개 패턴 도출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, </a:t>
            </a:r>
            <a:r>
              <a:rPr lang="ko-KR" altLang="en-US" sz="10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사고잦은곳</a:t>
            </a:r>
            <a:r>
              <a:rPr lang="ko-KR" altLang="en-US" sz="10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 구분 예측 정확도 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74.4% </a:t>
            </a:r>
            <a:endParaRPr lang="en-US" altLang="ko-KR" sz="10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s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31754" y="5741044"/>
            <a:ext cx="83598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분석방법 </a:t>
            </a:r>
            <a:r>
              <a:rPr lang="en-US" altLang="ko-KR" sz="10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:</a:t>
            </a:r>
            <a:r>
              <a:rPr lang="en-US" altLang="ko-KR" sz="1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 </a:t>
            </a:r>
            <a:r>
              <a:rPr lang="ko-KR" altLang="en-US" sz="1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의사결정나무 </a:t>
            </a:r>
            <a:r>
              <a:rPr lang="en-US" altLang="ko-KR" sz="1000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(</a:t>
            </a:r>
            <a:r>
              <a:rPr lang="ko-KR" altLang="en-US" sz="1000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항목의 조합에 따라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사건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 가능성을 예측하는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기법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분석도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KNIME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0" y="6065106"/>
            <a:ext cx="282441" cy="342722"/>
          </a:xfrm>
          <a:prstGeom prst="rect">
            <a:avLst/>
          </a:prstGeom>
        </p:spPr>
      </p:pic>
      <p:pic>
        <p:nvPicPr>
          <p:cNvPr id="18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39" y="2186229"/>
            <a:ext cx="3317341" cy="269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0" y="5703415"/>
            <a:ext cx="282441" cy="342722"/>
          </a:xfrm>
          <a:prstGeom prst="rect">
            <a:avLst/>
          </a:prstGeom>
        </p:spPr>
      </p:pic>
      <p:sp>
        <p:nvSpPr>
          <p:cNvPr id="182" name="직사각형 181"/>
          <p:cNvSpPr/>
          <p:nvPr/>
        </p:nvSpPr>
        <p:spPr>
          <a:xfrm>
            <a:off x="6980701" y="4801288"/>
            <a:ext cx="14521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KNIME</a:t>
            </a:r>
            <a:endParaRPr lang="en-US" altLang="ko-KR" sz="1400" i="1" kern="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s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839451" y="4801288"/>
            <a:ext cx="201562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lvl="0" fontAlgn="auto">
              <a:spcBef>
                <a:spcPts val="0"/>
              </a:spcBef>
              <a:spcAft>
                <a:spcPts val="0"/>
              </a:spcAft>
              <a:defRPr sz="1400" b="1" i="1" ker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defRPr>
            </a:lvl1pPr>
          </a:lstStyle>
          <a:p>
            <a:r>
              <a:rPr lang="ko-KR" altLang="en-US" dirty="0"/>
              <a:t>의사결정나무</a:t>
            </a:r>
            <a:endParaRPr lang="en-US" altLang="ko-KR" dirty="0"/>
          </a:p>
        </p:txBody>
      </p:sp>
      <p:pic>
        <p:nvPicPr>
          <p:cNvPr id="184" name="그림 18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69" b="33305"/>
          <a:stretch/>
        </p:blipFill>
        <p:spPr>
          <a:xfrm>
            <a:off x="105459" y="2371411"/>
            <a:ext cx="4899198" cy="2218062"/>
          </a:xfrm>
          <a:prstGeom prst="rect">
            <a:avLst/>
          </a:prstGeom>
        </p:spPr>
      </p:pic>
      <p:sp>
        <p:nvSpPr>
          <p:cNvPr id="185" name="직사각형 184"/>
          <p:cNvSpPr/>
          <p:nvPr/>
        </p:nvSpPr>
        <p:spPr>
          <a:xfrm>
            <a:off x="531754" y="5395425"/>
            <a:ext cx="61773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분석목적 </a:t>
            </a:r>
            <a:r>
              <a:rPr lang="en-US" altLang="ko-KR" sz="10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: </a:t>
            </a:r>
            <a:r>
              <a:rPr lang="ko-KR" altLang="en-US" sz="10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사고잦은곳</a:t>
            </a:r>
            <a:r>
              <a:rPr lang="ko-KR" altLang="en-US" sz="10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 패턴 특성을 찾아내고자 함</a:t>
            </a:r>
            <a:endParaRPr lang="en-US" altLang="ko-KR" sz="10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s"/>
            </a:endParaRPr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0" y="5341723"/>
            <a:ext cx="282441" cy="342722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5844175" y="1881538"/>
            <a:ext cx="2472345" cy="263817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latinLnBrk="0">
              <a:defRPr/>
            </a:pPr>
            <a:r>
              <a:rPr lang="ko-KR" altLang="en-US" sz="1200" b="1" kern="0" dirty="0" smtClean="0">
                <a:solidFill>
                  <a:schemeClr val="tx1"/>
                </a:solidFill>
              </a:rPr>
              <a:t>분석 </a:t>
            </a:r>
            <a:r>
              <a:rPr lang="ko-KR" altLang="en-US" sz="1200" b="1" kern="0" dirty="0" err="1" smtClean="0">
                <a:solidFill>
                  <a:schemeClr val="tx1"/>
                </a:solidFill>
              </a:rPr>
              <a:t>워크플로우</a:t>
            </a:r>
            <a:endParaRPr lang="en-US" altLang="ko-KR" sz="1200" b="1" kern="0" dirty="0" smtClean="0">
              <a:solidFill>
                <a:schemeClr val="tx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386216" y="1881538"/>
            <a:ext cx="2472345" cy="263817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latinLnBrk="0">
              <a:defRPr/>
            </a:pPr>
            <a:r>
              <a:rPr lang="ko-KR" altLang="en-US" sz="1200" b="1" kern="0" dirty="0" err="1" smtClean="0">
                <a:solidFill>
                  <a:schemeClr val="tx1"/>
                </a:solidFill>
              </a:rPr>
              <a:t>사고잦은곳</a:t>
            </a:r>
            <a:r>
              <a:rPr lang="ko-KR" altLang="en-US" sz="1200" b="1" kern="0" dirty="0" smtClean="0">
                <a:solidFill>
                  <a:schemeClr val="tx1"/>
                </a:solidFill>
              </a:rPr>
              <a:t> 의사결정나무 분석 </a:t>
            </a:r>
            <a:endParaRPr lang="en-US" altLang="ko-KR" sz="1200" b="1" kern="0" dirty="0" smtClean="0">
              <a:solidFill>
                <a:schemeClr val="tx1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" y="945423"/>
            <a:ext cx="9144000" cy="6947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193" tIns="39193" rIns="39193" bIns="39193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100241" indent="-100241"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lvl="0" indent="0" algn="l"/>
            <a:r>
              <a:rPr lang="ko-KR" altLang="en-US" sz="16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</a:t>
            </a:r>
            <a:r>
              <a:rPr lang="ko-KR" altLang="en-US" sz="1600" b="1" kern="0" dirty="0" smtClean="0">
                <a:solidFill>
                  <a:schemeClr val="tx1"/>
                </a:solidFill>
              </a:rPr>
              <a:t>분석 </a:t>
            </a:r>
            <a:r>
              <a:rPr lang="ko-KR" altLang="en-US" sz="1600" b="1" kern="0" dirty="0">
                <a:solidFill>
                  <a:schemeClr val="tx1"/>
                </a:solidFill>
              </a:rPr>
              <a:t>대상 </a:t>
            </a:r>
            <a:r>
              <a:rPr lang="en-US" altLang="ko-KR" sz="1600" b="1" kern="0" dirty="0">
                <a:solidFill>
                  <a:schemeClr val="tx1"/>
                </a:solidFill>
              </a:rPr>
              <a:t>1</a:t>
            </a:r>
            <a:r>
              <a:rPr lang="ko-KR" altLang="en-US" sz="1600" b="1" kern="0" dirty="0">
                <a:solidFill>
                  <a:schemeClr val="tx1"/>
                </a:solidFill>
              </a:rPr>
              <a:t> </a:t>
            </a:r>
            <a:r>
              <a:rPr lang="en-US" altLang="ko-KR" sz="1600" b="1" kern="0" dirty="0">
                <a:solidFill>
                  <a:schemeClr val="tx1"/>
                </a:solidFill>
              </a:rPr>
              <a:t>: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신호기 </a:t>
            </a:r>
            <a:r>
              <a:rPr lang="en-US" altLang="ko-KR" sz="2000" b="1" kern="0" dirty="0">
                <a:solidFill>
                  <a:srgbClr val="F79646">
                    <a:lumMod val="75000"/>
                  </a:srgbClr>
                </a:solidFill>
              </a:rPr>
              <a:t>+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시간 </a:t>
            </a:r>
            <a:r>
              <a:rPr lang="en-US" altLang="ko-KR" sz="2000" b="1" kern="0" dirty="0">
                <a:solidFill>
                  <a:srgbClr val="F79646">
                    <a:lumMod val="75000"/>
                  </a:srgbClr>
                </a:solidFill>
              </a:rPr>
              <a:t>+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도로종류 </a:t>
            </a:r>
            <a:r>
              <a:rPr lang="en-US" altLang="ko-KR" sz="2000" b="1" kern="0" dirty="0">
                <a:solidFill>
                  <a:srgbClr val="F79646">
                    <a:lumMod val="75000"/>
                  </a:srgbClr>
                </a:solidFill>
              </a:rPr>
              <a:t>+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사고내용</a:t>
            </a:r>
            <a:r>
              <a:rPr lang="en-US" altLang="ko-KR" sz="2000" b="1" kern="0" dirty="0">
                <a:solidFill>
                  <a:srgbClr val="F79646">
                    <a:lumMod val="75000"/>
                  </a:srgbClr>
                </a:solidFill>
              </a:rPr>
              <a:t> +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사고유형</a:t>
            </a:r>
            <a:endParaRPr lang="en-US" altLang="ko-KR" sz="2000" b="1" kern="0" dirty="0">
              <a:solidFill>
                <a:srgbClr val="F79646">
                  <a:lumMod val="75000"/>
                </a:srgbClr>
              </a:solidFill>
            </a:endParaRPr>
          </a:p>
          <a:p>
            <a:pPr marL="0" lvl="0" indent="0" algn="l"/>
            <a:r>
              <a:rPr lang="ko-KR" altLang="en-US" sz="1600" b="1" kern="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</a:t>
            </a:r>
            <a:r>
              <a:rPr lang="ko-KR" altLang="en-US" sz="1600" b="1" kern="0" dirty="0" smtClean="0">
                <a:solidFill>
                  <a:schemeClr val="tx1"/>
                </a:solidFill>
              </a:rPr>
              <a:t>분석 </a:t>
            </a:r>
            <a:r>
              <a:rPr lang="ko-KR" altLang="en-US" sz="1600" b="1" kern="0" dirty="0">
                <a:solidFill>
                  <a:schemeClr val="tx1"/>
                </a:solidFill>
              </a:rPr>
              <a:t>대상 </a:t>
            </a:r>
            <a:r>
              <a:rPr lang="en-US" altLang="ko-KR" sz="1600" b="1" kern="0" dirty="0">
                <a:solidFill>
                  <a:schemeClr val="tx1"/>
                </a:solidFill>
              </a:rPr>
              <a:t>2 : </a:t>
            </a:r>
            <a:r>
              <a:rPr lang="ko-KR" altLang="en-US" sz="2000" b="1" kern="0" dirty="0">
                <a:solidFill>
                  <a:srgbClr val="F79646">
                    <a:lumMod val="75000"/>
                  </a:srgbClr>
                </a:solidFill>
              </a:rPr>
              <a:t>테마</a:t>
            </a:r>
            <a:r>
              <a:rPr lang="en-US" altLang="ko-KR" b="1" kern="0" dirty="0">
                <a:solidFill>
                  <a:srgbClr val="F79646">
                    <a:lumMod val="75000"/>
                  </a:srgbClr>
                </a:solidFill>
              </a:rPr>
              <a:t>(</a:t>
            </a:r>
            <a:r>
              <a:rPr lang="ko-KR" altLang="en-US" b="1" kern="0" dirty="0">
                <a:solidFill>
                  <a:srgbClr val="F79646">
                    <a:lumMod val="75000"/>
                  </a:srgbClr>
                </a:solidFill>
              </a:rPr>
              <a:t>면허종류</a:t>
            </a:r>
            <a:r>
              <a:rPr lang="en-US" altLang="ko-KR" b="1" kern="0" dirty="0">
                <a:solidFill>
                  <a:srgbClr val="F79646">
                    <a:lumMod val="75000"/>
                  </a:srgbClr>
                </a:solidFill>
              </a:rPr>
              <a:t>, </a:t>
            </a:r>
            <a:r>
              <a:rPr lang="ko-KR" altLang="en-US" b="1" kern="0" dirty="0">
                <a:solidFill>
                  <a:srgbClr val="F79646">
                    <a:lumMod val="75000"/>
                  </a:srgbClr>
                </a:solidFill>
              </a:rPr>
              <a:t>음주</a:t>
            </a:r>
            <a:r>
              <a:rPr lang="en-US" altLang="ko-KR" b="1" kern="0" dirty="0">
                <a:solidFill>
                  <a:srgbClr val="F79646">
                    <a:lumMod val="75000"/>
                  </a:srgbClr>
                </a:solidFill>
              </a:rPr>
              <a:t>,</a:t>
            </a:r>
            <a:r>
              <a:rPr lang="ko-KR" altLang="en-US" b="1" kern="0" dirty="0">
                <a:solidFill>
                  <a:srgbClr val="F79646">
                    <a:lumMod val="75000"/>
                  </a:srgbClr>
                </a:solidFill>
              </a:rPr>
              <a:t> 여성</a:t>
            </a:r>
            <a:r>
              <a:rPr lang="en-US" altLang="ko-KR" b="1" kern="0" dirty="0">
                <a:solidFill>
                  <a:srgbClr val="F79646">
                    <a:lumMod val="75000"/>
                  </a:srgbClr>
                </a:solidFill>
              </a:rPr>
              <a:t>, </a:t>
            </a:r>
            <a:r>
              <a:rPr lang="ko-KR" altLang="en-US" b="1" kern="0" dirty="0">
                <a:solidFill>
                  <a:srgbClr val="F79646">
                    <a:lumMod val="75000"/>
                  </a:srgbClr>
                </a:solidFill>
              </a:rPr>
              <a:t>고령자</a:t>
            </a:r>
            <a:r>
              <a:rPr lang="en-US" altLang="ko-KR" b="1" kern="0" dirty="0">
                <a:solidFill>
                  <a:srgbClr val="F79646">
                    <a:lumMod val="75000"/>
                  </a:srgb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74890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사용자 지정 8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009900"/>
      </a:accent1>
      <a:accent2>
        <a:srgbClr val="EA157A"/>
      </a:accent2>
      <a:accent3>
        <a:srgbClr val="0C44A0"/>
      </a:accent3>
      <a:accent4>
        <a:srgbClr val="00ADDC"/>
      </a:accent4>
      <a:accent5>
        <a:srgbClr val="320058"/>
      </a:accent5>
      <a:accent6>
        <a:srgbClr val="A5D800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7170</TotalTime>
  <Words>6656</Words>
  <Application>Microsoft Office PowerPoint</Application>
  <PresentationFormat>화면 슬라이드 쇼(4:3)</PresentationFormat>
  <Paragraphs>2130</Paragraphs>
  <Slides>57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3" baseType="lpstr">
      <vt:lpstr>Optima</vt:lpstr>
      <vt:lpstr>Times New Roman</vt:lpstr>
      <vt:lpstr>Arial</vt:lpstr>
      <vt:lpstr>ＭＳ Ｐゴシック</vt:lpstr>
      <vt:lpstr>Segoe UI</vt:lpstr>
      <vt:lpstr>나눔고딕</vt:lpstr>
      <vt:lpstr>Lucida Console</vt:lpstr>
      <vt:lpstr>굴림</vt:lpstr>
      <vt:lpstr>Arials</vt:lpstr>
      <vt:lpstr>Wingdings</vt:lpstr>
      <vt:lpstr>Rix고딕 B</vt:lpstr>
      <vt:lpstr>맑은 고딕</vt:lpstr>
      <vt:lpstr>휴먼명조</vt:lpstr>
      <vt:lpstr>Monotype Sorts</vt:lpstr>
      <vt:lpstr>Calibri</vt:lpstr>
      <vt:lpstr>Office 테마</vt:lpstr>
      <vt:lpstr>PowerPoint 프레젠테이션</vt:lpstr>
      <vt:lpstr>사업개요</vt:lpstr>
      <vt:lpstr>사업 기대효과</vt:lpstr>
      <vt:lpstr>기초 탐색</vt:lpstr>
      <vt:lpstr>추진과정</vt:lpstr>
      <vt:lpstr>인사이트 도출</vt:lpstr>
      <vt:lpstr>인사이트 도출</vt:lpstr>
      <vt:lpstr>인사이트 도출</vt:lpstr>
      <vt:lpstr>인사이트 도출</vt:lpstr>
      <vt:lpstr>인사이트 도출</vt:lpstr>
      <vt:lpstr>인사이트 도출</vt:lpstr>
      <vt:lpstr>인사이트 도출</vt:lpstr>
      <vt:lpstr>인사이트 도출</vt:lpstr>
      <vt:lpstr>사업추진 과정</vt:lpstr>
      <vt:lpstr>인사이트 도출</vt:lpstr>
      <vt:lpstr>인사이트 도출</vt:lpstr>
      <vt:lpstr>인사이트 도출</vt:lpstr>
      <vt:lpstr>인사이트 도출</vt:lpstr>
      <vt:lpstr>인사이트 도출</vt:lpstr>
      <vt:lpstr>인사이트 도출</vt:lpstr>
      <vt:lpstr>인사이트 도출</vt:lpstr>
      <vt:lpstr>인사이트 도출</vt:lpstr>
      <vt:lpstr>사업추진 과정</vt:lpstr>
      <vt:lpstr>인사이트 도출</vt:lpstr>
      <vt:lpstr>인사이트 도출</vt:lpstr>
      <vt:lpstr>인사이트 도출</vt:lpstr>
      <vt:lpstr>인사이트 도출</vt:lpstr>
      <vt:lpstr>인사이트 도출</vt:lpstr>
      <vt:lpstr>인사이트 도출</vt:lpstr>
      <vt:lpstr>인사이트 도출</vt:lpstr>
      <vt:lpstr>인사이트 도출</vt:lpstr>
      <vt:lpstr>중장기전략 수립</vt:lpstr>
      <vt:lpstr>사업개요</vt:lpstr>
      <vt:lpstr>국내외 주요 사례</vt:lpstr>
      <vt:lpstr>분석시스템 구축</vt:lpstr>
      <vt:lpstr>분석시스템 구축</vt:lpstr>
      <vt:lpstr>분석시스템 구축</vt:lpstr>
      <vt:lpstr>분석시스템 구축</vt:lpstr>
      <vt:lpstr>분석시스템 구축</vt:lpstr>
      <vt:lpstr>분석시스템 구축</vt:lpstr>
      <vt:lpstr>분석시스템 구축</vt:lpstr>
      <vt:lpstr>분석시스템 구축</vt:lpstr>
      <vt:lpstr>분석시스템 구축</vt:lpstr>
      <vt:lpstr>분석시스템 구축</vt:lpstr>
      <vt:lpstr>분석시스템 구축</vt:lpstr>
      <vt:lpstr>서비스 구축 결과</vt:lpstr>
      <vt:lpstr>서비스 구축 결과</vt:lpstr>
      <vt:lpstr>서비스 구축 결과</vt:lpstr>
      <vt:lpstr>서비스 구축 결과</vt:lpstr>
      <vt:lpstr>서비스 구축 결과</vt:lpstr>
      <vt:lpstr>서비스 구축 결과</vt:lpstr>
      <vt:lpstr>사업기대 효과</vt:lpstr>
      <vt:lpstr>사업화 방안</vt:lpstr>
      <vt:lpstr>데이터 공유 방안</vt:lpstr>
      <vt:lpstr>사업성과</vt:lpstr>
      <vt:lpstr> </vt:lpstr>
      <vt:lpstr>PowerPoint 프레젠테이션</vt:lpstr>
    </vt:vector>
  </TitlesOfParts>
  <Company>Organization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kanaras office</cp:lastModifiedBy>
  <cp:revision>566</cp:revision>
  <cp:lastPrinted>2015-05-18T12:32:30Z</cp:lastPrinted>
  <dcterms:created xsi:type="dcterms:W3CDTF">2014-09-20T16:24:19Z</dcterms:created>
  <dcterms:modified xsi:type="dcterms:W3CDTF">2018-01-15T08:54:28Z</dcterms:modified>
</cp:coreProperties>
</file>